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Instrument Sans Medium" panose="020B0604020202020204" charset="0"/>
      <p:regular r:id="rId15"/>
    </p:embeddedFont>
    <p:embeddedFont>
      <p:font typeface="Instrument Sans Semi Bold" panose="020B0604020202020204" charset="0"/>
      <p:regular r:id="rId16"/>
    </p:embeddedFont>
  </p:embeddedFont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204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7465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877026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Integral Sundhed, Sygdomsforståelse og Psykoterapi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5034915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Væsentlige emner og problemstillinger til ID Psykoterapeut Uddannelsen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4636"/>
            <a:ext cx="906589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Fælles Tematikker og Problemstillinger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1245513" y="2040969"/>
            <a:ext cx="378714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Helhedsorienteret Menneskesyn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2470190"/>
            <a:ext cx="423886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Integrerer krop, sind, ånd, relationer, kultur og natur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1154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788" y="3001506"/>
            <a:ext cx="279083" cy="3488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040969"/>
            <a:ext cx="324552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Symptomer som Budskaber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597628" y="2470190"/>
            <a:ext cx="423898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Sygdom er intelligent kommunikation om ubalancer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91154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3173" y="3001506"/>
            <a:ext cx="279083" cy="34885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94463" y="3661767"/>
            <a:ext cx="260532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Klient som Medskaber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994463" y="4090988"/>
            <a:ext cx="38421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Fokus på ejerskab og indre ressourcer til heling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191154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0984" y="4019490"/>
            <a:ext cx="279083" cy="34885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597628" y="528268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Indre Praksisser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9597628" y="5711904"/>
            <a:ext cx="423898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Meditation, mindfulness som støtte for healing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191154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63173" y="5037475"/>
            <a:ext cx="279083" cy="348853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551748" y="528268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Det Underbevidste</a:t>
            </a:r>
            <a:endParaRPr lang="en-US" sz="1950" dirty="0"/>
          </a:p>
        </p:txBody>
      </p:sp>
      <p:sp>
        <p:nvSpPr>
          <p:cNvPr id="20" name="Text 10"/>
          <p:cNvSpPr/>
          <p:nvPr/>
        </p:nvSpPr>
        <p:spPr>
          <a:xfrm>
            <a:off x="793790" y="5711904"/>
            <a:ext cx="423886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Fortrængte oplevelser har biologiske konsekvenser</a:t>
            </a:r>
            <a:endParaRPr lang="en-US" sz="155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653" y="1911548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7788" y="5037475"/>
            <a:ext cx="279083" cy="348853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2154912" y="366176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Etiske Overvejelser</a:t>
            </a:r>
            <a:endParaRPr lang="en-US" sz="1950" dirty="0"/>
          </a:p>
        </p:txBody>
      </p:sp>
      <p:sp>
        <p:nvSpPr>
          <p:cNvPr id="24" name="Text 12"/>
          <p:cNvSpPr/>
          <p:nvPr/>
        </p:nvSpPr>
        <p:spPr>
          <a:xfrm>
            <a:off x="793790" y="4090988"/>
            <a:ext cx="384202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Balance mellem holistiske og evidensbaserede tilgange</a:t>
            </a:r>
            <a:endParaRPr lang="en-US" sz="1550" dirty="0"/>
          </a:p>
        </p:txBody>
      </p:sp>
      <p:pic>
        <p:nvPicPr>
          <p:cNvPr id="25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2653" y="1911548"/>
            <a:ext cx="4564975" cy="4564975"/>
          </a:xfrm>
          <a:prstGeom prst="rect">
            <a:avLst/>
          </a:prstGeom>
        </p:spPr>
      </p:pic>
      <p:pic>
        <p:nvPicPr>
          <p:cNvPr id="26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99976" y="4019490"/>
            <a:ext cx="279083" cy="348853"/>
          </a:xfrm>
          <a:prstGeom prst="rect">
            <a:avLst/>
          </a:prstGeom>
        </p:spPr>
      </p:pic>
      <p:sp>
        <p:nvSpPr>
          <p:cNvPr id="27" name="Text 13"/>
          <p:cNvSpPr/>
          <p:nvPr/>
        </p:nvSpPr>
        <p:spPr>
          <a:xfrm>
            <a:off x="793790" y="6699766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Alle kilder understreger vigtigheden af at se symptomer som meningsbærende budskaber og klienten som aktiv medskaber i helingsprocessen, mens de samtidig rejser kritiske spørgsmål om evidensbasering og etiske grænser.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483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2580" y="441722"/>
            <a:ext cx="7858839" cy="1004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Diskussionsspørgsmål til ID Psykoterapeut Uddannelsen</a:t>
            </a:r>
            <a:endParaRPr lang="en-US" sz="3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80" y="1686878"/>
            <a:ext cx="3849052" cy="214598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3196" y="1847493"/>
            <a:ext cx="2008227" cy="250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Integration i Praksis</a:t>
            </a:r>
            <a:endParaRPr lang="en-US" sz="1550" dirty="0"/>
          </a:p>
        </p:txBody>
      </p:sp>
      <p:sp>
        <p:nvSpPr>
          <p:cNvPr id="6" name="Text 2"/>
          <p:cNvSpPr/>
          <p:nvPr/>
        </p:nvSpPr>
        <p:spPr>
          <a:xfrm>
            <a:off x="803196" y="2194798"/>
            <a:ext cx="3527822" cy="1284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Hvordan kan vi som ID Psykoterapeuter bedst integrere et helhedsorienteret sundhedssyn i den daglige terapeutiske praksis, så det respekterer klientens helbred og terapeutens faglige grænser?</a:t>
            </a:r>
            <a:endParaRPr lang="en-US" sz="12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2248" y="1686878"/>
            <a:ext cx="3849172" cy="214598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812863" y="1847493"/>
            <a:ext cx="2008227" cy="250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Etiske Retningslinjer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4812863" y="2194798"/>
            <a:ext cx="3527941" cy="1027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Hvilke etiske retningslinjer bør følges, når klienter ønsker at integrere "biohacking", Metamedicin eller andre alternative healingmetoder i terapien?</a:t>
            </a:r>
            <a:endParaRPr lang="en-US" sz="12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580" y="3993475"/>
            <a:ext cx="7858839" cy="137517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03196" y="4154091"/>
            <a:ext cx="2069663" cy="250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Kropslige Symptomer</a:t>
            </a:r>
            <a:endParaRPr lang="en-US" sz="1550" dirty="0"/>
          </a:p>
        </p:txBody>
      </p:sp>
      <p:sp>
        <p:nvSpPr>
          <p:cNvPr id="12" name="Text 6"/>
          <p:cNvSpPr/>
          <p:nvPr/>
        </p:nvSpPr>
        <p:spPr>
          <a:xfrm>
            <a:off x="803196" y="4501396"/>
            <a:ext cx="7537609" cy="513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Hvordan arbejder vi med klienters kropslige symptomer som meningsbærende budskaber uden at negligere nødvendig medicinsk rådgivning?</a:t>
            </a:r>
            <a:endParaRPr lang="en-US" sz="1250" dirty="0"/>
          </a:p>
        </p:txBody>
      </p:sp>
      <p:sp>
        <p:nvSpPr>
          <p:cNvPr id="13" name="Shape 7"/>
          <p:cNvSpPr/>
          <p:nvPr/>
        </p:nvSpPr>
        <p:spPr>
          <a:xfrm>
            <a:off x="642580" y="5549384"/>
            <a:ext cx="7858839" cy="1041559"/>
          </a:xfrm>
          <a:prstGeom prst="roundRect">
            <a:avLst>
              <a:gd name="adj" fmla="val 6479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19" y="5475923"/>
            <a:ext cx="192762" cy="192762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119" y="6471642"/>
            <a:ext cx="192762" cy="192762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906423" y="5813227"/>
            <a:ext cx="7331154" cy="513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Hvilken rolle spiller terapeutens egen bevidsthedsudvikling og indre praksis i at fremme klientens heling, og hvordan balanceres dette med professionel distance?</a:t>
            </a:r>
            <a:endParaRPr lang="en-US" sz="1250" dirty="0"/>
          </a:p>
        </p:txBody>
      </p:sp>
      <p:sp>
        <p:nvSpPr>
          <p:cNvPr id="17" name="Shape 9"/>
          <p:cNvSpPr/>
          <p:nvPr/>
        </p:nvSpPr>
        <p:spPr>
          <a:xfrm>
            <a:off x="642580" y="6751558"/>
            <a:ext cx="7858839" cy="1041559"/>
          </a:xfrm>
          <a:prstGeom prst="roundRect">
            <a:avLst>
              <a:gd name="adj" fmla="val 6479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19" y="6678097"/>
            <a:ext cx="192762" cy="192762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119" y="7673816"/>
            <a:ext cx="192762" cy="192762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906423" y="7015401"/>
            <a:ext cx="7331154" cy="513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Hvordan adskiller "integralt assessment" sig fra traditionelle psykologiske udredninger, og hvilke fordele/ulemper har de?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3860" y="277654"/>
            <a:ext cx="2524244" cy="315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Afsluttende Tanker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403860" y="845582"/>
            <a:ext cx="1262063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Holistisk Tilgang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03860" y="1104305"/>
            <a:ext cx="6788229" cy="322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Kilderne understreger en holistisk og klientcentreret tilgang, hvor krop, sind, ånd, relationer og omgivelser er uløseligt forbundet i sundhed og sygdom.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3860" y="1518047"/>
            <a:ext cx="6788229" cy="161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 opfordrer til at se symptomer som budskaber og klienter som aktive agenter i deres egen helingsproces.</a:t>
            </a:r>
            <a:endParaRPr lang="en-US" sz="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451" y="858203"/>
            <a:ext cx="5270597" cy="5270597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140666" y="5784005"/>
            <a:ext cx="15240" cy="1718548"/>
          </a:xfrm>
          <a:prstGeom prst="roundRect">
            <a:avLst>
              <a:gd name="adj" fmla="val 278269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8" name="Shape 5"/>
          <p:cNvSpPr/>
          <p:nvPr/>
        </p:nvSpPr>
        <p:spPr>
          <a:xfrm>
            <a:off x="221706" y="5784005"/>
            <a:ext cx="6911340" cy="758309"/>
          </a:xfrm>
          <a:prstGeom prst="roundRect">
            <a:avLst>
              <a:gd name="adj" fmla="val 5592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9" name="Text 6"/>
          <p:cNvSpPr/>
          <p:nvPr/>
        </p:nvSpPr>
        <p:spPr>
          <a:xfrm>
            <a:off x="5764542" y="5892590"/>
            <a:ext cx="1267539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Nuanceret Forståelse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30291" y="6110832"/>
            <a:ext cx="6701790" cy="322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 ID Psykoterapeuter er det essentielt at udvikle en nuanceret forståelse af disse sammenhænge, balanceret med kritisk refleksion og etisk praksis.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7163526" y="6744244"/>
            <a:ext cx="6911340" cy="758309"/>
          </a:xfrm>
          <a:prstGeom prst="rect">
            <a:avLst/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Text 9"/>
          <p:cNvSpPr/>
          <p:nvPr/>
        </p:nvSpPr>
        <p:spPr>
          <a:xfrm>
            <a:off x="7264491" y="6852829"/>
            <a:ext cx="1262063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Dynamisk Felt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7264491" y="7071071"/>
            <a:ext cx="6701790" cy="322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</a:t>
            </a:r>
            <a:r>
              <a:rPr lang="en-US" sz="750" i="1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ett</a:t>
            </a: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 felt er dynamisk og kræver løbende nysgerrighed, læring og mod til at udfordre traditionelle paradigmer, samtidig med at man forbliver funderet i solid faglighed.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388394" y="7729724"/>
            <a:ext cx="13671233" cy="161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"Helbredelse er ikke blot fravær af sygdom, men en dynamisk tilstand af fysisk, psykisk, åndelig og social trivsel i harmoni med omgivelserne."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236946" y="7616139"/>
            <a:ext cx="15240" cy="388620"/>
          </a:xfrm>
          <a:prstGeom prst="rect">
            <a:avLst/>
          </a:prstGeom>
          <a:solidFill>
            <a:srgbClr val="505468"/>
          </a:solidFill>
          <a:ln/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75028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Formål og Kilder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280190" y="2092762"/>
            <a:ext cx="7556421" cy="1793796"/>
          </a:xfrm>
          <a:prstGeom prst="roundRect">
            <a:avLst>
              <a:gd name="adj" fmla="val 4647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Text 2"/>
          <p:cNvSpPr/>
          <p:nvPr/>
        </p:nvSpPr>
        <p:spPr>
          <a:xfrm>
            <a:off x="6486168" y="229874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Formål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486168" y="2727960"/>
            <a:ext cx="714446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At give et overblik over et integral og helhedsorienteret perspektiv på sundhed, sygdom og terapeutisk praksis. Fremhæve relevante teorier og modeller til ID Psykoterapeutisk arbejde.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6280190" y="4084915"/>
            <a:ext cx="7556421" cy="1476256"/>
          </a:xfrm>
          <a:prstGeom prst="roundRect">
            <a:avLst>
              <a:gd name="adj" fmla="val 5647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Text 5"/>
          <p:cNvSpPr/>
          <p:nvPr/>
        </p:nvSpPr>
        <p:spPr>
          <a:xfrm>
            <a:off x="6486168" y="429089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Refleksion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486168" y="4720114"/>
            <a:ext cx="714446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Stimulere refleksion over etiske overvejelser og kritiske problemstillinger i mødet mellem traditionel og integral sundhedsforståelse.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280190" y="5784413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Centrale kilder:</a:t>
            </a: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Elliott S. Dacher: Integral Sundhed • Victor Acquista: Nye Perspektiver på Sundhed • Modul B1: Kroppens Budskaber • Ulla Rung Weeke: Når Sygdom Forløser • Susanne Billander &amp; Lars Mygind: Din Intelligente Krop • Dave Asprey: Bulletproof-kuren • Bruce H. Lipton: Intelligente Celler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1241" y="275749"/>
            <a:ext cx="4025979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Elliott S. Dacher: Integral Sundhed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401241" y="839748"/>
            <a:ext cx="1253847" cy="156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Baggrund og Vision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01241" y="1096685"/>
            <a:ext cx="8198882" cy="320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Dacher, speciallæge, blev frustreret over, at konventionel medicin ikke afhjalp dybere psykiske lidelser som kronisk træthed, ængstelse og depression. Han vendte sig mod Østens visdomstraditioner og Ken Wilbers integrale teori.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1241" y="1507927"/>
            <a:ext cx="8198882" cy="160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Vision: En helhedsorienteret, evolutionær og intentionel tilgang til sundhed, der sigter mod autentisk trivsel gennem kontinuerlig personlig udviklingspraksis.</a:t>
            </a:r>
            <a:endParaRPr lang="en-US" sz="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4171" y="852249"/>
            <a:ext cx="2632489" cy="263248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042574" y="3533775"/>
            <a:ext cx="1253847" cy="156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Psykospirituelt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952783" y="3750587"/>
            <a:ext cx="4343638" cy="160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Relation til inderste væren, bevidsthedsudvikling, mening, spirituelle dimensioner</a:t>
            </a:r>
            <a:endParaRPr lang="en-US" sz="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6797" y="2550080"/>
            <a:ext cx="4839772" cy="4839772"/>
          </a:xfrm>
          <a:prstGeom prst="rect">
            <a:avLst/>
          </a:prstGeom>
        </p:spPr>
      </p:pic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3845" y="3678316"/>
            <a:ext cx="150019" cy="18752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436944" y="3533775"/>
            <a:ext cx="1253847" cy="156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Interpersonelt</a:t>
            </a:r>
            <a:endParaRPr lang="en-US" sz="950" dirty="0"/>
          </a:p>
        </p:txBody>
      </p:sp>
      <p:sp>
        <p:nvSpPr>
          <p:cNvPr id="12" name="Text 7"/>
          <p:cNvSpPr/>
          <p:nvPr/>
        </p:nvSpPr>
        <p:spPr>
          <a:xfrm>
            <a:off x="10436944" y="3750587"/>
            <a:ext cx="4343757" cy="160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Relationer, kommunikation, samhørighed, social opmærksomhed</a:t>
            </a:r>
            <a:endParaRPr lang="en-US" sz="7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6797" y="2550080"/>
            <a:ext cx="4839772" cy="4839772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9382" y="3678316"/>
            <a:ext cx="150019" cy="18752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436944" y="6028848"/>
            <a:ext cx="1253847" cy="156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Biologisk</a:t>
            </a:r>
            <a:endParaRPr lang="en-US" sz="950" dirty="0"/>
          </a:p>
        </p:txBody>
      </p:sp>
      <p:sp>
        <p:nvSpPr>
          <p:cNvPr id="16" name="Text 9"/>
          <p:cNvSpPr/>
          <p:nvPr/>
        </p:nvSpPr>
        <p:spPr>
          <a:xfrm>
            <a:off x="10436944" y="6245661"/>
            <a:ext cx="4343757" cy="160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Fysisk krop, ernæring, søvn, motion, immunrespons</a:t>
            </a:r>
            <a:endParaRPr lang="en-US" sz="75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6797" y="2550080"/>
            <a:ext cx="4839772" cy="4839772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9382" y="6073854"/>
            <a:ext cx="150019" cy="187523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4042574" y="6028848"/>
            <a:ext cx="1253847" cy="156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9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Sociokulturelt</a:t>
            </a:r>
            <a:endParaRPr lang="en-US" sz="950" dirty="0"/>
          </a:p>
        </p:txBody>
      </p:sp>
      <p:sp>
        <p:nvSpPr>
          <p:cNvPr id="20" name="Text 11"/>
          <p:cNvSpPr/>
          <p:nvPr/>
        </p:nvSpPr>
        <p:spPr>
          <a:xfrm>
            <a:off x="952783" y="6245661"/>
            <a:ext cx="4343638" cy="160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Kultur, miljø, samfundsforhold, systemiske betingelser</a:t>
            </a:r>
            <a:endParaRPr lang="en-US" sz="750" dirty="0"/>
          </a:p>
        </p:txBody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46797" y="2550080"/>
            <a:ext cx="4839772" cy="4839772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93845" y="6073854"/>
            <a:ext cx="150019" cy="187523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952783" y="7502604"/>
            <a:ext cx="13827919" cy="160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Det integrale helbredskort skifter fokus fra ydre symptomer til det indre potentiale for transformative forandringer gennem meditation, yoga, biofeedback og kontemplative teknikker.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4612" y="618530"/>
            <a:ext cx="7734776" cy="11008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Victor Acquista: Nye Perspektiver på Sundhed</a:t>
            </a:r>
            <a:endParaRPr lang="en-US" sz="3450" dirty="0"/>
          </a:p>
        </p:txBody>
      </p:sp>
      <p:sp>
        <p:nvSpPr>
          <p:cNvPr id="4" name="Shape 1"/>
          <p:cNvSpPr/>
          <p:nvPr/>
        </p:nvSpPr>
        <p:spPr>
          <a:xfrm>
            <a:off x="704612" y="1983581"/>
            <a:ext cx="3779282" cy="1906548"/>
          </a:xfrm>
          <a:prstGeom prst="roundRect">
            <a:avLst>
              <a:gd name="adj" fmla="val 5755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52" y="1983581"/>
            <a:ext cx="91440" cy="190654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72145" y="2182535"/>
            <a:ext cx="3241238" cy="275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Kritik af Vestlig Sygdomsmodel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972145" y="2563416"/>
            <a:ext cx="3312795" cy="112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Mennesket er mere end sin lidelse. Fokus på hele personen, som har symptomer, frem for kun at behandle symptomerne.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4659987" y="1983581"/>
            <a:ext cx="3779401" cy="1906548"/>
          </a:xfrm>
          <a:prstGeom prst="roundRect">
            <a:avLst>
              <a:gd name="adj" fmla="val 5755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127" y="1983581"/>
            <a:ext cx="91440" cy="190654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27521" y="2182535"/>
            <a:ext cx="2793087" cy="275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Multidimensionel Sundhed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4927521" y="2563416"/>
            <a:ext cx="3312914" cy="8458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Kropsligt, Psykisk, Åndeligt, Verdsligt - alle dimensioner i konstant vekselvirkning med omgivelserne.</a:t>
            </a:r>
            <a:endParaRPr lang="en-US" sz="1350" dirty="0"/>
          </a:p>
        </p:txBody>
      </p:sp>
      <p:sp>
        <p:nvSpPr>
          <p:cNvPr id="12" name="Shape 7"/>
          <p:cNvSpPr/>
          <p:nvPr/>
        </p:nvSpPr>
        <p:spPr>
          <a:xfrm>
            <a:off x="704612" y="4066222"/>
            <a:ext cx="3779282" cy="1624608"/>
          </a:xfrm>
          <a:prstGeom prst="roundRect">
            <a:avLst>
              <a:gd name="adj" fmla="val 6754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752" y="4066222"/>
            <a:ext cx="91440" cy="162460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72145" y="4265176"/>
            <a:ext cx="2719626" cy="275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Helbredskort som Værktøj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972145" y="4646057"/>
            <a:ext cx="3312795" cy="8458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Identificerer styrker, udfordringer og handlemuligheder inden for de fire dimensioner.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968812" y="6087070"/>
            <a:ext cx="7470577" cy="563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Acquista, læge med 25+ års erfaring, kombinerer konventionel behandling med integrale tilgange for at udfordre den reduktionistiske opfattelse af sundhed.</a:t>
            </a:r>
            <a:endParaRPr lang="en-US" sz="1350" dirty="0"/>
          </a:p>
        </p:txBody>
      </p:sp>
      <p:sp>
        <p:nvSpPr>
          <p:cNvPr id="17" name="Shape 11"/>
          <p:cNvSpPr/>
          <p:nvPr/>
        </p:nvSpPr>
        <p:spPr>
          <a:xfrm>
            <a:off x="704612" y="5888950"/>
            <a:ext cx="22860" cy="960120"/>
          </a:xfrm>
          <a:prstGeom prst="rect">
            <a:avLst/>
          </a:prstGeom>
          <a:solidFill>
            <a:srgbClr val="50546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8" name="Text 12"/>
          <p:cNvSpPr/>
          <p:nvPr/>
        </p:nvSpPr>
        <p:spPr>
          <a:xfrm>
            <a:off x="704612" y="7047190"/>
            <a:ext cx="7734776" cy="563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Fremmer en helhedsorienteret klientforståelse og aktiverer klienten som medskaber af processen gennem interaktive spørgsmål og helbredskort.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8906" y="528638"/>
            <a:ext cx="6965871" cy="600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Modul B1: Kroppens Budskaber</a:t>
            </a:r>
            <a:endParaRPr lang="en-US" sz="3750" dirty="0"/>
          </a:p>
        </p:txBody>
      </p:sp>
      <p:sp>
        <p:nvSpPr>
          <p:cNvPr id="3" name="Shape 1"/>
          <p:cNvSpPr/>
          <p:nvPr/>
        </p:nvSpPr>
        <p:spPr>
          <a:xfrm>
            <a:off x="768906" y="1513880"/>
            <a:ext cx="13092589" cy="2537936"/>
          </a:xfrm>
          <a:prstGeom prst="roundRect">
            <a:avLst>
              <a:gd name="adj" fmla="val 3181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" name="Shape 2"/>
          <p:cNvSpPr/>
          <p:nvPr/>
        </p:nvSpPr>
        <p:spPr>
          <a:xfrm>
            <a:off x="776526" y="1521500"/>
            <a:ext cx="4359116" cy="1415177"/>
          </a:xfrm>
          <a:prstGeom prst="roundRect">
            <a:avLst>
              <a:gd name="adj" fmla="val 5705"/>
            </a:avLst>
          </a:prstGeom>
          <a:solidFill>
            <a:srgbClr val="E2E3E9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5" name="Text 3"/>
          <p:cNvSpPr/>
          <p:nvPr/>
        </p:nvSpPr>
        <p:spPr>
          <a:xfrm>
            <a:off x="968693" y="1713667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Krop - At sanse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968693" y="2129195"/>
            <a:ext cx="3974783" cy="6153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Fysisk velbefindende, helbred, kropsbevidsthed, behov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135642" y="1521500"/>
            <a:ext cx="4359116" cy="1415177"/>
          </a:xfrm>
          <a:prstGeom prst="rect">
            <a:avLst/>
          </a:prstGeom>
          <a:solidFill>
            <a:srgbClr val="E2E3E9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8" name="Shape 6"/>
          <p:cNvSpPr/>
          <p:nvPr/>
        </p:nvSpPr>
        <p:spPr>
          <a:xfrm>
            <a:off x="5135642" y="1521500"/>
            <a:ext cx="22860" cy="1415177"/>
          </a:xfrm>
          <a:prstGeom prst="roundRect">
            <a:avLst>
              <a:gd name="adj" fmla="val 353205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9" name="Text 7"/>
          <p:cNvSpPr/>
          <p:nvPr/>
        </p:nvSpPr>
        <p:spPr>
          <a:xfrm>
            <a:off x="5327809" y="1713667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Sind - At tænke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5327809" y="2129195"/>
            <a:ext cx="3974783" cy="6153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Personlig holdning, overbevisninger om kroppen, kropsidealer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9494758" y="1521500"/>
            <a:ext cx="4359116" cy="1415177"/>
          </a:xfrm>
          <a:prstGeom prst="rect">
            <a:avLst/>
          </a:prstGeom>
          <a:solidFill>
            <a:srgbClr val="E2E3E9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2" name="Shape 10"/>
          <p:cNvSpPr/>
          <p:nvPr/>
        </p:nvSpPr>
        <p:spPr>
          <a:xfrm>
            <a:off x="9494758" y="1521500"/>
            <a:ext cx="22860" cy="1415177"/>
          </a:xfrm>
          <a:prstGeom prst="roundRect">
            <a:avLst>
              <a:gd name="adj" fmla="val 353205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3" name="Text 11"/>
          <p:cNvSpPr/>
          <p:nvPr/>
        </p:nvSpPr>
        <p:spPr>
          <a:xfrm>
            <a:off x="9686925" y="1713667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Ånd - At være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9686925" y="2129195"/>
            <a:ext cx="3974783" cy="6153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Åndelig tilstedeværelse i kroppen, nærvær, essentielle værenstilstande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76526" y="2936677"/>
            <a:ext cx="6538674" cy="1107519"/>
          </a:xfrm>
          <a:prstGeom prst="rect">
            <a:avLst/>
          </a:prstGeom>
          <a:solidFill>
            <a:srgbClr val="E2E3E9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6" name="Shape 14"/>
          <p:cNvSpPr/>
          <p:nvPr/>
        </p:nvSpPr>
        <p:spPr>
          <a:xfrm>
            <a:off x="776526" y="2936677"/>
            <a:ext cx="6538674" cy="22860"/>
          </a:xfrm>
          <a:prstGeom prst="roundRect">
            <a:avLst>
              <a:gd name="adj" fmla="val 353205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7" name="Text 15"/>
          <p:cNvSpPr/>
          <p:nvPr/>
        </p:nvSpPr>
        <p:spPr>
          <a:xfrm>
            <a:off x="968693" y="3128843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Kultur - At relatere</a:t>
            </a:r>
            <a:endParaRPr lang="en-US" sz="1850" dirty="0"/>
          </a:p>
        </p:txBody>
      </p:sp>
      <p:sp>
        <p:nvSpPr>
          <p:cNvPr id="18" name="Text 16"/>
          <p:cNvSpPr/>
          <p:nvPr/>
        </p:nvSpPr>
        <p:spPr>
          <a:xfrm>
            <a:off x="968693" y="3544372"/>
            <a:ext cx="6154341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Kulturelle syn på kroppen, sundhed, heling, kropsidealer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315200" y="2936677"/>
            <a:ext cx="6538674" cy="1107519"/>
          </a:xfrm>
          <a:prstGeom prst="rect">
            <a:avLst/>
          </a:prstGeom>
          <a:solidFill>
            <a:srgbClr val="E2E3E9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0" name="Shape 18"/>
          <p:cNvSpPr/>
          <p:nvPr/>
        </p:nvSpPr>
        <p:spPr>
          <a:xfrm>
            <a:off x="7315200" y="2936677"/>
            <a:ext cx="22860" cy="1107519"/>
          </a:xfrm>
          <a:prstGeom prst="roundRect">
            <a:avLst>
              <a:gd name="adj" fmla="val 353205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1" name="Shape 19"/>
          <p:cNvSpPr/>
          <p:nvPr/>
        </p:nvSpPr>
        <p:spPr>
          <a:xfrm>
            <a:off x="7315200" y="2936677"/>
            <a:ext cx="6538674" cy="22860"/>
          </a:xfrm>
          <a:prstGeom prst="roundRect">
            <a:avLst>
              <a:gd name="adj" fmla="val 353205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2" name="Text 20"/>
          <p:cNvSpPr/>
          <p:nvPr/>
        </p:nvSpPr>
        <p:spPr>
          <a:xfrm>
            <a:off x="7507367" y="3128843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Natur - At gøre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7507367" y="3544372"/>
            <a:ext cx="6154341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Kroppen som del af naturen, basale biologiske funktioner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68906" y="4268033"/>
            <a:ext cx="192167" cy="240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sz="1500" dirty="0"/>
          </a:p>
        </p:txBody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06" y="4571762"/>
            <a:ext cx="4236006" cy="22860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768906" y="4713565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At vokse op</a:t>
            </a:r>
            <a:endParaRPr lang="en-US" sz="1850" dirty="0"/>
          </a:p>
        </p:txBody>
      </p:sp>
      <p:sp>
        <p:nvSpPr>
          <p:cNvPr id="27" name="Text 24"/>
          <p:cNvSpPr/>
          <p:nvPr/>
        </p:nvSpPr>
        <p:spPr>
          <a:xfrm>
            <a:off x="768906" y="5129093"/>
            <a:ext cx="4236006" cy="6153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Ansvar for egen krop/helbred, styrkelse via kost og træning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197078" y="4268033"/>
            <a:ext cx="192167" cy="240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sz="1500" dirty="0"/>
          </a:p>
        </p:txBody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078" y="4571762"/>
            <a:ext cx="4236125" cy="22860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5197078" y="4713565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At åbne op</a:t>
            </a:r>
            <a:endParaRPr lang="en-US" sz="1850" dirty="0"/>
          </a:p>
        </p:txBody>
      </p:sp>
      <p:sp>
        <p:nvSpPr>
          <p:cNvPr id="31" name="Text 27"/>
          <p:cNvSpPr/>
          <p:nvPr/>
        </p:nvSpPr>
        <p:spPr>
          <a:xfrm>
            <a:off x="5197078" y="5129093"/>
            <a:ext cx="4236125" cy="6153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Afspænding, smidighed, fremme kredsløb og energigennemstrømning</a:t>
            </a:r>
            <a:endParaRPr lang="en-US" sz="1500" dirty="0"/>
          </a:p>
        </p:txBody>
      </p:sp>
      <p:sp>
        <p:nvSpPr>
          <p:cNvPr id="32" name="Text 28"/>
          <p:cNvSpPr/>
          <p:nvPr/>
        </p:nvSpPr>
        <p:spPr>
          <a:xfrm>
            <a:off x="9625370" y="4268033"/>
            <a:ext cx="192167" cy="240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sz="1500" dirty="0"/>
          </a:p>
        </p:txBody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5370" y="4571762"/>
            <a:ext cx="4236125" cy="22860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9625370" y="4713565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At rydde op</a:t>
            </a:r>
            <a:endParaRPr lang="en-US" sz="1850" dirty="0"/>
          </a:p>
        </p:txBody>
      </p:sp>
      <p:sp>
        <p:nvSpPr>
          <p:cNvPr id="35" name="Text 30"/>
          <p:cNvSpPr/>
          <p:nvPr/>
        </p:nvSpPr>
        <p:spPr>
          <a:xfrm>
            <a:off x="9625370" y="5129093"/>
            <a:ext cx="4236125" cy="6153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Udrensning af kroppen, bearbejdning af livshæmmende overbevisninger</a:t>
            </a:r>
            <a:endParaRPr lang="en-US" sz="1500" dirty="0"/>
          </a:p>
        </p:txBody>
      </p:sp>
      <p:sp>
        <p:nvSpPr>
          <p:cNvPr id="36" name="Text 31"/>
          <p:cNvSpPr/>
          <p:nvPr/>
        </p:nvSpPr>
        <p:spPr>
          <a:xfrm>
            <a:off x="768906" y="6080641"/>
            <a:ext cx="192167" cy="240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04</a:t>
            </a:r>
            <a:endParaRPr lang="en-US" sz="1500" dirty="0"/>
          </a:p>
        </p:txBody>
      </p:sp>
      <p:pic>
        <p:nvPicPr>
          <p:cNvPr id="3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06" y="6365081"/>
            <a:ext cx="6450211" cy="22860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768906" y="6526173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At vågne op</a:t>
            </a:r>
            <a:endParaRPr lang="en-US" sz="1850" dirty="0"/>
          </a:p>
        </p:txBody>
      </p:sp>
      <p:sp>
        <p:nvSpPr>
          <p:cNvPr id="39" name="Text 33"/>
          <p:cNvSpPr/>
          <p:nvPr/>
        </p:nvSpPr>
        <p:spPr>
          <a:xfrm>
            <a:off x="768906" y="6941701"/>
            <a:ext cx="6450211" cy="6153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Kropsbevidstheds- og centreringsøvelser, vågne op fra uhensigtsmæssige mønstre</a:t>
            </a:r>
            <a:endParaRPr lang="en-US" sz="1500" dirty="0"/>
          </a:p>
        </p:txBody>
      </p:sp>
      <p:sp>
        <p:nvSpPr>
          <p:cNvPr id="40" name="Text 34"/>
          <p:cNvSpPr/>
          <p:nvPr/>
        </p:nvSpPr>
        <p:spPr>
          <a:xfrm>
            <a:off x="7411283" y="6080641"/>
            <a:ext cx="192167" cy="240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05</a:t>
            </a:r>
            <a:endParaRPr lang="en-US" sz="1500" dirty="0"/>
          </a:p>
        </p:txBody>
      </p:sp>
      <p:pic>
        <p:nvPicPr>
          <p:cNvPr id="4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283" y="6384250"/>
            <a:ext cx="6450211" cy="22860"/>
          </a:xfrm>
          <a:prstGeom prst="rect">
            <a:avLst/>
          </a:prstGeom>
        </p:spPr>
      </p:pic>
      <p:sp>
        <p:nvSpPr>
          <p:cNvPr id="42" name="Text 35"/>
          <p:cNvSpPr/>
          <p:nvPr/>
        </p:nvSpPr>
        <p:spPr>
          <a:xfrm>
            <a:off x="7411283" y="6526173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At lyse op</a:t>
            </a:r>
            <a:endParaRPr lang="en-US" sz="1850" dirty="0"/>
          </a:p>
        </p:txBody>
      </p:sp>
      <p:sp>
        <p:nvSpPr>
          <p:cNvPr id="43" name="Text 36"/>
          <p:cNvSpPr/>
          <p:nvPr/>
        </p:nvSpPr>
        <p:spPr>
          <a:xfrm>
            <a:off x="7411283" y="6941701"/>
            <a:ext cx="6450211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Dele viden og praktisere terapi for at styrke andres helbred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6969" y="355402"/>
            <a:ext cx="5896094" cy="403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Ulla Rung Weeke: Når Sygdom Forløser</a:t>
            </a:r>
            <a:endParaRPr lang="en-US" sz="2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70" y="1098472"/>
            <a:ext cx="3975202" cy="3975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89213" y="1082278"/>
            <a:ext cx="2734389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Overfølsomhed som Bro til det Indre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089213" y="1413391"/>
            <a:ext cx="8031718" cy="413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Astma og eksem kan være udtryk for underliggende følelsesmæssige konflikter og traumer, ofte forankret i barndommen. Symptomer er meningsbærende - kroppen "husker" og "kompenserer" for uforløste følelser.</a:t>
            </a:r>
            <a:endParaRPr lang="en-US" sz="1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912" y="5447452"/>
            <a:ext cx="4532114" cy="51696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88095" y="6093604"/>
            <a:ext cx="1615440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Fortrængning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588095" y="6373044"/>
            <a:ext cx="4273748" cy="413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Fortrængte oplevelser sætter sig i kroppen og bidrager til fysiske symptomer</a:t>
            </a:r>
            <a:endParaRPr lang="en-US" sz="1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1026" y="5447452"/>
            <a:ext cx="4532114" cy="51696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120209" y="6093604"/>
            <a:ext cx="1615440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Emotionelt Arbejde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5120209" y="6373044"/>
            <a:ext cx="4273748" cy="413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Arbejde med følelser kan midlertidigt forværre symptomer, men derefter reducere dem betydeligt</a:t>
            </a:r>
            <a:endParaRPr lang="en-US" sz="10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3141" y="5447452"/>
            <a:ext cx="4532114" cy="51696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652323" y="6093604"/>
            <a:ext cx="1615440" cy="201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Helbredelse</a:t>
            </a:r>
            <a:endParaRPr lang="en-US" sz="1250" dirty="0"/>
          </a:p>
        </p:txBody>
      </p:sp>
      <p:sp>
        <p:nvSpPr>
          <p:cNvPr id="14" name="Text 8"/>
          <p:cNvSpPr/>
          <p:nvPr/>
        </p:nvSpPr>
        <p:spPr>
          <a:xfrm>
            <a:off x="9652323" y="6373044"/>
            <a:ext cx="4273748" cy="413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Klienter oplever dyb ro, større indre vished og glæde, ofte med nedsat medicinbehov</a:t>
            </a:r>
            <a:endParaRPr lang="en-US" sz="1000" dirty="0"/>
          </a:p>
        </p:txBody>
      </p:sp>
      <p:sp>
        <p:nvSpPr>
          <p:cNvPr id="15" name="Shape 9"/>
          <p:cNvSpPr/>
          <p:nvPr/>
        </p:nvSpPr>
        <p:spPr>
          <a:xfrm>
            <a:off x="458912" y="7061225"/>
            <a:ext cx="13596461" cy="548997"/>
          </a:xfrm>
          <a:prstGeom prst="roundRect">
            <a:avLst>
              <a:gd name="adj" fmla="val 988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095" y="7254344"/>
            <a:ext cx="161449" cy="12918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878727" y="7222674"/>
            <a:ext cx="13047464" cy="206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Ulla Rung Weeke, autoriseret psykolog og kropsterapeut, introducerer et psykosomatisk perspektiv hvor symptomer ses som budskaber og understreger betydningen af kropspsykoterapi.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6519" y="643890"/>
            <a:ext cx="11549420" cy="567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Susanne Billander &amp; Lars Mygind: Din Intelligente Krop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401" y="1574721"/>
            <a:ext cx="1630680" cy="1046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2987" y="2067997"/>
            <a:ext cx="255389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017651" y="1756291"/>
            <a:ext cx="1643777" cy="283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Åndelig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5017651" y="2148959"/>
            <a:ext cx="1643777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Mening, livsværdier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881443" y="2634258"/>
            <a:ext cx="8977074" cy="11430"/>
          </a:xfrm>
          <a:prstGeom prst="roundRect">
            <a:avLst>
              <a:gd name="adj" fmla="val 667497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0061" y="2666524"/>
            <a:ext cx="3261360" cy="10464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92987" y="3030141"/>
            <a:ext cx="255389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5832991" y="2848094"/>
            <a:ext cx="2270641" cy="283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Miljømæssig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5832991" y="3240762"/>
            <a:ext cx="3003233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Sociale relationer, miljøpåvirkninger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5696783" y="3726061"/>
            <a:ext cx="8161734" cy="11430"/>
          </a:xfrm>
          <a:prstGeom prst="roundRect">
            <a:avLst>
              <a:gd name="adj" fmla="val 667497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4721" y="3758327"/>
            <a:ext cx="4892040" cy="10464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92987" y="4121944"/>
            <a:ext cx="255389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0"/>
          <p:cNvSpPr/>
          <p:nvPr/>
        </p:nvSpPr>
        <p:spPr>
          <a:xfrm>
            <a:off x="6648331" y="3939897"/>
            <a:ext cx="2270641" cy="283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Psykisk</a:t>
            </a:r>
            <a:endParaRPr lang="en-US" sz="1750" dirty="0"/>
          </a:p>
        </p:txBody>
      </p:sp>
      <p:sp>
        <p:nvSpPr>
          <p:cNvPr id="16" name="Text 11"/>
          <p:cNvSpPr/>
          <p:nvPr/>
        </p:nvSpPr>
        <p:spPr>
          <a:xfrm>
            <a:off x="6648331" y="4332565"/>
            <a:ext cx="3361253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Følelser, tankemønstre, overbevisninger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6512123" y="4817864"/>
            <a:ext cx="7346394" cy="11430"/>
          </a:xfrm>
          <a:prstGeom prst="roundRect">
            <a:avLst>
              <a:gd name="adj" fmla="val 667497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381" y="4850130"/>
            <a:ext cx="6522720" cy="10464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92987" y="5213747"/>
            <a:ext cx="255389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2000" dirty="0"/>
          </a:p>
        </p:txBody>
      </p:sp>
      <p:sp>
        <p:nvSpPr>
          <p:cNvPr id="20" name="Text 14"/>
          <p:cNvSpPr/>
          <p:nvPr/>
        </p:nvSpPr>
        <p:spPr>
          <a:xfrm>
            <a:off x="7463671" y="5031700"/>
            <a:ext cx="2270641" cy="283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Fysisk</a:t>
            </a:r>
            <a:endParaRPr lang="en-US" sz="1750" dirty="0"/>
          </a:p>
        </p:txBody>
      </p:sp>
      <p:sp>
        <p:nvSpPr>
          <p:cNvPr id="21" name="Text 15"/>
          <p:cNvSpPr/>
          <p:nvPr/>
        </p:nvSpPr>
        <p:spPr>
          <a:xfrm>
            <a:off x="7463671" y="5424368"/>
            <a:ext cx="3333155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Kroppens symptomer, organers tilstand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998934" y="6305193"/>
            <a:ext cx="12904946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highlight>
                  <a:srgbClr val="E2E3E9"/>
                </a:highlight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Metamedicin præsenterer en ny forståelse af sygdom - ikke som fejl eller fjendtlig invasion, men som en intelligent, meningsbærende helbredelsesproces.</a:t>
            </a:r>
            <a:endParaRPr lang="en-US" sz="1400" dirty="0"/>
          </a:p>
        </p:txBody>
      </p:sp>
      <p:sp>
        <p:nvSpPr>
          <p:cNvPr id="23" name="Shape 17"/>
          <p:cNvSpPr/>
          <p:nvPr/>
        </p:nvSpPr>
        <p:spPr>
          <a:xfrm>
            <a:off x="726519" y="6100882"/>
            <a:ext cx="22860" cy="699254"/>
          </a:xfrm>
          <a:prstGeom prst="rect">
            <a:avLst/>
          </a:prstGeom>
          <a:solidFill>
            <a:srgbClr val="50546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4" name="Text 18"/>
          <p:cNvSpPr/>
          <p:nvPr/>
        </p:nvSpPr>
        <p:spPr>
          <a:xfrm>
            <a:off x="726519" y="7004447"/>
            <a:ext cx="13177361" cy="581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Modellen afviser ikke konventionel medicin, men integrerer den med metamedicinsk forståelse. Håbet er afgørende for helingsprocesser - at se kroppen som intelligent og selvhelbredende styrker klientens motivation og selvtillid.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5424" y="473035"/>
            <a:ext cx="4935617" cy="418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Dave Asprey: Bulletproof-kuren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535424" y="1292781"/>
            <a:ext cx="8073152" cy="987028"/>
          </a:xfrm>
          <a:prstGeom prst="roundRect">
            <a:avLst>
              <a:gd name="adj" fmla="val 7411"/>
            </a:avLst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424" y="1277541"/>
            <a:ext cx="8073152" cy="6096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261" y="1092041"/>
            <a:ext cx="401479" cy="401479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1633" y="1192411"/>
            <a:ext cx="160615" cy="200739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684490" y="1627346"/>
            <a:ext cx="2223135" cy="209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Anti-inflammatorisk Tilgang</a:t>
            </a:r>
            <a:endParaRPr lang="en-US" sz="1300" dirty="0"/>
          </a:p>
        </p:txBody>
      </p:sp>
      <p:sp>
        <p:nvSpPr>
          <p:cNvPr id="9" name="Text 3"/>
          <p:cNvSpPr/>
          <p:nvPr/>
        </p:nvSpPr>
        <p:spPr>
          <a:xfrm>
            <a:off x="684490" y="1916668"/>
            <a:ext cx="7775019" cy="214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Reducere inflammatoriske fødevarekomponenter og forbedre tarmmikrobiomet</a:t>
            </a:r>
            <a:endParaRPr lang="en-US" sz="1050" dirty="0"/>
          </a:p>
        </p:txBody>
      </p:sp>
      <p:sp>
        <p:nvSpPr>
          <p:cNvPr id="10" name="Shape 4"/>
          <p:cNvSpPr/>
          <p:nvPr/>
        </p:nvSpPr>
        <p:spPr>
          <a:xfrm>
            <a:off x="535424" y="2614374"/>
            <a:ext cx="8073152" cy="987028"/>
          </a:xfrm>
          <a:prstGeom prst="roundRect">
            <a:avLst>
              <a:gd name="adj" fmla="val 7411"/>
            </a:avLst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424" y="2599134"/>
            <a:ext cx="8073152" cy="60960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261" y="2413635"/>
            <a:ext cx="401479" cy="401479"/>
          </a:xfrm>
          <a:prstGeom prst="rect">
            <a:avLst/>
          </a:prstGeom>
        </p:spPr>
      </p:pic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1633" y="2514005"/>
            <a:ext cx="160615" cy="200739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684490" y="2948940"/>
            <a:ext cx="1673185" cy="209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Øget Fedtindtag</a:t>
            </a:r>
            <a:endParaRPr lang="en-US" sz="1300" dirty="0"/>
          </a:p>
        </p:txBody>
      </p:sp>
      <p:sp>
        <p:nvSpPr>
          <p:cNvPr id="15" name="Text 6"/>
          <p:cNvSpPr/>
          <p:nvPr/>
        </p:nvSpPr>
        <p:spPr>
          <a:xfrm>
            <a:off x="684490" y="3238262"/>
            <a:ext cx="7775019" cy="214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Gode fedtstoffer som hovedenergikilde - græsopdrættet smør, MCT-olie</a:t>
            </a:r>
            <a:endParaRPr lang="en-US" sz="1050" dirty="0"/>
          </a:p>
        </p:txBody>
      </p:sp>
      <p:sp>
        <p:nvSpPr>
          <p:cNvPr id="16" name="Shape 7"/>
          <p:cNvSpPr/>
          <p:nvPr/>
        </p:nvSpPr>
        <p:spPr>
          <a:xfrm>
            <a:off x="535424" y="3935968"/>
            <a:ext cx="8073152" cy="987028"/>
          </a:xfrm>
          <a:prstGeom prst="roundRect">
            <a:avLst>
              <a:gd name="adj" fmla="val 7411"/>
            </a:avLst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424" y="3920728"/>
            <a:ext cx="8073152" cy="60960"/>
          </a:xfrm>
          <a:prstGeom prst="rect">
            <a:avLst/>
          </a:prstGeom>
        </p:spPr>
      </p:pic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261" y="3735229"/>
            <a:ext cx="401479" cy="401479"/>
          </a:xfrm>
          <a:prstGeom prst="rect">
            <a:avLst/>
          </a:prstGeom>
        </p:spPr>
      </p:pic>
      <p:pic>
        <p:nvPicPr>
          <p:cNvPr id="19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1633" y="3835598"/>
            <a:ext cx="160615" cy="200739"/>
          </a:xfrm>
          <a:prstGeom prst="rect">
            <a:avLst/>
          </a:prstGeom>
        </p:spPr>
      </p:pic>
      <p:sp>
        <p:nvSpPr>
          <p:cNvPr id="20" name="Text 8"/>
          <p:cNvSpPr/>
          <p:nvPr/>
        </p:nvSpPr>
        <p:spPr>
          <a:xfrm>
            <a:off x="684490" y="4270534"/>
            <a:ext cx="1673185" cy="209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Bulletproof Coffee</a:t>
            </a:r>
            <a:endParaRPr lang="en-US" sz="1300" dirty="0"/>
          </a:p>
        </p:txBody>
      </p:sp>
      <p:sp>
        <p:nvSpPr>
          <p:cNvPr id="21" name="Text 9"/>
          <p:cNvSpPr/>
          <p:nvPr/>
        </p:nvSpPr>
        <p:spPr>
          <a:xfrm>
            <a:off x="684490" y="4559856"/>
            <a:ext cx="7775019" cy="214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Kaffe blandet med smør og MCT-olie for energi og mental klarhed</a:t>
            </a:r>
            <a:endParaRPr lang="en-US" sz="1050" dirty="0"/>
          </a:p>
        </p:txBody>
      </p:sp>
      <p:sp>
        <p:nvSpPr>
          <p:cNvPr id="22" name="Shape 10"/>
          <p:cNvSpPr/>
          <p:nvPr/>
        </p:nvSpPr>
        <p:spPr>
          <a:xfrm>
            <a:off x="535424" y="5257562"/>
            <a:ext cx="8073152" cy="987028"/>
          </a:xfrm>
          <a:prstGeom prst="roundRect">
            <a:avLst>
              <a:gd name="adj" fmla="val 7411"/>
            </a:avLst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23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424" y="5242322"/>
            <a:ext cx="8073152" cy="60960"/>
          </a:xfrm>
          <a:prstGeom prst="rect">
            <a:avLst/>
          </a:prstGeom>
        </p:spPr>
      </p:pic>
      <p:pic>
        <p:nvPicPr>
          <p:cNvPr id="24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261" y="5056823"/>
            <a:ext cx="401479" cy="401479"/>
          </a:xfrm>
          <a:prstGeom prst="rect">
            <a:avLst/>
          </a:prstGeom>
        </p:spPr>
      </p:pic>
      <p:pic>
        <p:nvPicPr>
          <p:cNvPr id="25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1633" y="5157192"/>
            <a:ext cx="160615" cy="200739"/>
          </a:xfrm>
          <a:prstGeom prst="rect">
            <a:avLst/>
          </a:prstGeom>
        </p:spPr>
      </p:pic>
      <p:sp>
        <p:nvSpPr>
          <p:cNvPr id="26" name="Text 11"/>
          <p:cNvSpPr/>
          <p:nvPr/>
        </p:nvSpPr>
        <p:spPr>
          <a:xfrm>
            <a:off x="684490" y="5592128"/>
            <a:ext cx="1757124" cy="209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Faste og Måltidsrytme</a:t>
            </a:r>
            <a:endParaRPr lang="en-US" sz="1300" dirty="0"/>
          </a:p>
        </p:txBody>
      </p:sp>
      <p:sp>
        <p:nvSpPr>
          <p:cNvPr id="27" name="Text 12"/>
          <p:cNvSpPr/>
          <p:nvPr/>
        </p:nvSpPr>
        <p:spPr>
          <a:xfrm>
            <a:off x="684490" y="5881449"/>
            <a:ext cx="7775019" cy="214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Ofte i kombination med intermitterende faste og søvnoptimering</a:t>
            </a:r>
            <a:endParaRPr lang="en-US" sz="1050" dirty="0"/>
          </a:p>
        </p:txBody>
      </p:sp>
      <p:sp>
        <p:nvSpPr>
          <p:cNvPr id="28" name="Shape 13"/>
          <p:cNvSpPr/>
          <p:nvPr/>
        </p:nvSpPr>
        <p:spPr>
          <a:xfrm>
            <a:off x="535424" y="6395085"/>
            <a:ext cx="8073152" cy="782717"/>
          </a:xfrm>
          <a:prstGeom prst="roundRect">
            <a:avLst>
              <a:gd name="adj" fmla="val 7183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29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9250" y="6597610"/>
            <a:ext cx="167283" cy="133826"/>
          </a:xfrm>
          <a:prstGeom prst="rect">
            <a:avLst/>
          </a:prstGeom>
        </p:spPr>
      </p:pic>
      <p:sp>
        <p:nvSpPr>
          <p:cNvPr id="30" name="Text 14"/>
          <p:cNvSpPr/>
          <p:nvPr/>
        </p:nvSpPr>
        <p:spPr>
          <a:xfrm>
            <a:off x="970359" y="6562368"/>
            <a:ext cx="7504390" cy="4281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Kritisk perspektiv:</a:t>
            </a:r>
            <a:r>
              <a:rPr lang="en-US" sz="10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Asprey fremsætter stærke påstande om øget intelligens og kognitiv performance, der ofte mangler solid videnskabelig evidens. Betegnes ofte som "fad-diet" med pseudovidenskabelige påstande.</a:t>
            </a:r>
            <a:endParaRPr lang="en-US" sz="1050" dirty="0"/>
          </a:p>
        </p:txBody>
      </p:sp>
      <p:sp>
        <p:nvSpPr>
          <p:cNvPr id="31" name="Text 15"/>
          <p:cNvSpPr/>
          <p:nvPr/>
        </p:nvSpPr>
        <p:spPr>
          <a:xfrm>
            <a:off x="535424" y="7328297"/>
            <a:ext cx="8073152" cy="4281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Relevans for psykoterapi: Fokus på selvregulering og kropsopmærksomhed, krop-sind sammenhæng, men også diskussion om kontrol, perfektionisme og kritisk tænkning.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2435" y="297299"/>
            <a:ext cx="4307919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Bruce H. Lipton: Intelligente Celler</a:t>
            </a:r>
            <a:endParaRPr lang="en-US" sz="2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902" y="851416"/>
            <a:ext cx="11252478" cy="776978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7201" y="4838687"/>
            <a:ext cx="412964" cy="41296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77219" y="6684120"/>
            <a:ext cx="3097230" cy="38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Tanker &amp; Perception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1967095" y="7181397"/>
            <a:ext cx="3317478" cy="309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Hvordan vi oplever verden</a:t>
            </a:r>
            <a:endParaRPr lang="en-US" sz="10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1220" y="4246771"/>
            <a:ext cx="412964" cy="41296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464021" y="1981277"/>
            <a:ext cx="3223916" cy="38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Følelsesmæssigt Miljø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4417348" y="2478554"/>
            <a:ext cx="3317478" cy="309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Indre tilstand påvirker kemi</a:t>
            </a:r>
            <a:endParaRPr lang="en-US" sz="10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5238" y="4838687"/>
            <a:ext cx="412965" cy="4129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991490" y="6684120"/>
            <a:ext cx="3097230" cy="38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Cellemikromiljø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6881367" y="7181397"/>
            <a:ext cx="3317478" cy="619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Signalstoffer og membranmiljø</a:t>
            </a:r>
            <a:endParaRPr lang="en-US" sz="10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9257" y="4246771"/>
            <a:ext cx="412964" cy="41296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455509" y="1981277"/>
            <a:ext cx="3097230" cy="38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Biologisk Respons</a:t>
            </a:r>
            <a:endParaRPr lang="en-US" sz="1350" dirty="0"/>
          </a:p>
        </p:txBody>
      </p:sp>
      <p:sp>
        <p:nvSpPr>
          <p:cNvPr id="15" name="Text 8"/>
          <p:cNvSpPr/>
          <p:nvPr/>
        </p:nvSpPr>
        <p:spPr>
          <a:xfrm>
            <a:off x="9345385" y="2478554"/>
            <a:ext cx="3317478" cy="309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Gener tænder/slukker</a:t>
            </a:r>
            <a:endParaRPr lang="en-US" sz="1050" dirty="0"/>
          </a:p>
        </p:txBody>
      </p:sp>
      <p:sp>
        <p:nvSpPr>
          <p:cNvPr id="16" name="Shape 9"/>
          <p:cNvSpPr/>
          <p:nvPr/>
        </p:nvSpPr>
        <p:spPr>
          <a:xfrm>
            <a:off x="432435" y="8742759"/>
            <a:ext cx="243245" cy="243245"/>
          </a:xfrm>
          <a:prstGeom prst="roundRect">
            <a:avLst>
              <a:gd name="adj" fmla="val 18671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Text 10"/>
          <p:cNvSpPr/>
          <p:nvPr/>
        </p:nvSpPr>
        <p:spPr>
          <a:xfrm>
            <a:off x="783788" y="8779907"/>
            <a:ext cx="2167295" cy="168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Genetisk Determinisme Udfordres</a:t>
            </a:r>
            <a:endParaRPr lang="en-US" sz="1050" dirty="0"/>
          </a:p>
        </p:txBody>
      </p:sp>
      <p:sp>
        <p:nvSpPr>
          <p:cNvPr id="18" name="Text 11"/>
          <p:cNvSpPr/>
          <p:nvPr/>
        </p:nvSpPr>
        <p:spPr>
          <a:xfrm>
            <a:off x="783788" y="9013508"/>
            <a:ext cx="4147066" cy="3457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Det er ikke primært generne, men miljøet omkring cellerne og vores tanker, der styrer biologien. Gener tændes og slukkes af det ydre og indre miljø.</a:t>
            </a:r>
            <a:endParaRPr lang="en-US" sz="850" dirty="0"/>
          </a:p>
        </p:txBody>
      </p:sp>
      <p:sp>
        <p:nvSpPr>
          <p:cNvPr id="19" name="Shape 12"/>
          <p:cNvSpPr/>
          <p:nvPr/>
        </p:nvSpPr>
        <p:spPr>
          <a:xfrm>
            <a:off x="5065990" y="8742759"/>
            <a:ext cx="243245" cy="243245"/>
          </a:xfrm>
          <a:prstGeom prst="roundRect">
            <a:avLst>
              <a:gd name="adj" fmla="val 18671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Text 13"/>
          <p:cNvSpPr/>
          <p:nvPr/>
        </p:nvSpPr>
        <p:spPr>
          <a:xfrm>
            <a:off x="5417344" y="8779907"/>
            <a:ext cx="1638300" cy="168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Perception Skaber Biologi</a:t>
            </a:r>
            <a:endParaRPr lang="en-US" sz="1050" dirty="0"/>
          </a:p>
        </p:txBody>
      </p:sp>
      <p:sp>
        <p:nvSpPr>
          <p:cNvPr id="21" name="Text 14"/>
          <p:cNvSpPr/>
          <p:nvPr/>
        </p:nvSpPr>
        <p:spPr>
          <a:xfrm>
            <a:off x="5417344" y="9013508"/>
            <a:ext cx="4147066" cy="3457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Menneskers tanker, følelser og overbevisninger påvirker cellernes miljø. Negative skaber sygdomsfremkaldende forhold; positive skaber gunstigt vækstmiljø.</a:t>
            </a:r>
            <a:endParaRPr lang="en-US" sz="850" dirty="0"/>
          </a:p>
        </p:txBody>
      </p:sp>
      <p:sp>
        <p:nvSpPr>
          <p:cNvPr id="22" name="Shape 15"/>
          <p:cNvSpPr/>
          <p:nvPr/>
        </p:nvSpPr>
        <p:spPr>
          <a:xfrm>
            <a:off x="9699546" y="8742759"/>
            <a:ext cx="243245" cy="243245"/>
          </a:xfrm>
          <a:prstGeom prst="roundRect">
            <a:avLst>
              <a:gd name="adj" fmla="val 18671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Text 16"/>
          <p:cNvSpPr/>
          <p:nvPr/>
        </p:nvSpPr>
        <p:spPr>
          <a:xfrm>
            <a:off x="10050899" y="8779907"/>
            <a:ext cx="2071092" cy="168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Bevidsthed og Biologi Forbundet</a:t>
            </a:r>
            <a:endParaRPr lang="en-US" sz="1050" dirty="0"/>
          </a:p>
        </p:txBody>
      </p:sp>
      <p:sp>
        <p:nvSpPr>
          <p:cNvPr id="24" name="Text 17"/>
          <p:cNvSpPr/>
          <p:nvPr/>
        </p:nvSpPr>
        <p:spPr>
          <a:xfrm>
            <a:off x="10050899" y="9013508"/>
            <a:ext cx="4147066" cy="3457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Bevidsthed, følelser og tro er afgørende for helbred og udvikling. Det indre miljø kan betragtes som en bro mellem krop og sind.</a:t>
            </a:r>
            <a:endParaRPr lang="en-US" sz="850" dirty="0"/>
          </a:p>
        </p:txBody>
      </p:sp>
      <p:sp>
        <p:nvSpPr>
          <p:cNvPr id="25" name="Shape 18"/>
          <p:cNvSpPr/>
          <p:nvPr/>
        </p:nvSpPr>
        <p:spPr>
          <a:xfrm>
            <a:off x="432435" y="9480828"/>
            <a:ext cx="13765530" cy="459343"/>
          </a:xfrm>
          <a:prstGeom prst="roundRect">
            <a:avLst>
              <a:gd name="adj" fmla="val 9887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544" y="9643229"/>
            <a:ext cx="135136" cy="108109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83788" y="9615964"/>
            <a:ext cx="13306068" cy="172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Kritisk perspektiv:</a:t>
            </a:r>
            <a:r>
              <a:rPr lang="en-US" sz="8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Kritiseres for at overfortolke evidens. Mange konklusioner om troens direkte virkning mangler solid peer-reviewed dokumentation og kobles til pseudovidenskab.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1295</Words>
  <Application>Microsoft Office PowerPoint</Application>
  <PresentationFormat>Brugerdefineret</PresentationFormat>
  <Paragraphs>152</Paragraphs>
  <Slides>12</Slides>
  <Notes>12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7" baseType="lpstr">
      <vt:lpstr>Instrument Sans Semi Bold</vt:lpstr>
      <vt:lpstr>Instrument Sans Medium</vt:lpstr>
      <vt:lpstr>Instrument Sans Light</vt:lpstr>
      <vt:lpstr>Arial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Morten Johansson</dc:creator>
  <cp:lastModifiedBy>Morten Johansson</cp:lastModifiedBy>
  <cp:revision>2</cp:revision>
  <dcterms:created xsi:type="dcterms:W3CDTF">2025-09-12T09:47:35Z</dcterms:created>
  <dcterms:modified xsi:type="dcterms:W3CDTF">2025-09-12T09:50:40Z</dcterms:modified>
</cp:coreProperties>
</file>