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4630400" cy="8229600"/>
  <p:notesSz cx="8229600" cy="14630400"/>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5" d="100"/>
          <a:sy n="75" d="100"/>
        </p:scale>
        <p:origin x="2040"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0620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2544485"/>
            <a:ext cx="6928961" cy="620078"/>
          </a:xfrm>
          <a:prstGeom prst="rect">
            <a:avLst/>
          </a:prstGeom>
          <a:noFill/>
          <a:ln/>
        </p:spPr>
        <p:txBody>
          <a:bodyPr wrap="none" lIns="0" tIns="0" rIns="0" bIns="0" rtlCol="0" anchor="t"/>
          <a:lstStyle/>
          <a:p>
            <a:pPr marL="0" indent="0" algn="l">
              <a:lnSpc>
                <a:spcPts val="4850"/>
              </a:lnSpc>
              <a:buNone/>
            </a:pPr>
            <a:r>
              <a:rPr lang="en-US" sz="3900" b="1" dirty="0">
                <a:solidFill>
                  <a:srgbClr val="000000"/>
                </a:solidFill>
                <a:latin typeface="Inter Bold" pitchFamily="34" charset="0"/>
                <a:ea typeface="Inter Bold" pitchFamily="34" charset="-122"/>
                <a:cs typeface="Inter Bold" pitchFamily="34" charset="-120"/>
              </a:rPr>
              <a:t>Selvværd og Sunde Grænser</a:t>
            </a:r>
            <a:endParaRPr lang="en-US" sz="3900" dirty="0"/>
          </a:p>
        </p:txBody>
      </p:sp>
      <p:sp>
        <p:nvSpPr>
          <p:cNvPr id="4" name="Text 1"/>
          <p:cNvSpPr/>
          <p:nvPr/>
        </p:nvSpPr>
        <p:spPr>
          <a:xfrm>
            <a:off x="6280190" y="3462218"/>
            <a:ext cx="7556421" cy="2222778"/>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Velkommen til Modul A2 på ID Psykoterapeutuddannelsen! I dette forløb dykker vi ned i de dybe koncepter omkring selvværd, grænser og behov. Målet er at give jer som kommende psykoterapeuter et solidt fundament for at hjælpe jeres fremtidige klienter med at finde indre ro og styrke. Vi vil udforske, hvordan vi kan arbejde med selvværdsfølelsen, styrke evnen til at mærke egne behov, og forbedre evnen til at skelne mellem egne og andres følelser for at sætte sunde grænser.</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72333" y="393502"/>
            <a:ext cx="7889796" cy="447199"/>
          </a:xfrm>
          <a:prstGeom prst="rect">
            <a:avLst/>
          </a:prstGeom>
          <a:noFill/>
          <a:ln/>
        </p:spPr>
        <p:txBody>
          <a:bodyPr wrap="none" lIns="0" tIns="0" rIns="0" bIns="0" rtlCol="0" anchor="t"/>
          <a:lstStyle/>
          <a:p>
            <a:pPr marL="0" indent="0" algn="l">
              <a:lnSpc>
                <a:spcPts val="3500"/>
              </a:lnSpc>
              <a:buNone/>
            </a:pPr>
            <a:r>
              <a:rPr lang="en-US" sz="2800" b="1" dirty="0">
                <a:solidFill>
                  <a:srgbClr val="000000"/>
                </a:solidFill>
                <a:latin typeface="Inter Bold" pitchFamily="34" charset="0"/>
                <a:ea typeface="Inter Bold" pitchFamily="34" charset="-122"/>
                <a:cs typeface="Inter Bold" pitchFamily="34" charset="-120"/>
              </a:rPr>
              <a:t>Fra Selvtillid til Selvværd – En Udviklingsrejse</a:t>
            </a:r>
            <a:endParaRPr lang="en-US" sz="2800" dirty="0"/>
          </a:p>
        </p:txBody>
      </p:sp>
      <p:sp>
        <p:nvSpPr>
          <p:cNvPr id="3" name="Text 1"/>
          <p:cNvSpPr/>
          <p:nvPr/>
        </p:nvSpPr>
        <p:spPr>
          <a:xfrm>
            <a:off x="572333" y="1183958"/>
            <a:ext cx="6568321" cy="228957"/>
          </a:xfrm>
          <a:prstGeom prst="rect">
            <a:avLst/>
          </a:prstGeom>
          <a:noFill/>
          <a:ln/>
        </p:spPr>
        <p:txBody>
          <a:bodyPr wrap="none" lIns="0" tIns="0" rIns="0" bIns="0" rtlCol="0" anchor="t"/>
          <a:lstStyle/>
          <a:p>
            <a:pPr marL="0" indent="0" algn="l">
              <a:lnSpc>
                <a:spcPts val="1800"/>
              </a:lnSpc>
              <a:buNone/>
            </a:pPr>
            <a:r>
              <a:rPr lang="en-US" sz="1100" dirty="0">
                <a:solidFill>
                  <a:srgbClr val="272525"/>
                </a:solidFill>
                <a:latin typeface="Inter" pitchFamily="34" charset="0"/>
                <a:ea typeface="Inter" pitchFamily="34" charset="-122"/>
                <a:cs typeface="Inter" pitchFamily="34" charset="-120"/>
              </a:rPr>
              <a:t>I ID-terapi skelner vi mellem to centrale begreber:</a:t>
            </a:r>
            <a:endParaRPr lang="en-US" sz="1100" dirty="0"/>
          </a:p>
        </p:txBody>
      </p:sp>
      <p:sp>
        <p:nvSpPr>
          <p:cNvPr id="4" name="Shape 2"/>
          <p:cNvSpPr/>
          <p:nvPr/>
        </p:nvSpPr>
        <p:spPr>
          <a:xfrm>
            <a:off x="572333" y="1573887"/>
            <a:ext cx="6568321" cy="1793558"/>
          </a:xfrm>
          <a:prstGeom prst="roundRect">
            <a:avLst>
              <a:gd name="adj" fmla="val 3351"/>
            </a:avLst>
          </a:prstGeom>
          <a:noFill/>
          <a:ln w="15240">
            <a:solidFill>
              <a:srgbClr val="C0C1D7"/>
            </a:solidFill>
            <a:prstDash val="solid"/>
          </a:ln>
        </p:spPr>
        <p:txBody>
          <a:bodyPr/>
          <a:lstStyle/>
          <a:p>
            <a:endParaRPr lang="da-DK"/>
          </a:p>
        </p:txBody>
      </p:sp>
      <p:sp>
        <p:nvSpPr>
          <p:cNvPr id="5" name="Text 3"/>
          <p:cNvSpPr/>
          <p:nvPr/>
        </p:nvSpPr>
        <p:spPr>
          <a:xfrm>
            <a:off x="730568" y="1732121"/>
            <a:ext cx="2812375" cy="268248"/>
          </a:xfrm>
          <a:prstGeom prst="rect">
            <a:avLst/>
          </a:prstGeom>
          <a:noFill/>
          <a:ln/>
        </p:spPr>
        <p:txBody>
          <a:bodyPr wrap="none" lIns="0" tIns="0" rIns="0" bIns="0" rtlCol="0" anchor="t"/>
          <a:lstStyle/>
          <a:p>
            <a:pPr marL="0" indent="0" algn="l">
              <a:lnSpc>
                <a:spcPts val="2100"/>
              </a:lnSpc>
              <a:buNone/>
            </a:pPr>
            <a:r>
              <a:rPr lang="en-US" sz="1650" b="1" dirty="0">
                <a:solidFill>
                  <a:srgbClr val="272525"/>
                </a:solidFill>
                <a:latin typeface="Inter Bold" pitchFamily="34" charset="0"/>
                <a:ea typeface="Inter Bold" pitchFamily="34" charset="-122"/>
                <a:cs typeface="Inter Bold" pitchFamily="34" charset="-120"/>
              </a:rPr>
              <a:t>Selvtillid (Self-confidence)</a:t>
            </a:r>
            <a:endParaRPr lang="en-US" sz="1650" dirty="0"/>
          </a:p>
        </p:txBody>
      </p:sp>
      <p:sp>
        <p:nvSpPr>
          <p:cNvPr id="6" name="Text 4"/>
          <p:cNvSpPr/>
          <p:nvPr/>
        </p:nvSpPr>
        <p:spPr>
          <a:xfrm>
            <a:off x="730568" y="2143363"/>
            <a:ext cx="6251853" cy="228957"/>
          </a:xfrm>
          <a:prstGeom prst="rect">
            <a:avLst/>
          </a:prstGeom>
          <a:noFill/>
          <a:ln/>
        </p:spPr>
        <p:txBody>
          <a:bodyPr wrap="none" lIns="0" tIns="0" rIns="0" bIns="0" rtlCol="0" anchor="t"/>
          <a:lstStyle/>
          <a:p>
            <a:pPr marL="342900" indent="-342900" algn="l">
              <a:lnSpc>
                <a:spcPts val="1800"/>
              </a:lnSpc>
              <a:buSzPct val="100000"/>
              <a:buChar char="•"/>
            </a:pPr>
            <a:r>
              <a:rPr lang="en-US" sz="1100" dirty="0">
                <a:solidFill>
                  <a:srgbClr val="272525"/>
                </a:solidFill>
                <a:latin typeface="Inter" pitchFamily="34" charset="0"/>
                <a:ea typeface="Inter" pitchFamily="34" charset="-122"/>
                <a:cs typeface="Inter" pitchFamily="34" charset="-120"/>
              </a:rPr>
              <a:t>Baseret på præstationer og succeser</a:t>
            </a:r>
            <a:endParaRPr lang="en-US" sz="1100" dirty="0"/>
          </a:p>
        </p:txBody>
      </p:sp>
      <p:sp>
        <p:nvSpPr>
          <p:cNvPr id="7" name="Text 5"/>
          <p:cNvSpPr/>
          <p:nvPr/>
        </p:nvSpPr>
        <p:spPr>
          <a:xfrm>
            <a:off x="730568" y="2422327"/>
            <a:ext cx="6251853" cy="228957"/>
          </a:xfrm>
          <a:prstGeom prst="rect">
            <a:avLst/>
          </a:prstGeom>
          <a:noFill/>
          <a:ln/>
        </p:spPr>
        <p:txBody>
          <a:bodyPr wrap="none" lIns="0" tIns="0" rIns="0" bIns="0" rtlCol="0" anchor="t"/>
          <a:lstStyle/>
          <a:p>
            <a:pPr marL="342900" indent="-342900" algn="l">
              <a:lnSpc>
                <a:spcPts val="1800"/>
              </a:lnSpc>
              <a:buSzPct val="100000"/>
              <a:buChar char="•"/>
            </a:pPr>
            <a:r>
              <a:rPr lang="en-US" sz="1100" dirty="0">
                <a:solidFill>
                  <a:srgbClr val="272525"/>
                </a:solidFill>
                <a:latin typeface="Inter" pitchFamily="34" charset="0"/>
                <a:ea typeface="Inter" pitchFamily="34" charset="-122"/>
                <a:cs typeface="Inter" pitchFamily="34" charset="-120"/>
              </a:rPr>
              <a:t>Grundlægges fra 12-15 måneders alderen</a:t>
            </a:r>
            <a:endParaRPr lang="en-US" sz="1100" dirty="0"/>
          </a:p>
        </p:txBody>
      </p:sp>
      <p:sp>
        <p:nvSpPr>
          <p:cNvPr id="8" name="Text 6"/>
          <p:cNvSpPr/>
          <p:nvPr/>
        </p:nvSpPr>
        <p:spPr>
          <a:xfrm>
            <a:off x="730568" y="2701290"/>
            <a:ext cx="6251853" cy="228957"/>
          </a:xfrm>
          <a:prstGeom prst="rect">
            <a:avLst/>
          </a:prstGeom>
          <a:noFill/>
          <a:ln/>
        </p:spPr>
        <p:txBody>
          <a:bodyPr wrap="none" lIns="0" tIns="0" rIns="0" bIns="0" rtlCol="0" anchor="t"/>
          <a:lstStyle/>
          <a:p>
            <a:pPr marL="342900" indent="-342900" algn="l">
              <a:lnSpc>
                <a:spcPts val="1800"/>
              </a:lnSpc>
              <a:buSzPct val="100000"/>
              <a:buChar char="•"/>
            </a:pPr>
            <a:r>
              <a:rPr lang="en-US" sz="1100" dirty="0">
                <a:solidFill>
                  <a:srgbClr val="272525"/>
                </a:solidFill>
                <a:latin typeface="Inter" pitchFamily="34" charset="0"/>
                <a:ea typeface="Inter" pitchFamily="34" charset="-122"/>
                <a:cs typeface="Inter" pitchFamily="34" charset="-120"/>
              </a:rPr>
              <a:t>Knyttet til motoriske og sproglige færdigheder</a:t>
            </a:r>
            <a:endParaRPr lang="en-US" sz="1100" dirty="0"/>
          </a:p>
        </p:txBody>
      </p:sp>
      <p:sp>
        <p:nvSpPr>
          <p:cNvPr id="9" name="Text 7"/>
          <p:cNvSpPr/>
          <p:nvPr/>
        </p:nvSpPr>
        <p:spPr>
          <a:xfrm>
            <a:off x="730568" y="2980253"/>
            <a:ext cx="6251853" cy="228957"/>
          </a:xfrm>
          <a:prstGeom prst="rect">
            <a:avLst/>
          </a:prstGeom>
          <a:noFill/>
          <a:ln/>
        </p:spPr>
        <p:txBody>
          <a:bodyPr wrap="none" lIns="0" tIns="0" rIns="0" bIns="0" rtlCol="0" anchor="t"/>
          <a:lstStyle/>
          <a:p>
            <a:pPr marL="342900" indent="-342900" algn="l">
              <a:lnSpc>
                <a:spcPts val="1800"/>
              </a:lnSpc>
              <a:buSzPct val="100000"/>
              <a:buChar char="•"/>
            </a:pPr>
            <a:r>
              <a:rPr lang="en-US" sz="1100" dirty="0">
                <a:solidFill>
                  <a:srgbClr val="272525"/>
                </a:solidFill>
                <a:latin typeface="Inter" pitchFamily="34" charset="0"/>
                <a:ea typeface="Inter" pitchFamily="34" charset="-122"/>
                <a:cs typeface="Inter" pitchFamily="34" charset="-120"/>
              </a:rPr>
              <a:t>Afgørende for selvfølelsen omkring 3-4 års alderen</a:t>
            </a:r>
            <a:endParaRPr lang="en-US" sz="1100" dirty="0"/>
          </a:p>
        </p:txBody>
      </p:sp>
      <p:sp>
        <p:nvSpPr>
          <p:cNvPr id="10" name="Shape 8"/>
          <p:cNvSpPr/>
          <p:nvPr/>
        </p:nvSpPr>
        <p:spPr>
          <a:xfrm>
            <a:off x="572333" y="3510439"/>
            <a:ext cx="6568321" cy="1793558"/>
          </a:xfrm>
          <a:prstGeom prst="roundRect">
            <a:avLst>
              <a:gd name="adj" fmla="val 3351"/>
            </a:avLst>
          </a:prstGeom>
          <a:noFill/>
          <a:ln w="15240">
            <a:solidFill>
              <a:srgbClr val="C0C1D7"/>
            </a:solidFill>
            <a:prstDash val="solid"/>
          </a:ln>
        </p:spPr>
        <p:txBody>
          <a:bodyPr/>
          <a:lstStyle/>
          <a:p>
            <a:endParaRPr lang="da-DK"/>
          </a:p>
        </p:txBody>
      </p:sp>
      <p:sp>
        <p:nvSpPr>
          <p:cNvPr id="11" name="Text 9"/>
          <p:cNvSpPr/>
          <p:nvPr/>
        </p:nvSpPr>
        <p:spPr>
          <a:xfrm>
            <a:off x="730568" y="3668673"/>
            <a:ext cx="2332196" cy="268248"/>
          </a:xfrm>
          <a:prstGeom prst="rect">
            <a:avLst/>
          </a:prstGeom>
          <a:noFill/>
          <a:ln/>
        </p:spPr>
        <p:txBody>
          <a:bodyPr wrap="none" lIns="0" tIns="0" rIns="0" bIns="0" rtlCol="0" anchor="t"/>
          <a:lstStyle/>
          <a:p>
            <a:pPr marL="0" indent="0" algn="l">
              <a:lnSpc>
                <a:spcPts val="2100"/>
              </a:lnSpc>
              <a:buNone/>
            </a:pPr>
            <a:r>
              <a:rPr lang="en-US" sz="1650" b="1" dirty="0">
                <a:solidFill>
                  <a:srgbClr val="272525"/>
                </a:solidFill>
                <a:latin typeface="Inter Bold" pitchFamily="34" charset="0"/>
                <a:ea typeface="Inter Bold" pitchFamily="34" charset="-122"/>
                <a:cs typeface="Inter Bold" pitchFamily="34" charset="-120"/>
              </a:rPr>
              <a:t>Selvværd (Self-worth)</a:t>
            </a:r>
            <a:endParaRPr lang="en-US" sz="1650" dirty="0"/>
          </a:p>
        </p:txBody>
      </p:sp>
      <p:sp>
        <p:nvSpPr>
          <p:cNvPr id="12" name="Text 10"/>
          <p:cNvSpPr/>
          <p:nvPr/>
        </p:nvSpPr>
        <p:spPr>
          <a:xfrm>
            <a:off x="730568" y="4079915"/>
            <a:ext cx="6251853" cy="228957"/>
          </a:xfrm>
          <a:prstGeom prst="rect">
            <a:avLst/>
          </a:prstGeom>
          <a:noFill/>
          <a:ln/>
        </p:spPr>
        <p:txBody>
          <a:bodyPr wrap="none" lIns="0" tIns="0" rIns="0" bIns="0" rtlCol="0" anchor="t"/>
          <a:lstStyle/>
          <a:p>
            <a:pPr marL="342900" indent="-342900" algn="l">
              <a:lnSpc>
                <a:spcPts val="1800"/>
              </a:lnSpc>
              <a:buSzPct val="100000"/>
              <a:buChar char="•"/>
            </a:pPr>
            <a:r>
              <a:rPr lang="en-US" sz="1100" dirty="0">
                <a:solidFill>
                  <a:srgbClr val="272525"/>
                </a:solidFill>
                <a:latin typeface="Inter" pitchFamily="34" charset="0"/>
                <a:ea typeface="Inter" pitchFamily="34" charset="-122"/>
                <a:cs typeface="Inter" pitchFamily="34" charset="-120"/>
              </a:rPr>
              <a:t>Handler om social rolle og tilhørsforhold</a:t>
            </a:r>
            <a:endParaRPr lang="en-US" sz="1100" dirty="0"/>
          </a:p>
        </p:txBody>
      </p:sp>
      <p:sp>
        <p:nvSpPr>
          <p:cNvPr id="13" name="Text 11"/>
          <p:cNvSpPr/>
          <p:nvPr/>
        </p:nvSpPr>
        <p:spPr>
          <a:xfrm>
            <a:off x="730568" y="4358878"/>
            <a:ext cx="6251853" cy="228957"/>
          </a:xfrm>
          <a:prstGeom prst="rect">
            <a:avLst/>
          </a:prstGeom>
          <a:noFill/>
          <a:ln/>
        </p:spPr>
        <p:txBody>
          <a:bodyPr wrap="none" lIns="0" tIns="0" rIns="0" bIns="0" rtlCol="0" anchor="t"/>
          <a:lstStyle/>
          <a:p>
            <a:pPr marL="342900" indent="-342900" algn="l">
              <a:lnSpc>
                <a:spcPts val="1800"/>
              </a:lnSpc>
              <a:buSzPct val="100000"/>
              <a:buChar char="•"/>
            </a:pPr>
            <a:r>
              <a:rPr lang="en-US" sz="1100" dirty="0">
                <a:solidFill>
                  <a:srgbClr val="272525"/>
                </a:solidFill>
                <a:latin typeface="Inter" pitchFamily="34" charset="0"/>
                <a:ea typeface="Inter" pitchFamily="34" charset="-122"/>
                <a:cs typeface="Inter" pitchFamily="34" charset="-120"/>
              </a:rPr>
              <a:t>Omhandler vores oplevede værdi sammen med andre</a:t>
            </a:r>
            <a:endParaRPr lang="en-US" sz="1100" dirty="0"/>
          </a:p>
        </p:txBody>
      </p:sp>
      <p:sp>
        <p:nvSpPr>
          <p:cNvPr id="14" name="Text 12"/>
          <p:cNvSpPr/>
          <p:nvPr/>
        </p:nvSpPr>
        <p:spPr>
          <a:xfrm>
            <a:off x="730568" y="4637842"/>
            <a:ext cx="6251853" cy="228957"/>
          </a:xfrm>
          <a:prstGeom prst="rect">
            <a:avLst/>
          </a:prstGeom>
          <a:noFill/>
          <a:ln/>
        </p:spPr>
        <p:txBody>
          <a:bodyPr wrap="none" lIns="0" tIns="0" rIns="0" bIns="0" rtlCol="0" anchor="t"/>
          <a:lstStyle/>
          <a:p>
            <a:pPr marL="342900" indent="-342900" algn="l">
              <a:lnSpc>
                <a:spcPts val="1800"/>
              </a:lnSpc>
              <a:buSzPct val="100000"/>
              <a:buChar char="•"/>
            </a:pPr>
            <a:r>
              <a:rPr lang="en-US" sz="1100" dirty="0">
                <a:solidFill>
                  <a:srgbClr val="272525"/>
                </a:solidFill>
                <a:latin typeface="Inter" pitchFamily="34" charset="0"/>
                <a:ea typeface="Inter" pitchFamily="34" charset="-122"/>
                <a:cs typeface="Inter" pitchFamily="34" charset="-120"/>
              </a:rPr>
              <a:t>Udvikles omkring 5-6 års alderen</a:t>
            </a:r>
            <a:endParaRPr lang="en-US" sz="1100" dirty="0"/>
          </a:p>
        </p:txBody>
      </p:sp>
      <p:sp>
        <p:nvSpPr>
          <p:cNvPr id="15" name="Text 13"/>
          <p:cNvSpPr/>
          <p:nvPr/>
        </p:nvSpPr>
        <p:spPr>
          <a:xfrm>
            <a:off x="730568" y="4916805"/>
            <a:ext cx="6251853" cy="228957"/>
          </a:xfrm>
          <a:prstGeom prst="rect">
            <a:avLst/>
          </a:prstGeom>
          <a:noFill/>
          <a:ln/>
        </p:spPr>
        <p:txBody>
          <a:bodyPr wrap="none" lIns="0" tIns="0" rIns="0" bIns="0" rtlCol="0" anchor="t"/>
          <a:lstStyle/>
          <a:p>
            <a:pPr marL="342900" indent="-342900" algn="l">
              <a:lnSpc>
                <a:spcPts val="1800"/>
              </a:lnSpc>
              <a:buSzPct val="100000"/>
              <a:buChar char="•"/>
            </a:pPr>
            <a:r>
              <a:rPr lang="en-US" sz="1100" dirty="0">
                <a:solidFill>
                  <a:srgbClr val="272525"/>
                </a:solidFill>
                <a:latin typeface="Inter" pitchFamily="34" charset="0"/>
                <a:ea typeface="Inter" pitchFamily="34" charset="-122"/>
                <a:cs typeface="Inter" pitchFamily="34" charset="-120"/>
              </a:rPr>
              <a:t>Knyttet til oplevelsen af at være vigtig for andre</a:t>
            </a:r>
            <a:endParaRPr lang="en-US" sz="1100" dirty="0"/>
          </a:p>
        </p:txBody>
      </p:sp>
      <p:pic>
        <p:nvPicPr>
          <p:cNvPr id="16" name="Image 0" descr="preencoded.png"/>
          <p:cNvPicPr>
            <a:picLocks noChangeAspect="1"/>
          </p:cNvPicPr>
          <p:nvPr/>
        </p:nvPicPr>
        <p:blipFill>
          <a:blip r:embed="rId3"/>
          <a:stretch>
            <a:fillRect/>
          </a:stretch>
        </p:blipFill>
        <p:spPr>
          <a:xfrm>
            <a:off x="7497366" y="1216223"/>
            <a:ext cx="6568321" cy="6568321"/>
          </a:xfrm>
          <a:prstGeom prst="rect">
            <a:avLst/>
          </a:prstGeom>
        </p:spPr>
      </p:pic>
      <p:sp>
        <p:nvSpPr>
          <p:cNvPr id="17" name="Text 14"/>
          <p:cNvSpPr/>
          <p:nvPr/>
        </p:nvSpPr>
        <p:spPr>
          <a:xfrm>
            <a:off x="508737" y="6958545"/>
            <a:ext cx="6568321" cy="686872"/>
          </a:xfrm>
          <a:prstGeom prst="rect">
            <a:avLst/>
          </a:prstGeom>
          <a:noFill/>
          <a:ln/>
        </p:spPr>
        <p:txBody>
          <a:bodyPr wrap="square" lIns="0" tIns="0" rIns="0" bIns="0" rtlCol="0" anchor="t"/>
          <a:lstStyle/>
          <a:p>
            <a:pPr marL="0" indent="0" algn="l">
              <a:lnSpc>
                <a:spcPts val="1800"/>
              </a:lnSpc>
              <a:buNone/>
            </a:pPr>
            <a:r>
              <a:rPr lang="en-US" sz="1100" dirty="0">
                <a:solidFill>
                  <a:srgbClr val="272525"/>
                </a:solidFill>
                <a:latin typeface="Inter" pitchFamily="34" charset="0"/>
                <a:ea typeface="Inter" pitchFamily="34" charset="-122"/>
                <a:cs typeface="Inter" pitchFamily="34" charset="-120"/>
              </a:rPr>
              <a:t>Selvværdet udvikles i takt med vores sociale identitet og formes af, hvordan vi oplever os selv i relation til forældre, søskende, venner og skolekammerater. Hvis vi ikke oplever os som vigtige og værdifulde for andre, kan det over tid skabe en dårlig selvværdsfølelse.</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35330" y="505539"/>
            <a:ext cx="9065419" cy="574477"/>
          </a:xfrm>
          <a:prstGeom prst="rect">
            <a:avLst/>
          </a:prstGeom>
          <a:noFill/>
          <a:ln/>
        </p:spPr>
        <p:txBody>
          <a:bodyPr wrap="none" lIns="0" tIns="0" rIns="0" bIns="0" rtlCol="0" anchor="t"/>
          <a:lstStyle/>
          <a:p>
            <a:pPr marL="0" indent="0" algn="l">
              <a:lnSpc>
                <a:spcPts val="4500"/>
              </a:lnSpc>
              <a:buNone/>
            </a:pPr>
            <a:r>
              <a:rPr lang="en-US" sz="3600" b="1" dirty="0">
                <a:solidFill>
                  <a:srgbClr val="000000"/>
                </a:solidFill>
                <a:latin typeface="Inter Bold" pitchFamily="34" charset="0"/>
                <a:ea typeface="Inter Bold" pitchFamily="34" charset="-122"/>
                <a:cs typeface="Inter Bold" pitchFamily="34" charset="-120"/>
              </a:rPr>
              <a:t>ID-Træet – Et Billede på Helhed og Vækst</a:t>
            </a:r>
            <a:endParaRPr lang="en-US" sz="3600" dirty="0"/>
          </a:p>
        </p:txBody>
      </p:sp>
      <p:sp>
        <p:nvSpPr>
          <p:cNvPr id="3" name="Shape 1"/>
          <p:cNvSpPr/>
          <p:nvPr/>
        </p:nvSpPr>
        <p:spPr>
          <a:xfrm>
            <a:off x="735330" y="1447681"/>
            <a:ext cx="1644968" cy="1353264"/>
          </a:xfrm>
          <a:prstGeom prst="roundRect">
            <a:avLst>
              <a:gd name="adj" fmla="val 5706"/>
            </a:avLst>
          </a:prstGeom>
          <a:solidFill>
            <a:srgbClr val="DADBF1"/>
          </a:solidFill>
          <a:ln w="7620">
            <a:solidFill>
              <a:srgbClr val="C0C1D7"/>
            </a:solidFill>
            <a:prstDash val="solid"/>
          </a:ln>
        </p:spPr>
        <p:txBody>
          <a:bodyPr/>
          <a:lstStyle/>
          <a:p>
            <a:endParaRPr lang="da-DK"/>
          </a:p>
        </p:txBody>
      </p:sp>
      <p:pic>
        <p:nvPicPr>
          <p:cNvPr id="4" name="Image 0" descr="preencoded.png"/>
          <p:cNvPicPr>
            <a:picLocks noChangeAspect="1"/>
          </p:cNvPicPr>
          <p:nvPr/>
        </p:nvPicPr>
        <p:blipFill>
          <a:blip r:embed="rId3"/>
          <a:stretch>
            <a:fillRect/>
          </a:stretch>
        </p:blipFill>
        <p:spPr>
          <a:xfrm>
            <a:off x="1428512" y="1962745"/>
            <a:ext cx="258485" cy="323136"/>
          </a:xfrm>
          <a:prstGeom prst="rect">
            <a:avLst/>
          </a:prstGeom>
        </p:spPr>
      </p:pic>
      <p:sp>
        <p:nvSpPr>
          <p:cNvPr id="5" name="Text 2"/>
          <p:cNvSpPr/>
          <p:nvPr/>
        </p:nvSpPr>
        <p:spPr>
          <a:xfrm>
            <a:off x="2564130" y="1631513"/>
            <a:ext cx="2297906" cy="287179"/>
          </a:xfrm>
          <a:prstGeom prst="rect">
            <a:avLst/>
          </a:prstGeom>
          <a:noFill/>
          <a:ln/>
        </p:spPr>
        <p:txBody>
          <a:bodyPr wrap="none" lIns="0" tIns="0" rIns="0" bIns="0" rtlCol="0" anchor="t"/>
          <a:lstStyle/>
          <a:p>
            <a:pPr marL="0" indent="0" algn="l">
              <a:lnSpc>
                <a:spcPts val="2250"/>
              </a:lnSpc>
              <a:buNone/>
            </a:pPr>
            <a:r>
              <a:rPr lang="en-US" sz="1800" b="1" dirty="0">
                <a:solidFill>
                  <a:srgbClr val="272525"/>
                </a:solidFill>
                <a:latin typeface="Inter Bold" pitchFamily="34" charset="0"/>
                <a:ea typeface="Inter Bold" pitchFamily="34" charset="-122"/>
                <a:cs typeface="Inter Bold" pitchFamily="34" charset="-120"/>
              </a:rPr>
              <a:t>Grenene</a:t>
            </a:r>
            <a:endParaRPr lang="en-US" sz="1800" dirty="0"/>
          </a:p>
        </p:txBody>
      </p:sp>
      <p:sp>
        <p:nvSpPr>
          <p:cNvPr id="6" name="Text 3"/>
          <p:cNvSpPr/>
          <p:nvPr/>
        </p:nvSpPr>
        <p:spPr>
          <a:xfrm>
            <a:off x="2564130" y="2028944"/>
            <a:ext cx="11147108" cy="588169"/>
          </a:xfrm>
          <a:prstGeom prst="rect">
            <a:avLst/>
          </a:prstGeom>
          <a:noFill/>
          <a:ln/>
        </p:spPr>
        <p:txBody>
          <a:bodyPr wrap="square" lIns="0" tIns="0" rIns="0" bIns="0" rtlCol="0" anchor="t"/>
          <a:lstStyle/>
          <a:p>
            <a:pPr marL="0" indent="0" algn="l">
              <a:lnSpc>
                <a:spcPts val="2300"/>
              </a:lnSpc>
              <a:buNone/>
            </a:pPr>
            <a:r>
              <a:rPr lang="en-US" sz="1400" dirty="0">
                <a:solidFill>
                  <a:srgbClr val="272525"/>
                </a:solidFill>
                <a:latin typeface="Inter" pitchFamily="34" charset="0"/>
                <a:ea typeface="Inter" pitchFamily="34" charset="-122"/>
                <a:cs typeface="Inter" pitchFamily="34" charset="-120"/>
              </a:rPr>
              <a:t>Repræsenterer de 5 dimensioner: Krop, Sind, Ånd, Kultur/Relationer og Natur/Adfærd. På dette modul fokuserer vi især på Kultur- og Relationsgrenen, da selvværd særligt knytter sig til vores forhold til andre.</a:t>
            </a:r>
            <a:endParaRPr lang="en-US" sz="1400" dirty="0"/>
          </a:p>
        </p:txBody>
      </p:sp>
      <p:sp>
        <p:nvSpPr>
          <p:cNvPr id="7" name="Shape 4"/>
          <p:cNvSpPr/>
          <p:nvPr/>
        </p:nvSpPr>
        <p:spPr>
          <a:xfrm>
            <a:off x="2472214" y="2791420"/>
            <a:ext cx="11330940" cy="11430"/>
          </a:xfrm>
          <a:prstGeom prst="roundRect">
            <a:avLst>
              <a:gd name="adj" fmla="val 675512"/>
            </a:avLst>
          </a:prstGeom>
          <a:solidFill>
            <a:srgbClr val="C0C1D7"/>
          </a:solidFill>
          <a:ln/>
        </p:spPr>
        <p:txBody>
          <a:bodyPr/>
          <a:lstStyle/>
          <a:p>
            <a:endParaRPr lang="da-DK"/>
          </a:p>
        </p:txBody>
      </p:sp>
      <p:sp>
        <p:nvSpPr>
          <p:cNvPr id="8" name="Shape 5"/>
          <p:cNvSpPr/>
          <p:nvPr/>
        </p:nvSpPr>
        <p:spPr>
          <a:xfrm>
            <a:off x="735330" y="2892862"/>
            <a:ext cx="3289935" cy="1353264"/>
          </a:xfrm>
          <a:prstGeom prst="roundRect">
            <a:avLst>
              <a:gd name="adj" fmla="val 5706"/>
            </a:avLst>
          </a:prstGeom>
          <a:solidFill>
            <a:srgbClr val="DADBF1"/>
          </a:solidFill>
          <a:ln w="7620">
            <a:solidFill>
              <a:srgbClr val="C0C1D7"/>
            </a:solidFill>
            <a:prstDash val="solid"/>
          </a:ln>
        </p:spPr>
        <p:txBody>
          <a:bodyPr/>
          <a:lstStyle/>
          <a:p>
            <a:endParaRPr lang="da-DK"/>
          </a:p>
        </p:txBody>
      </p:sp>
      <p:pic>
        <p:nvPicPr>
          <p:cNvPr id="9" name="Image 1" descr="preencoded.png"/>
          <p:cNvPicPr>
            <a:picLocks noChangeAspect="1"/>
          </p:cNvPicPr>
          <p:nvPr/>
        </p:nvPicPr>
        <p:blipFill>
          <a:blip r:embed="rId4"/>
          <a:stretch>
            <a:fillRect/>
          </a:stretch>
        </p:blipFill>
        <p:spPr>
          <a:xfrm>
            <a:off x="2250996" y="3407926"/>
            <a:ext cx="258485" cy="323136"/>
          </a:xfrm>
          <a:prstGeom prst="rect">
            <a:avLst/>
          </a:prstGeom>
        </p:spPr>
      </p:pic>
      <p:sp>
        <p:nvSpPr>
          <p:cNvPr id="10" name="Text 6"/>
          <p:cNvSpPr/>
          <p:nvPr/>
        </p:nvSpPr>
        <p:spPr>
          <a:xfrm>
            <a:off x="4209098" y="3076694"/>
            <a:ext cx="2297906" cy="287179"/>
          </a:xfrm>
          <a:prstGeom prst="rect">
            <a:avLst/>
          </a:prstGeom>
          <a:noFill/>
          <a:ln/>
        </p:spPr>
        <p:txBody>
          <a:bodyPr wrap="none" lIns="0" tIns="0" rIns="0" bIns="0" rtlCol="0" anchor="t"/>
          <a:lstStyle/>
          <a:p>
            <a:pPr marL="0" indent="0" algn="l">
              <a:lnSpc>
                <a:spcPts val="2250"/>
              </a:lnSpc>
              <a:buNone/>
            </a:pPr>
            <a:r>
              <a:rPr lang="en-US" sz="1800" b="1" dirty="0">
                <a:solidFill>
                  <a:srgbClr val="272525"/>
                </a:solidFill>
                <a:latin typeface="Inter Bold" pitchFamily="34" charset="0"/>
                <a:ea typeface="Inter Bold" pitchFamily="34" charset="-122"/>
                <a:cs typeface="Inter Bold" pitchFamily="34" charset="-120"/>
              </a:rPr>
              <a:t>Stammen</a:t>
            </a:r>
            <a:endParaRPr lang="en-US" sz="1800" dirty="0"/>
          </a:p>
        </p:txBody>
      </p:sp>
      <p:sp>
        <p:nvSpPr>
          <p:cNvPr id="11" name="Text 7"/>
          <p:cNvSpPr/>
          <p:nvPr/>
        </p:nvSpPr>
        <p:spPr>
          <a:xfrm>
            <a:off x="4209098" y="3474125"/>
            <a:ext cx="9502140" cy="588169"/>
          </a:xfrm>
          <a:prstGeom prst="rect">
            <a:avLst/>
          </a:prstGeom>
          <a:noFill/>
          <a:ln/>
        </p:spPr>
        <p:txBody>
          <a:bodyPr wrap="square" lIns="0" tIns="0" rIns="0" bIns="0" rtlCol="0" anchor="t"/>
          <a:lstStyle/>
          <a:p>
            <a:pPr marL="0" indent="0" algn="l">
              <a:lnSpc>
                <a:spcPts val="2300"/>
              </a:lnSpc>
              <a:buNone/>
            </a:pPr>
            <a:r>
              <a:rPr lang="en-US" sz="1400" dirty="0">
                <a:solidFill>
                  <a:srgbClr val="272525"/>
                </a:solidFill>
                <a:latin typeface="Inter" pitchFamily="34" charset="0"/>
                <a:ea typeface="Inter" pitchFamily="34" charset="-122"/>
                <a:cs typeface="Inter" pitchFamily="34" charset="-120"/>
              </a:rPr>
              <a:t>Repræsenterer identitet og er 'grundstammen' i ID-terapi. Symboliserer de tre lag af identitet, som vi arbejder med i terapien.</a:t>
            </a:r>
            <a:endParaRPr lang="en-US" sz="1400" dirty="0"/>
          </a:p>
        </p:txBody>
      </p:sp>
      <p:sp>
        <p:nvSpPr>
          <p:cNvPr id="12" name="Shape 8"/>
          <p:cNvSpPr/>
          <p:nvPr/>
        </p:nvSpPr>
        <p:spPr>
          <a:xfrm>
            <a:off x="4117181" y="4236601"/>
            <a:ext cx="9685973" cy="11430"/>
          </a:xfrm>
          <a:prstGeom prst="roundRect">
            <a:avLst>
              <a:gd name="adj" fmla="val 675512"/>
            </a:avLst>
          </a:prstGeom>
          <a:solidFill>
            <a:srgbClr val="C0C1D7"/>
          </a:solidFill>
          <a:ln/>
        </p:spPr>
        <p:txBody>
          <a:bodyPr/>
          <a:lstStyle/>
          <a:p>
            <a:endParaRPr lang="da-DK"/>
          </a:p>
        </p:txBody>
      </p:sp>
      <p:sp>
        <p:nvSpPr>
          <p:cNvPr id="13" name="Shape 9"/>
          <p:cNvSpPr/>
          <p:nvPr/>
        </p:nvSpPr>
        <p:spPr>
          <a:xfrm>
            <a:off x="735330" y="4338042"/>
            <a:ext cx="4934903" cy="1647349"/>
          </a:xfrm>
          <a:prstGeom prst="roundRect">
            <a:avLst>
              <a:gd name="adj" fmla="val 4687"/>
            </a:avLst>
          </a:prstGeom>
          <a:solidFill>
            <a:srgbClr val="DADBF1"/>
          </a:solidFill>
          <a:ln w="7620">
            <a:solidFill>
              <a:srgbClr val="C0C1D7"/>
            </a:solidFill>
            <a:prstDash val="solid"/>
          </a:ln>
        </p:spPr>
        <p:txBody>
          <a:bodyPr/>
          <a:lstStyle/>
          <a:p>
            <a:endParaRPr lang="da-DK"/>
          </a:p>
        </p:txBody>
      </p:sp>
      <p:pic>
        <p:nvPicPr>
          <p:cNvPr id="14" name="Image 2" descr="preencoded.png"/>
          <p:cNvPicPr>
            <a:picLocks noChangeAspect="1"/>
          </p:cNvPicPr>
          <p:nvPr/>
        </p:nvPicPr>
        <p:blipFill>
          <a:blip r:embed="rId5"/>
          <a:stretch>
            <a:fillRect/>
          </a:stretch>
        </p:blipFill>
        <p:spPr>
          <a:xfrm>
            <a:off x="3073479" y="5000149"/>
            <a:ext cx="258485" cy="323136"/>
          </a:xfrm>
          <a:prstGeom prst="rect">
            <a:avLst/>
          </a:prstGeom>
        </p:spPr>
      </p:pic>
      <p:sp>
        <p:nvSpPr>
          <p:cNvPr id="15" name="Text 10"/>
          <p:cNvSpPr/>
          <p:nvPr/>
        </p:nvSpPr>
        <p:spPr>
          <a:xfrm>
            <a:off x="5854065" y="4521875"/>
            <a:ext cx="2297906" cy="287179"/>
          </a:xfrm>
          <a:prstGeom prst="rect">
            <a:avLst/>
          </a:prstGeom>
          <a:noFill/>
          <a:ln/>
        </p:spPr>
        <p:txBody>
          <a:bodyPr wrap="none" lIns="0" tIns="0" rIns="0" bIns="0" rtlCol="0" anchor="t"/>
          <a:lstStyle/>
          <a:p>
            <a:pPr marL="0" indent="0" algn="l">
              <a:lnSpc>
                <a:spcPts val="2250"/>
              </a:lnSpc>
              <a:buNone/>
            </a:pPr>
            <a:r>
              <a:rPr lang="en-US" sz="1800" b="1" dirty="0">
                <a:solidFill>
                  <a:srgbClr val="272525"/>
                </a:solidFill>
                <a:latin typeface="Inter Bold" pitchFamily="34" charset="0"/>
                <a:ea typeface="Inter Bold" pitchFamily="34" charset="-122"/>
                <a:cs typeface="Inter Bold" pitchFamily="34" charset="-120"/>
              </a:rPr>
              <a:t>Årgangsringene</a:t>
            </a:r>
            <a:endParaRPr lang="en-US" sz="1800" dirty="0"/>
          </a:p>
        </p:txBody>
      </p:sp>
      <p:sp>
        <p:nvSpPr>
          <p:cNvPr id="16" name="Text 11"/>
          <p:cNvSpPr/>
          <p:nvPr/>
        </p:nvSpPr>
        <p:spPr>
          <a:xfrm>
            <a:off x="5854065" y="4919305"/>
            <a:ext cx="7857173" cy="882253"/>
          </a:xfrm>
          <a:prstGeom prst="rect">
            <a:avLst/>
          </a:prstGeom>
          <a:noFill/>
          <a:ln/>
        </p:spPr>
        <p:txBody>
          <a:bodyPr wrap="square" lIns="0" tIns="0" rIns="0" bIns="0" rtlCol="0" anchor="t"/>
          <a:lstStyle/>
          <a:p>
            <a:pPr marL="0" indent="0" algn="l">
              <a:lnSpc>
                <a:spcPts val="2300"/>
              </a:lnSpc>
              <a:buNone/>
            </a:pPr>
            <a:r>
              <a:rPr lang="en-US" sz="1400" dirty="0">
                <a:solidFill>
                  <a:srgbClr val="272525"/>
                </a:solidFill>
                <a:latin typeface="Inter" pitchFamily="34" charset="0"/>
                <a:ea typeface="Inter" pitchFamily="34" charset="-122"/>
                <a:cs typeface="Inter" pitchFamily="34" charset="-120"/>
              </a:rPr>
              <a:t>Illustrerer udvikling og vækst. Vi bruger regnbuens farver fra rød (tidligste stadier) til violette/lilla (mere fremskredne voksenstadier) til at vise overlappende udviklingspsykologiske stadier.</a:t>
            </a:r>
            <a:endParaRPr lang="en-US" sz="1400" dirty="0"/>
          </a:p>
        </p:txBody>
      </p:sp>
      <p:sp>
        <p:nvSpPr>
          <p:cNvPr id="17" name="Shape 12"/>
          <p:cNvSpPr/>
          <p:nvPr/>
        </p:nvSpPr>
        <p:spPr>
          <a:xfrm>
            <a:off x="5762149" y="5975866"/>
            <a:ext cx="8041005" cy="11430"/>
          </a:xfrm>
          <a:prstGeom prst="roundRect">
            <a:avLst>
              <a:gd name="adj" fmla="val 675512"/>
            </a:avLst>
          </a:prstGeom>
          <a:solidFill>
            <a:srgbClr val="C0C1D7"/>
          </a:solidFill>
          <a:ln/>
        </p:spPr>
        <p:txBody>
          <a:bodyPr/>
          <a:lstStyle/>
          <a:p>
            <a:endParaRPr lang="da-DK"/>
          </a:p>
        </p:txBody>
      </p:sp>
      <p:sp>
        <p:nvSpPr>
          <p:cNvPr id="18" name="Shape 13"/>
          <p:cNvSpPr/>
          <p:nvPr/>
        </p:nvSpPr>
        <p:spPr>
          <a:xfrm>
            <a:off x="735330" y="6077307"/>
            <a:ext cx="6579870" cy="1647349"/>
          </a:xfrm>
          <a:prstGeom prst="roundRect">
            <a:avLst>
              <a:gd name="adj" fmla="val 4687"/>
            </a:avLst>
          </a:prstGeom>
          <a:solidFill>
            <a:srgbClr val="DADBF1"/>
          </a:solidFill>
          <a:ln w="7620">
            <a:solidFill>
              <a:srgbClr val="C0C1D7"/>
            </a:solidFill>
            <a:prstDash val="solid"/>
          </a:ln>
        </p:spPr>
        <p:txBody>
          <a:bodyPr/>
          <a:lstStyle/>
          <a:p>
            <a:endParaRPr lang="da-DK"/>
          </a:p>
        </p:txBody>
      </p:sp>
      <p:pic>
        <p:nvPicPr>
          <p:cNvPr id="19" name="Image 3" descr="preencoded.png"/>
          <p:cNvPicPr>
            <a:picLocks noChangeAspect="1"/>
          </p:cNvPicPr>
          <p:nvPr/>
        </p:nvPicPr>
        <p:blipFill>
          <a:blip r:embed="rId6"/>
          <a:stretch>
            <a:fillRect/>
          </a:stretch>
        </p:blipFill>
        <p:spPr>
          <a:xfrm>
            <a:off x="3895963" y="6739414"/>
            <a:ext cx="258485" cy="323136"/>
          </a:xfrm>
          <a:prstGeom prst="rect">
            <a:avLst/>
          </a:prstGeom>
        </p:spPr>
      </p:pic>
      <p:sp>
        <p:nvSpPr>
          <p:cNvPr id="20" name="Text 14"/>
          <p:cNvSpPr/>
          <p:nvPr/>
        </p:nvSpPr>
        <p:spPr>
          <a:xfrm>
            <a:off x="7499033" y="6261140"/>
            <a:ext cx="2297906" cy="287179"/>
          </a:xfrm>
          <a:prstGeom prst="rect">
            <a:avLst/>
          </a:prstGeom>
          <a:noFill/>
          <a:ln/>
        </p:spPr>
        <p:txBody>
          <a:bodyPr wrap="none" lIns="0" tIns="0" rIns="0" bIns="0" rtlCol="0" anchor="t"/>
          <a:lstStyle/>
          <a:p>
            <a:pPr marL="0" indent="0" algn="l">
              <a:lnSpc>
                <a:spcPts val="2250"/>
              </a:lnSpc>
              <a:buNone/>
            </a:pPr>
            <a:r>
              <a:rPr lang="en-US" sz="1800" b="1" dirty="0">
                <a:solidFill>
                  <a:srgbClr val="272525"/>
                </a:solidFill>
                <a:latin typeface="Inter Bold" pitchFamily="34" charset="0"/>
                <a:ea typeface="Inter Bold" pitchFamily="34" charset="-122"/>
                <a:cs typeface="Inter Bold" pitchFamily="34" charset="-120"/>
              </a:rPr>
              <a:t>Rødderne</a:t>
            </a:r>
            <a:endParaRPr lang="en-US" sz="1800" dirty="0"/>
          </a:p>
        </p:txBody>
      </p:sp>
      <p:sp>
        <p:nvSpPr>
          <p:cNvPr id="21" name="Text 15"/>
          <p:cNvSpPr/>
          <p:nvPr/>
        </p:nvSpPr>
        <p:spPr>
          <a:xfrm>
            <a:off x="7499033" y="6658570"/>
            <a:ext cx="6212205" cy="882253"/>
          </a:xfrm>
          <a:prstGeom prst="rect">
            <a:avLst/>
          </a:prstGeom>
          <a:noFill/>
          <a:ln/>
        </p:spPr>
        <p:txBody>
          <a:bodyPr wrap="square" lIns="0" tIns="0" rIns="0" bIns="0" rtlCol="0" anchor="t"/>
          <a:lstStyle/>
          <a:p>
            <a:pPr marL="0" indent="0" algn="l">
              <a:lnSpc>
                <a:spcPts val="2300"/>
              </a:lnSpc>
              <a:buNone/>
            </a:pPr>
            <a:r>
              <a:rPr lang="en-US" sz="1400" dirty="0">
                <a:solidFill>
                  <a:srgbClr val="272525"/>
                </a:solidFill>
                <a:latin typeface="Inter" pitchFamily="34" charset="0"/>
                <a:ea typeface="Inter" pitchFamily="34" charset="-122"/>
                <a:cs typeface="Inter" pitchFamily="34" charset="-120"/>
              </a:rPr>
              <a:t>Repræsenterer de psykologiske og terapeutiske rødder i vores ID-tilgang til terapi og de grundlæggende principper, som tilgangen bygger på.</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27829" y="646509"/>
            <a:ext cx="7901821" cy="568643"/>
          </a:xfrm>
          <a:prstGeom prst="rect">
            <a:avLst/>
          </a:prstGeom>
          <a:noFill/>
          <a:ln/>
        </p:spPr>
        <p:txBody>
          <a:bodyPr wrap="none" lIns="0" tIns="0" rIns="0" bIns="0" rtlCol="0" anchor="t"/>
          <a:lstStyle/>
          <a:p>
            <a:pPr marL="0" indent="0" algn="l">
              <a:lnSpc>
                <a:spcPts val="4450"/>
              </a:lnSpc>
              <a:buNone/>
            </a:pPr>
            <a:r>
              <a:rPr lang="en-US" sz="3550" b="1" dirty="0">
                <a:solidFill>
                  <a:srgbClr val="000000"/>
                </a:solidFill>
                <a:latin typeface="Inter Bold" pitchFamily="34" charset="0"/>
                <a:ea typeface="Inter Bold" pitchFamily="34" charset="-122"/>
                <a:cs typeface="Inter Bold" pitchFamily="34" charset="-120"/>
              </a:rPr>
              <a:t>Selvværd, Grænser og Perspektiver</a:t>
            </a:r>
            <a:endParaRPr lang="en-US" sz="3550" dirty="0"/>
          </a:p>
        </p:txBody>
      </p:sp>
      <p:sp>
        <p:nvSpPr>
          <p:cNvPr id="3" name="Text 1"/>
          <p:cNvSpPr/>
          <p:nvPr/>
        </p:nvSpPr>
        <p:spPr>
          <a:xfrm>
            <a:off x="2462332" y="2181939"/>
            <a:ext cx="2274451" cy="284202"/>
          </a:xfrm>
          <a:prstGeom prst="rect">
            <a:avLst/>
          </a:prstGeom>
          <a:noFill/>
          <a:ln/>
        </p:spPr>
        <p:txBody>
          <a:bodyPr wrap="none" lIns="0" tIns="0" rIns="0" bIns="0" rtlCol="0" anchor="t"/>
          <a:lstStyle/>
          <a:p>
            <a:pPr marL="0" indent="0" algn="r">
              <a:lnSpc>
                <a:spcPts val="2200"/>
              </a:lnSpc>
              <a:buNone/>
            </a:pPr>
            <a:r>
              <a:rPr lang="en-US" sz="1750" b="1" dirty="0">
                <a:solidFill>
                  <a:srgbClr val="272525"/>
                </a:solidFill>
                <a:latin typeface="Inter Bold" pitchFamily="34" charset="0"/>
                <a:ea typeface="Inter Bold" pitchFamily="34" charset="-122"/>
                <a:cs typeface="Inter Bold" pitchFamily="34" charset="-120"/>
              </a:rPr>
              <a:t>Rød Ring – 'Intet'</a:t>
            </a:r>
            <a:endParaRPr lang="en-US" sz="1750" dirty="0"/>
          </a:p>
        </p:txBody>
      </p:sp>
      <p:sp>
        <p:nvSpPr>
          <p:cNvPr id="4" name="Text 2"/>
          <p:cNvSpPr/>
          <p:nvPr/>
        </p:nvSpPr>
        <p:spPr>
          <a:xfrm>
            <a:off x="727829" y="2575203"/>
            <a:ext cx="4008953" cy="872966"/>
          </a:xfrm>
          <a:prstGeom prst="rect">
            <a:avLst/>
          </a:prstGeom>
          <a:noFill/>
          <a:ln/>
        </p:spPr>
        <p:txBody>
          <a:bodyPr wrap="square" lIns="0" tIns="0" rIns="0" bIns="0" rtlCol="0" anchor="t"/>
          <a:lstStyle/>
          <a:p>
            <a:pPr marL="0" indent="0" algn="r">
              <a:lnSpc>
                <a:spcPts val="2250"/>
              </a:lnSpc>
              <a:buNone/>
            </a:pPr>
            <a:r>
              <a:rPr lang="en-US" sz="1400" dirty="0">
                <a:solidFill>
                  <a:srgbClr val="272525"/>
                </a:solidFill>
                <a:latin typeface="Inter" pitchFamily="34" charset="0"/>
                <a:ea typeface="Inter" pitchFamily="34" charset="-122"/>
                <a:cs typeface="Inter" pitchFamily="34" charset="-120"/>
              </a:rPr>
              <a:t>Fra livets start er vi i en adual enhed, hvor vi ikke kan skelne mellem os selv og omgivelserne. Symbiotisk forbundet med mor.</a:t>
            </a:r>
            <a:endParaRPr lang="en-US" sz="1400" dirty="0"/>
          </a:p>
        </p:txBody>
      </p:sp>
      <p:pic>
        <p:nvPicPr>
          <p:cNvPr id="5" name="Image 0" descr="preencoded.png"/>
          <p:cNvPicPr>
            <a:picLocks noChangeAspect="1"/>
          </p:cNvPicPr>
          <p:nvPr/>
        </p:nvPicPr>
        <p:blipFill>
          <a:blip r:embed="rId3"/>
          <a:stretch>
            <a:fillRect/>
          </a:stretch>
        </p:blipFill>
        <p:spPr>
          <a:xfrm>
            <a:off x="5009674" y="1882140"/>
            <a:ext cx="4611053" cy="4611053"/>
          </a:xfrm>
          <a:prstGeom prst="rect">
            <a:avLst/>
          </a:prstGeom>
        </p:spPr>
      </p:pic>
      <p:pic>
        <p:nvPicPr>
          <p:cNvPr id="6" name="Image 1" descr="preencoded.png"/>
          <p:cNvPicPr>
            <a:picLocks noChangeAspect="1"/>
          </p:cNvPicPr>
          <p:nvPr/>
        </p:nvPicPr>
        <p:blipFill>
          <a:blip r:embed="rId4"/>
          <a:stretch>
            <a:fillRect/>
          </a:stretch>
        </p:blipFill>
        <p:spPr>
          <a:xfrm>
            <a:off x="5873353" y="3068836"/>
            <a:ext cx="272177" cy="340281"/>
          </a:xfrm>
          <a:prstGeom prst="rect">
            <a:avLst/>
          </a:prstGeom>
        </p:spPr>
      </p:pic>
      <p:sp>
        <p:nvSpPr>
          <p:cNvPr id="7" name="Text 3"/>
          <p:cNvSpPr/>
          <p:nvPr/>
        </p:nvSpPr>
        <p:spPr>
          <a:xfrm>
            <a:off x="9893618" y="1579007"/>
            <a:ext cx="2274451" cy="284202"/>
          </a:xfrm>
          <a:prstGeom prst="rect">
            <a:avLst/>
          </a:prstGeom>
          <a:noFill/>
          <a:ln/>
        </p:spPr>
        <p:txBody>
          <a:bodyPr wrap="none" lIns="0" tIns="0" rIns="0" bIns="0" rtlCol="0" anchor="t"/>
          <a:lstStyle/>
          <a:p>
            <a:pPr marL="0" indent="0" algn="l">
              <a:lnSpc>
                <a:spcPts val="2200"/>
              </a:lnSpc>
              <a:buNone/>
            </a:pPr>
            <a:r>
              <a:rPr lang="en-US" sz="1750" b="1" dirty="0">
                <a:solidFill>
                  <a:srgbClr val="272525"/>
                </a:solidFill>
                <a:latin typeface="Inter Bold" pitchFamily="34" charset="0"/>
                <a:ea typeface="Inter Bold" pitchFamily="34" charset="-122"/>
                <a:cs typeface="Inter Bold" pitchFamily="34" charset="-120"/>
              </a:rPr>
              <a:t>Orange Ring – 'Kun'</a:t>
            </a:r>
            <a:endParaRPr lang="en-US" sz="1750" dirty="0"/>
          </a:p>
        </p:txBody>
      </p:sp>
      <p:sp>
        <p:nvSpPr>
          <p:cNvPr id="8" name="Text 4"/>
          <p:cNvSpPr/>
          <p:nvPr/>
        </p:nvSpPr>
        <p:spPr>
          <a:xfrm>
            <a:off x="9893618" y="1972270"/>
            <a:ext cx="4008953" cy="1163955"/>
          </a:xfrm>
          <a:prstGeom prst="rect">
            <a:avLst/>
          </a:prstGeom>
          <a:noFill/>
          <a:ln/>
        </p:spPr>
        <p:txBody>
          <a:bodyPr wrap="square" lIns="0" tIns="0" rIns="0" bIns="0" rtlCol="0" anchor="t"/>
          <a:lstStyle/>
          <a:p>
            <a:pPr marL="0" indent="0" algn="l">
              <a:lnSpc>
                <a:spcPts val="2250"/>
              </a:lnSpc>
              <a:buNone/>
            </a:pPr>
            <a:r>
              <a:rPr lang="en-US" sz="1400" dirty="0">
                <a:solidFill>
                  <a:srgbClr val="272525"/>
                </a:solidFill>
                <a:latin typeface="Inter" pitchFamily="34" charset="0"/>
                <a:ea typeface="Inter" pitchFamily="34" charset="-122"/>
                <a:cs typeface="Inter" pitchFamily="34" charset="-120"/>
              </a:rPr>
              <a:t>Fra ca. 6-8 måneders alderen begynder vi at opdage vores egen krop og følelser som adskilt fra omgivelserne. Begyndende 1. persons perspektiv.</a:t>
            </a:r>
            <a:endParaRPr lang="en-US" sz="1400" dirty="0"/>
          </a:p>
        </p:txBody>
      </p:sp>
      <p:pic>
        <p:nvPicPr>
          <p:cNvPr id="9" name="Image 2" descr="preencoded.png"/>
          <p:cNvPicPr>
            <a:picLocks noChangeAspect="1"/>
          </p:cNvPicPr>
          <p:nvPr/>
        </p:nvPicPr>
        <p:blipFill>
          <a:blip r:embed="rId5"/>
          <a:stretch>
            <a:fillRect/>
          </a:stretch>
        </p:blipFill>
        <p:spPr>
          <a:xfrm>
            <a:off x="5009674" y="1882140"/>
            <a:ext cx="4611053" cy="4611053"/>
          </a:xfrm>
          <a:prstGeom prst="rect">
            <a:avLst/>
          </a:prstGeom>
        </p:spPr>
      </p:pic>
      <p:pic>
        <p:nvPicPr>
          <p:cNvPr id="10" name="Image 3" descr="preencoded.png"/>
          <p:cNvPicPr>
            <a:picLocks noChangeAspect="1"/>
          </p:cNvPicPr>
          <p:nvPr/>
        </p:nvPicPr>
        <p:blipFill>
          <a:blip r:embed="rId6"/>
          <a:stretch>
            <a:fillRect/>
          </a:stretch>
        </p:blipFill>
        <p:spPr>
          <a:xfrm>
            <a:off x="7677745" y="2482572"/>
            <a:ext cx="272177" cy="340281"/>
          </a:xfrm>
          <a:prstGeom prst="rect">
            <a:avLst/>
          </a:prstGeom>
        </p:spPr>
      </p:pic>
      <p:sp>
        <p:nvSpPr>
          <p:cNvPr id="11" name="Text 5"/>
          <p:cNvSpPr/>
          <p:nvPr/>
        </p:nvSpPr>
        <p:spPr>
          <a:xfrm>
            <a:off x="9984581" y="3409117"/>
            <a:ext cx="2274451" cy="284202"/>
          </a:xfrm>
          <a:prstGeom prst="rect">
            <a:avLst/>
          </a:prstGeom>
          <a:noFill/>
          <a:ln/>
        </p:spPr>
        <p:txBody>
          <a:bodyPr wrap="none" lIns="0" tIns="0" rIns="0" bIns="0" rtlCol="0" anchor="t"/>
          <a:lstStyle/>
          <a:p>
            <a:pPr marL="0" indent="0" algn="l">
              <a:lnSpc>
                <a:spcPts val="2200"/>
              </a:lnSpc>
              <a:buNone/>
            </a:pPr>
            <a:r>
              <a:rPr lang="en-US" sz="1750" b="1" dirty="0">
                <a:solidFill>
                  <a:srgbClr val="272525"/>
                </a:solidFill>
                <a:latin typeface="Inter Bold" pitchFamily="34" charset="0"/>
                <a:ea typeface="Inter Bold" pitchFamily="34" charset="-122"/>
                <a:cs typeface="Inter Bold" pitchFamily="34" charset="-120"/>
              </a:rPr>
              <a:t>Solgul Ring – 'Kun'</a:t>
            </a:r>
            <a:endParaRPr lang="en-US" sz="1750" dirty="0"/>
          </a:p>
        </p:txBody>
      </p:sp>
      <p:sp>
        <p:nvSpPr>
          <p:cNvPr id="12" name="Text 6"/>
          <p:cNvSpPr/>
          <p:nvPr/>
        </p:nvSpPr>
        <p:spPr>
          <a:xfrm>
            <a:off x="9984581" y="3802380"/>
            <a:ext cx="3917990" cy="1163955"/>
          </a:xfrm>
          <a:prstGeom prst="rect">
            <a:avLst/>
          </a:prstGeom>
          <a:noFill/>
          <a:ln/>
        </p:spPr>
        <p:txBody>
          <a:bodyPr wrap="square" lIns="0" tIns="0" rIns="0" bIns="0" rtlCol="0" anchor="t"/>
          <a:lstStyle/>
          <a:p>
            <a:pPr marL="0" indent="0" algn="l">
              <a:lnSpc>
                <a:spcPts val="2250"/>
              </a:lnSpc>
              <a:buNone/>
            </a:pPr>
            <a:r>
              <a:rPr lang="en-US" sz="1400" dirty="0">
                <a:solidFill>
                  <a:srgbClr val="272525"/>
                </a:solidFill>
                <a:latin typeface="Inter" pitchFamily="34" charset="0"/>
                <a:ea typeface="Inter" pitchFamily="34" charset="-122"/>
                <a:cs typeface="Inter" pitchFamily="34" charset="-120"/>
              </a:rPr>
              <a:t>Fra ca. 2 års alderen. Trodsalderen eller viljesfasen. Egocentrisk 1. persons perspektiv, hvor det 'kun' drejer sig om egen vilje og behov.</a:t>
            </a:r>
            <a:endParaRPr lang="en-US" sz="1400" dirty="0"/>
          </a:p>
        </p:txBody>
      </p:sp>
      <p:pic>
        <p:nvPicPr>
          <p:cNvPr id="13" name="Image 4" descr="preencoded.png"/>
          <p:cNvPicPr>
            <a:picLocks noChangeAspect="1"/>
          </p:cNvPicPr>
          <p:nvPr/>
        </p:nvPicPr>
        <p:blipFill>
          <a:blip r:embed="rId7"/>
          <a:stretch>
            <a:fillRect/>
          </a:stretch>
        </p:blipFill>
        <p:spPr>
          <a:xfrm>
            <a:off x="5009674" y="1882140"/>
            <a:ext cx="4611053" cy="4611053"/>
          </a:xfrm>
          <a:prstGeom prst="rect">
            <a:avLst/>
          </a:prstGeom>
        </p:spPr>
      </p:pic>
      <p:pic>
        <p:nvPicPr>
          <p:cNvPr id="14" name="Image 5" descr="preencoded.png"/>
          <p:cNvPicPr>
            <a:picLocks noChangeAspect="1"/>
          </p:cNvPicPr>
          <p:nvPr/>
        </p:nvPicPr>
        <p:blipFill>
          <a:blip r:embed="rId8"/>
          <a:stretch>
            <a:fillRect/>
          </a:stretch>
        </p:blipFill>
        <p:spPr>
          <a:xfrm>
            <a:off x="8792885" y="4017526"/>
            <a:ext cx="272177" cy="340281"/>
          </a:xfrm>
          <a:prstGeom prst="rect">
            <a:avLst/>
          </a:prstGeom>
        </p:spPr>
      </p:pic>
      <p:sp>
        <p:nvSpPr>
          <p:cNvPr id="15" name="Text 7"/>
          <p:cNvSpPr/>
          <p:nvPr/>
        </p:nvSpPr>
        <p:spPr>
          <a:xfrm>
            <a:off x="9893618" y="5239226"/>
            <a:ext cx="2529245" cy="284202"/>
          </a:xfrm>
          <a:prstGeom prst="rect">
            <a:avLst/>
          </a:prstGeom>
          <a:noFill/>
          <a:ln/>
        </p:spPr>
        <p:txBody>
          <a:bodyPr wrap="none" lIns="0" tIns="0" rIns="0" bIns="0" rtlCol="0" anchor="t"/>
          <a:lstStyle/>
          <a:p>
            <a:pPr marL="0" indent="0" algn="l">
              <a:lnSpc>
                <a:spcPts val="2200"/>
              </a:lnSpc>
              <a:buNone/>
            </a:pPr>
            <a:r>
              <a:rPr lang="en-US" sz="1750" b="1" dirty="0">
                <a:solidFill>
                  <a:srgbClr val="272525"/>
                </a:solidFill>
                <a:latin typeface="Inter Bold" pitchFamily="34" charset="0"/>
                <a:ea typeface="Inter Bold" pitchFamily="34" charset="-122"/>
                <a:cs typeface="Inter Bold" pitchFamily="34" charset="-120"/>
              </a:rPr>
              <a:t>Gul Ring – 'Enten-eller'</a:t>
            </a:r>
            <a:endParaRPr lang="en-US" sz="1750" dirty="0"/>
          </a:p>
        </p:txBody>
      </p:sp>
      <p:sp>
        <p:nvSpPr>
          <p:cNvPr id="16" name="Text 8"/>
          <p:cNvSpPr/>
          <p:nvPr/>
        </p:nvSpPr>
        <p:spPr>
          <a:xfrm>
            <a:off x="9893618" y="5632490"/>
            <a:ext cx="4008953" cy="1163955"/>
          </a:xfrm>
          <a:prstGeom prst="rect">
            <a:avLst/>
          </a:prstGeom>
          <a:noFill/>
          <a:ln/>
        </p:spPr>
        <p:txBody>
          <a:bodyPr wrap="square" lIns="0" tIns="0" rIns="0" bIns="0" rtlCol="0" anchor="t"/>
          <a:lstStyle/>
          <a:p>
            <a:pPr marL="0" indent="0" algn="l">
              <a:lnSpc>
                <a:spcPts val="2250"/>
              </a:lnSpc>
              <a:buNone/>
            </a:pPr>
            <a:r>
              <a:rPr lang="en-US" sz="1400" dirty="0">
                <a:solidFill>
                  <a:srgbClr val="272525"/>
                </a:solidFill>
                <a:latin typeface="Inter" pitchFamily="34" charset="0"/>
                <a:ea typeface="Inter" pitchFamily="34" charset="-122"/>
                <a:cs typeface="Inter" pitchFamily="34" charset="-120"/>
              </a:rPr>
              <a:t>Fra ca. 5-6 års alderen udvikles 2. persons perspektiv. Vi kan sætte os i andres sted, men oplever det som enten-eller – svært at opleve både sig selv og andre på én gang.</a:t>
            </a:r>
            <a:endParaRPr lang="en-US" sz="1400" dirty="0"/>
          </a:p>
        </p:txBody>
      </p:sp>
      <p:pic>
        <p:nvPicPr>
          <p:cNvPr id="17" name="Image 6" descr="preencoded.png"/>
          <p:cNvPicPr>
            <a:picLocks noChangeAspect="1"/>
          </p:cNvPicPr>
          <p:nvPr/>
        </p:nvPicPr>
        <p:blipFill>
          <a:blip r:embed="rId9"/>
          <a:stretch>
            <a:fillRect/>
          </a:stretch>
        </p:blipFill>
        <p:spPr>
          <a:xfrm>
            <a:off x="5009674" y="1882140"/>
            <a:ext cx="4611053" cy="4611053"/>
          </a:xfrm>
          <a:prstGeom prst="rect">
            <a:avLst/>
          </a:prstGeom>
        </p:spPr>
      </p:pic>
      <p:pic>
        <p:nvPicPr>
          <p:cNvPr id="18" name="Image 7" descr="preencoded.png"/>
          <p:cNvPicPr>
            <a:picLocks noChangeAspect="1"/>
          </p:cNvPicPr>
          <p:nvPr/>
        </p:nvPicPr>
        <p:blipFill>
          <a:blip r:embed="rId10"/>
          <a:stretch>
            <a:fillRect/>
          </a:stretch>
        </p:blipFill>
        <p:spPr>
          <a:xfrm>
            <a:off x="7677745" y="5552361"/>
            <a:ext cx="272177" cy="340281"/>
          </a:xfrm>
          <a:prstGeom prst="rect">
            <a:avLst/>
          </a:prstGeom>
        </p:spPr>
      </p:pic>
      <p:sp>
        <p:nvSpPr>
          <p:cNvPr id="19" name="Text 9"/>
          <p:cNvSpPr/>
          <p:nvPr/>
        </p:nvSpPr>
        <p:spPr>
          <a:xfrm>
            <a:off x="1837134" y="4636175"/>
            <a:ext cx="2899648" cy="284202"/>
          </a:xfrm>
          <a:prstGeom prst="rect">
            <a:avLst/>
          </a:prstGeom>
          <a:noFill/>
          <a:ln/>
        </p:spPr>
        <p:txBody>
          <a:bodyPr wrap="none" lIns="0" tIns="0" rIns="0" bIns="0" rtlCol="0" anchor="t"/>
          <a:lstStyle/>
          <a:p>
            <a:pPr marL="0" indent="0" algn="r">
              <a:lnSpc>
                <a:spcPts val="2200"/>
              </a:lnSpc>
              <a:buNone/>
            </a:pPr>
            <a:r>
              <a:rPr lang="en-US" sz="1750" b="1" dirty="0">
                <a:solidFill>
                  <a:srgbClr val="272525"/>
                </a:solidFill>
                <a:latin typeface="Inter Bold" pitchFamily="34" charset="0"/>
                <a:ea typeface="Inter Bold" pitchFamily="34" charset="-122"/>
                <a:cs typeface="Inter Bold" pitchFamily="34" charset="-120"/>
              </a:rPr>
              <a:t>Lysegrøn Ring – 'Både-og'</a:t>
            </a:r>
            <a:endParaRPr lang="en-US" sz="1750" dirty="0"/>
          </a:p>
        </p:txBody>
      </p:sp>
      <p:sp>
        <p:nvSpPr>
          <p:cNvPr id="20" name="Text 10"/>
          <p:cNvSpPr/>
          <p:nvPr/>
        </p:nvSpPr>
        <p:spPr>
          <a:xfrm>
            <a:off x="727829" y="5029438"/>
            <a:ext cx="4008953" cy="1454944"/>
          </a:xfrm>
          <a:prstGeom prst="rect">
            <a:avLst/>
          </a:prstGeom>
          <a:noFill/>
          <a:ln/>
        </p:spPr>
        <p:txBody>
          <a:bodyPr wrap="square" lIns="0" tIns="0" rIns="0" bIns="0" rtlCol="0" anchor="t"/>
          <a:lstStyle/>
          <a:p>
            <a:pPr marL="0" indent="0" algn="r">
              <a:lnSpc>
                <a:spcPts val="2250"/>
              </a:lnSpc>
              <a:buNone/>
            </a:pPr>
            <a:r>
              <a:rPr lang="en-US" sz="1400" dirty="0">
                <a:solidFill>
                  <a:srgbClr val="272525"/>
                </a:solidFill>
                <a:latin typeface="Inter" pitchFamily="34" charset="0"/>
                <a:ea typeface="Inter" pitchFamily="34" charset="-122"/>
                <a:cs typeface="Inter" pitchFamily="34" charset="-120"/>
              </a:rPr>
              <a:t>Fra ca. 12-13 års alderen. Vi udvikler 3. persons perspektiv, hvor vi kan reflektere over os selv og vores relationer fra et metaperspektiv. Vi opdager, at personligheden har mange sider.</a:t>
            </a:r>
            <a:endParaRPr lang="en-US" sz="1400" dirty="0"/>
          </a:p>
        </p:txBody>
      </p:sp>
      <p:pic>
        <p:nvPicPr>
          <p:cNvPr id="21" name="Image 8" descr="preencoded.png"/>
          <p:cNvPicPr>
            <a:picLocks noChangeAspect="1"/>
          </p:cNvPicPr>
          <p:nvPr/>
        </p:nvPicPr>
        <p:blipFill>
          <a:blip r:embed="rId11"/>
          <a:stretch>
            <a:fillRect/>
          </a:stretch>
        </p:blipFill>
        <p:spPr>
          <a:xfrm>
            <a:off x="5009674" y="1882140"/>
            <a:ext cx="4611053" cy="4611053"/>
          </a:xfrm>
          <a:prstGeom prst="rect">
            <a:avLst/>
          </a:prstGeom>
        </p:spPr>
      </p:pic>
      <p:pic>
        <p:nvPicPr>
          <p:cNvPr id="22" name="Image 9" descr="preencoded.png"/>
          <p:cNvPicPr>
            <a:picLocks noChangeAspect="1"/>
          </p:cNvPicPr>
          <p:nvPr/>
        </p:nvPicPr>
        <p:blipFill>
          <a:blip r:embed="rId12"/>
          <a:stretch>
            <a:fillRect/>
          </a:stretch>
        </p:blipFill>
        <p:spPr>
          <a:xfrm>
            <a:off x="5873353" y="4966097"/>
            <a:ext cx="272177" cy="340281"/>
          </a:xfrm>
          <a:prstGeom prst="rect">
            <a:avLst/>
          </a:prstGeom>
        </p:spPr>
      </p:pic>
      <p:sp>
        <p:nvSpPr>
          <p:cNvPr id="23" name="Text 11"/>
          <p:cNvSpPr/>
          <p:nvPr/>
        </p:nvSpPr>
        <p:spPr>
          <a:xfrm>
            <a:off x="727829" y="7001113"/>
            <a:ext cx="13174742" cy="581978"/>
          </a:xfrm>
          <a:prstGeom prst="rect">
            <a:avLst/>
          </a:prstGeom>
          <a:noFill/>
          <a:ln/>
        </p:spPr>
        <p:txBody>
          <a:bodyPr wrap="square" lIns="0" tIns="0" rIns="0" bIns="0" rtlCol="0" anchor="t"/>
          <a:lstStyle/>
          <a:p>
            <a:pPr marL="0" indent="0" algn="l">
              <a:lnSpc>
                <a:spcPts val="2250"/>
              </a:lnSpc>
              <a:buNone/>
            </a:pPr>
            <a:r>
              <a:rPr lang="en-US" sz="1400" dirty="0">
                <a:solidFill>
                  <a:srgbClr val="272525"/>
                </a:solidFill>
                <a:latin typeface="Inter" pitchFamily="34" charset="0"/>
                <a:ea typeface="Inter" pitchFamily="34" charset="-122"/>
                <a:cs typeface="Inter" pitchFamily="34" charset="-120"/>
              </a:rPr>
              <a:t>Den gule ring er særligt vigtig for selvværdsfølelsen, da vi her bliver opmærksomme på, hvad andre tænker/føler om os. Det kan dog føre til forvirring omkring egne og andres følelser/behov, hvilket gør det svært at sætte sunde grænser.</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699968" y="544116"/>
            <a:ext cx="9212461" cy="546735"/>
          </a:xfrm>
          <a:prstGeom prst="rect">
            <a:avLst/>
          </a:prstGeom>
          <a:noFill/>
          <a:ln/>
        </p:spPr>
        <p:txBody>
          <a:bodyPr wrap="none" lIns="0" tIns="0" rIns="0" bIns="0" rtlCol="0" anchor="t"/>
          <a:lstStyle/>
          <a:p>
            <a:pPr marL="0" indent="0" algn="l">
              <a:lnSpc>
                <a:spcPts val="4300"/>
              </a:lnSpc>
              <a:buNone/>
            </a:pPr>
            <a:r>
              <a:rPr lang="en-US" sz="3400" b="1" dirty="0">
                <a:solidFill>
                  <a:srgbClr val="000000"/>
                </a:solidFill>
                <a:latin typeface="Inter Bold" pitchFamily="34" charset="0"/>
                <a:ea typeface="Inter Bold" pitchFamily="34" charset="-122"/>
                <a:cs typeface="Inter Bold" pitchFamily="34" charset="-120"/>
              </a:rPr>
              <a:t>5 Dimensioner og 5 Perspektiver i ID-Terapi</a:t>
            </a:r>
            <a:endParaRPr lang="en-US" sz="3400" dirty="0"/>
          </a:p>
        </p:txBody>
      </p:sp>
      <p:pic>
        <p:nvPicPr>
          <p:cNvPr id="3" name="Image 0" descr="preencoded.png"/>
          <p:cNvPicPr>
            <a:picLocks noChangeAspect="1"/>
          </p:cNvPicPr>
          <p:nvPr/>
        </p:nvPicPr>
        <p:blipFill>
          <a:blip r:embed="rId3"/>
          <a:stretch>
            <a:fillRect/>
          </a:stretch>
        </p:blipFill>
        <p:spPr>
          <a:xfrm>
            <a:off x="699968" y="1440775"/>
            <a:ext cx="874871" cy="1049893"/>
          </a:xfrm>
          <a:prstGeom prst="rect">
            <a:avLst/>
          </a:prstGeom>
        </p:spPr>
      </p:pic>
      <p:sp>
        <p:nvSpPr>
          <p:cNvPr id="4" name="Text 1"/>
          <p:cNvSpPr/>
          <p:nvPr/>
        </p:nvSpPr>
        <p:spPr>
          <a:xfrm>
            <a:off x="1749742" y="1615678"/>
            <a:ext cx="3570684" cy="273368"/>
          </a:xfrm>
          <a:prstGeom prst="rect">
            <a:avLst/>
          </a:prstGeom>
          <a:noFill/>
          <a:ln/>
        </p:spPr>
        <p:txBody>
          <a:bodyPr wrap="none" lIns="0" tIns="0" rIns="0" bIns="0" rtlCol="0" anchor="t"/>
          <a:lstStyle/>
          <a:p>
            <a:pPr marL="0" indent="0" algn="l">
              <a:lnSpc>
                <a:spcPts val="2150"/>
              </a:lnSpc>
              <a:buNone/>
            </a:pPr>
            <a:r>
              <a:rPr lang="en-US" sz="1700" b="1" dirty="0">
                <a:solidFill>
                  <a:srgbClr val="272525"/>
                </a:solidFill>
                <a:latin typeface="Inter Bold" pitchFamily="34" charset="0"/>
                <a:ea typeface="Inter Bold" pitchFamily="34" charset="-122"/>
                <a:cs typeface="Inter Bold" pitchFamily="34" charset="-120"/>
              </a:rPr>
              <a:t>0. persons (Præsubjektivt) – Krop</a:t>
            </a:r>
            <a:endParaRPr lang="en-US" sz="1700" dirty="0"/>
          </a:p>
        </p:txBody>
      </p:sp>
      <p:sp>
        <p:nvSpPr>
          <p:cNvPr id="5" name="Text 2"/>
          <p:cNvSpPr/>
          <p:nvPr/>
        </p:nvSpPr>
        <p:spPr>
          <a:xfrm>
            <a:off x="1749742" y="1993940"/>
            <a:ext cx="12180689" cy="280035"/>
          </a:xfrm>
          <a:prstGeom prst="rect">
            <a:avLst/>
          </a:prstGeom>
          <a:noFill/>
          <a:ln/>
        </p:spPr>
        <p:txBody>
          <a:bodyPr wrap="none" lIns="0" tIns="0" rIns="0" bIns="0" rtlCol="0" anchor="t"/>
          <a:lstStyle/>
          <a:p>
            <a:pPr marL="0" indent="0" algn="l">
              <a:lnSpc>
                <a:spcPts val="2200"/>
              </a:lnSpc>
              <a:buNone/>
            </a:pPr>
            <a:r>
              <a:rPr lang="en-US" sz="1350" dirty="0">
                <a:solidFill>
                  <a:srgbClr val="272525"/>
                </a:solidFill>
                <a:latin typeface="Inter" pitchFamily="34" charset="0"/>
                <a:ea typeface="Inter" pitchFamily="34" charset="-122"/>
                <a:cs typeface="Inter" pitchFamily="34" charset="-120"/>
              </a:rPr>
              <a:t>Kroppen er præpersonlig; vi har følelser og instinkter, men intet egentligt 'jeg' eller subjektiv oplevelse (tidlig barndom).</a:t>
            </a:r>
            <a:endParaRPr lang="en-US" sz="1350" dirty="0"/>
          </a:p>
        </p:txBody>
      </p:sp>
      <p:pic>
        <p:nvPicPr>
          <p:cNvPr id="6" name="Image 1" descr="preencoded.png"/>
          <p:cNvPicPr>
            <a:picLocks noChangeAspect="1"/>
          </p:cNvPicPr>
          <p:nvPr/>
        </p:nvPicPr>
        <p:blipFill>
          <a:blip r:embed="rId4"/>
          <a:stretch>
            <a:fillRect/>
          </a:stretch>
        </p:blipFill>
        <p:spPr>
          <a:xfrm>
            <a:off x="699968" y="2490668"/>
            <a:ext cx="874871" cy="1049893"/>
          </a:xfrm>
          <a:prstGeom prst="rect">
            <a:avLst/>
          </a:prstGeom>
        </p:spPr>
      </p:pic>
      <p:sp>
        <p:nvSpPr>
          <p:cNvPr id="7" name="Text 3"/>
          <p:cNvSpPr/>
          <p:nvPr/>
        </p:nvSpPr>
        <p:spPr>
          <a:xfrm>
            <a:off x="1749742" y="2665571"/>
            <a:ext cx="3077528" cy="273368"/>
          </a:xfrm>
          <a:prstGeom prst="rect">
            <a:avLst/>
          </a:prstGeom>
          <a:noFill/>
          <a:ln/>
        </p:spPr>
        <p:txBody>
          <a:bodyPr wrap="none" lIns="0" tIns="0" rIns="0" bIns="0" rtlCol="0" anchor="t"/>
          <a:lstStyle/>
          <a:p>
            <a:pPr marL="0" indent="0" algn="l">
              <a:lnSpc>
                <a:spcPts val="2150"/>
              </a:lnSpc>
              <a:buNone/>
            </a:pPr>
            <a:r>
              <a:rPr lang="en-US" sz="1700" b="1" dirty="0">
                <a:solidFill>
                  <a:srgbClr val="272525"/>
                </a:solidFill>
                <a:latin typeface="Inter Bold" pitchFamily="34" charset="0"/>
                <a:ea typeface="Inter Bold" pitchFamily="34" charset="-122"/>
                <a:cs typeface="Inter Bold" pitchFamily="34" charset="-120"/>
              </a:rPr>
              <a:t>1. persons (Subjektivt) – Sind</a:t>
            </a:r>
            <a:endParaRPr lang="en-US" sz="1700" dirty="0"/>
          </a:p>
        </p:txBody>
      </p:sp>
      <p:sp>
        <p:nvSpPr>
          <p:cNvPr id="8" name="Text 4"/>
          <p:cNvSpPr/>
          <p:nvPr/>
        </p:nvSpPr>
        <p:spPr>
          <a:xfrm>
            <a:off x="1749742" y="3043833"/>
            <a:ext cx="12180689" cy="280035"/>
          </a:xfrm>
          <a:prstGeom prst="rect">
            <a:avLst/>
          </a:prstGeom>
          <a:noFill/>
          <a:ln/>
        </p:spPr>
        <p:txBody>
          <a:bodyPr wrap="none" lIns="0" tIns="0" rIns="0" bIns="0" rtlCol="0" anchor="t"/>
          <a:lstStyle/>
          <a:p>
            <a:pPr marL="0" indent="0" algn="l">
              <a:lnSpc>
                <a:spcPts val="2200"/>
              </a:lnSpc>
              <a:buNone/>
            </a:pPr>
            <a:r>
              <a:rPr lang="en-US" sz="1350" dirty="0">
                <a:solidFill>
                  <a:srgbClr val="272525"/>
                </a:solidFill>
                <a:latin typeface="Inter" pitchFamily="34" charset="0"/>
                <a:ea typeface="Inter" pitchFamily="34" charset="-122"/>
                <a:cs typeface="Inter" pitchFamily="34" charset="-120"/>
              </a:rPr>
              <a:t>Med kognitiv udvikling opstår et 'jeg' og evnen til at identificere sig med impulser, følelser og begreber, hvilket skaber en subjektiv oplevelse.</a:t>
            </a:r>
            <a:endParaRPr lang="en-US" sz="1350" dirty="0"/>
          </a:p>
        </p:txBody>
      </p:sp>
      <p:pic>
        <p:nvPicPr>
          <p:cNvPr id="9" name="Image 2" descr="preencoded.png"/>
          <p:cNvPicPr>
            <a:picLocks noChangeAspect="1"/>
          </p:cNvPicPr>
          <p:nvPr/>
        </p:nvPicPr>
        <p:blipFill>
          <a:blip r:embed="rId5"/>
          <a:stretch>
            <a:fillRect/>
          </a:stretch>
        </p:blipFill>
        <p:spPr>
          <a:xfrm>
            <a:off x="699968" y="3540562"/>
            <a:ext cx="874871" cy="1049893"/>
          </a:xfrm>
          <a:prstGeom prst="rect">
            <a:avLst/>
          </a:prstGeom>
        </p:spPr>
      </p:pic>
      <p:sp>
        <p:nvSpPr>
          <p:cNvPr id="10" name="Text 5"/>
          <p:cNvSpPr/>
          <p:nvPr/>
        </p:nvSpPr>
        <p:spPr>
          <a:xfrm>
            <a:off x="1749742" y="3715464"/>
            <a:ext cx="4940141" cy="273368"/>
          </a:xfrm>
          <a:prstGeom prst="rect">
            <a:avLst/>
          </a:prstGeom>
          <a:noFill/>
          <a:ln/>
        </p:spPr>
        <p:txBody>
          <a:bodyPr wrap="none" lIns="0" tIns="0" rIns="0" bIns="0" rtlCol="0" anchor="t"/>
          <a:lstStyle/>
          <a:p>
            <a:pPr marL="0" indent="0" algn="l">
              <a:lnSpc>
                <a:spcPts val="2150"/>
              </a:lnSpc>
              <a:buNone/>
            </a:pPr>
            <a:r>
              <a:rPr lang="en-US" sz="1700" b="1" dirty="0">
                <a:solidFill>
                  <a:srgbClr val="272525"/>
                </a:solidFill>
                <a:latin typeface="Inter Bold" pitchFamily="34" charset="0"/>
                <a:ea typeface="Inter Bold" pitchFamily="34" charset="-122"/>
                <a:cs typeface="Inter Bold" pitchFamily="34" charset="-120"/>
              </a:rPr>
              <a:t>2. persons (Intersubjektivt) – Kultur/Relationer</a:t>
            </a:r>
            <a:endParaRPr lang="en-US" sz="1700" dirty="0"/>
          </a:p>
        </p:txBody>
      </p:sp>
      <p:sp>
        <p:nvSpPr>
          <p:cNvPr id="11" name="Text 6"/>
          <p:cNvSpPr/>
          <p:nvPr/>
        </p:nvSpPr>
        <p:spPr>
          <a:xfrm>
            <a:off x="1749742" y="4093726"/>
            <a:ext cx="12180689" cy="280035"/>
          </a:xfrm>
          <a:prstGeom prst="rect">
            <a:avLst/>
          </a:prstGeom>
          <a:noFill/>
          <a:ln/>
        </p:spPr>
        <p:txBody>
          <a:bodyPr wrap="none" lIns="0" tIns="0" rIns="0" bIns="0" rtlCol="0" anchor="t"/>
          <a:lstStyle/>
          <a:p>
            <a:pPr marL="0" indent="0" algn="l">
              <a:lnSpc>
                <a:spcPts val="2200"/>
              </a:lnSpc>
              <a:buNone/>
            </a:pPr>
            <a:r>
              <a:rPr lang="en-US" sz="1350" dirty="0">
                <a:solidFill>
                  <a:srgbClr val="272525"/>
                </a:solidFill>
                <a:latin typeface="Inter" pitchFamily="34" charset="0"/>
                <a:ea typeface="Inter" pitchFamily="34" charset="-122"/>
                <a:cs typeface="Inter" pitchFamily="34" charset="-120"/>
              </a:rPr>
              <a:t>Fra 5-6 års alderen udvikler vi evnen til at opleve verden fra andres perspektiv og leve os ind i andre – en intersubjektiv oplevelse.</a:t>
            </a:r>
            <a:endParaRPr lang="en-US" sz="1350" dirty="0"/>
          </a:p>
        </p:txBody>
      </p:sp>
      <p:pic>
        <p:nvPicPr>
          <p:cNvPr id="12" name="Image 3" descr="preencoded.png"/>
          <p:cNvPicPr>
            <a:picLocks noChangeAspect="1"/>
          </p:cNvPicPr>
          <p:nvPr/>
        </p:nvPicPr>
        <p:blipFill>
          <a:blip r:embed="rId6"/>
          <a:stretch>
            <a:fillRect/>
          </a:stretch>
        </p:blipFill>
        <p:spPr>
          <a:xfrm>
            <a:off x="699968" y="4590455"/>
            <a:ext cx="874871" cy="1049893"/>
          </a:xfrm>
          <a:prstGeom prst="rect">
            <a:avLst/>
          </a:prstGeom>
        </p:spPr>
      </p:pic>
      <p:sp>
        <p:nvSpPr>
          <p:cNvPr id="13" name="Text 7"/>
          <p:cNvSpPr/>
          <p:nvPr/>
        </p:nvSpPr>
        <p:spPr>
          <a:xfrm>
            <a:off x="1749742" y="4765358"/>
            <a:ext cx="4003358" cy="273368"/>
          </a:xfrm>
          <a:prstGeom prst="rect">
            <a:avLst/>
          </a:prstGeom>
          <a:noFill/>
          <a:ln/>
        </p:spPr>
        <p:txBody>
          <a:bodyPr wrap="none" lIns="0" tIns="0" rIns="0" bIns="0" rtlCol="0" anchor="t"/>
          <a:lstStyle/>
          <a:p>
            <a:pPr marL="0" indent="0" algn="l">
              <a:lnSpc>
                <a:spcPts val="2150"/>
              </a:lnSpc>
              <a:buNone/>
            </a:pPr>
            <a:r>
              <a:rPr lang="en-US" sz="1700" b="1" dirty="0">
                <a:solidFill>
                  <a:srgbClr val="272525"/>
                </a:solidFill>
                <a:latin typeface="Inter Bold" pitchFamily="34" charset="0"/>
                <a:ea typeface="Inter Bold" pitchFamily="34" charset="-122"/>
                <a:cs typeface="Inter Bold" pitchFamily="34" charset="-120"/>
              </a:rPr>
              <a:t>3. persons (Objektivt) – Natur/Adfærd</a:t>
            </a:r>
            <a:endParaRPr lang="en-US" sz="1700" dirty="0"/>
          </a:p>
        </p:txBody>
      </p:sp>
      <p:sp>
        <p:nvSpPr>
          <p:cNvPr id="14" name="Text 8"/>
          <p:cNvSpPr/>
          <p:nvPr/>
        </p:nvSpPr>
        <p:spPr>
          <a:xfrm>
            <a:off x="1749742" y="5143619"/>
            <a:ext cx="12180689" cy="280035"/>
          </a:xfrm>
          <a:prstGeom prst="rect">
            <a:avLst/>
          </a:prstGeom>
          <a:noFill/>
          <a:ln/>
        </p:spPr>
        <p:txBody>
          <a:bodyPr wrap="none" lIns="0" tIns="0" rIns="0" bIns="0" rtlCol="0" anchor="t"/>
          <a:lstStyle/>
          <a:p>
            <a:pPr marL="0" indent="0" algn="l">
              <a:lnSpc>
                <a:spcPts val="2200"/>
              </a:lnSpc>
              <a:buNone/>
            </a:pPr>
            <a:r>
              <a:rPr lang="en-US" sz="1350" dirty="0">
                <a:solidFill>
                  <a:srgbClr val="272525"/>
                </a:solidFill>
                <a:latin typeface="Inter" pitchFamily="34" charset="0"/>
                <a:ea typeface="Inter" pitchFamily="34" charset="-122"/>
                <a:cs typeface="Inter" pitchFamily="34" charset="-120"/>
              </a:rPr>
              <a:t>Fra puberteten kan vi tænke mere rationelt og abstrakt, hvilket gør os i stand til at reflektere over os selv og relationer mere 'udefra' eller objektivt.</a:t>
            </a:r>
            <a:endParaRPr lang="en-US" sz="1350" dirty="0"/>
          </a:p>
        </p:txBody>
      </p:sp>
      <p:pic>
        <p:nvPicPr>
          <p:cNvPr id="15" name="Image 4" descr="preencoded.png"/>
          <p:cNvPicPr>
            <a:picLocks noChangeAspect="1"/>
          </p:cNvPicPr>
          <p:nvPr/>
        </p:nvPicPr>
        <p:blipFill>
          <a:blip r:embed="rId7"/>
          <a:stretch>
            <a:fillRect/>
          </a:stretch>
        </p:blipFill>
        <p:spPr>
          <a:xfrm>
            <a:off x="699968" y="5640348"/>
            <a:ext cx="874871" cy="1288137"/>
          </a:xfrm>
          <a:prstGeom prst="rect">
            <a:avLst/>
          </a:prstGeom>
        </p:spPr>
      </p:pic>
      <p:sp>
        <p:nvSpPr>
          <p:cNvPr id="16" name="Text 9"/>
          <p:cNvSpPr/>
          <p:nvPr/>
        </p:nvSpPr>
        <p:spPr>
          <a:xfrm>
            <a:off x="1749742" y="5815251"/>
            <a:ext cx="2321719" cy="273368"/>
          </a:xfrm>
          <a:prstGeom prst="rect">
            <a:avLst/>
          </a:prstGeom>
          <a:noFill/>
          <a:ln/>
        </p:spPr>
        <p:txBody>
          <a:bodyPr wrap="none" lIns="0" tIns="0" rIns="0" bIns="0" rtlCol="0" anchor="t"/>
          <a:lstStyle/>
          <a:p>
            <a:pPr marL="0" indent="0" algn="l">
              <a:lnSpc>
                <a:spcPts val="2150"/>
              </a:lnSpc>
              <a:buNone/>
            </a:pPr>
            <a:r>
              <a:rPr lang="en-US" sz="1700" b="1" dirty="0">
                <a:solidFill>
                  <a:srgbClr val="272525"/>
                </a:solidFill>
                <a:latin typeface="Inter Bold" pitchFamily="34" charset="0"/>
                <a:ea typeface="Inter Bold" pitchFamily="34" charset="-122"/>
                <a:cs typeface="Inter Bold" pitchFamily="34" charset="-120"/>
              </a:rPr>
              <a:t>Transsubjektivt – Ånd</a:t>
            </a:r>
            <a:endParaRPr lang="en-US" sz="1700" dirty="0"/>
          </a:p>
        </p:txBody>
      </p:sp>
      <p:sp>
        <p:nvSpPr>
          <p:cNvPr id="17" name="Text 10"/>
          <p:cNvSpPr/>
          <p:nvPr/>
        </p:nvSpPr>
        <p:spPr>
          <a:xfrm>
            <a:off x="1749742" y="6193512"/>
            <a:ext cx="12180689" cy="560070"/>
          </a:xfrm>
          <a:prstGeom prst="rect">
            <a:avLst/>
          </a:prstGeom>
          <a:noFill/>
          <a:ln/>
        </p:spPr>
        <p:txBody>
          <a:bodyPr wrap="square" lIns="0" tIns="0" rIns="0" bIns="0" rtlCol="0" anchor="t"/>
          <a:lstStyle/>
          <a:p>
            <a:pPr marL="0" indent="0" algn="l">
              <a:lnSpc>
                <a:spcPts val="2200"/>
              </a:lnSpc>
              <a:buNone/>
            </a:pPr>
            <a:r>
              <a:rPr lang="en-US" sz="1350" dirty="0">
                <a:solidFill>
                  <a:srgbClr val="272525"/>
                </a:solidFill>
                <a:latin typeface="Inter" pitchFamily="34" charset="0"/>
                <a:ea typeface="Inter" pitchFamily="34" charset="-122"/>
                <a:cs typeface="Inter" pitchFamily="34" charset="-120"/>
              </a:rPr>
              <a:t>Potentiale til at finde ind i et dybt transpersonligt lag af bevidsthed, hvor vi ikke er identificeret med narrativer og roller. En empatisk metatilstand af 'bare at være'.</a:t>
            </a:r>
            <a:endParaRPr lang="en-US" sz="1350" dirty="0"/>
          </a:p>
        </p:txBody>
      </p:sp>
      <p:sp>
        <p:nvSpPr>
          <p:cNvPr id="18" name="Text 11"/>
          <p:cNvSpPr/>
          <p:nvPr/>
        </p:nvSpPr>
        <p:spPr>
          <a:xfrm>
            <a:off x="699968" y="7125295"/>
            <a:ext cx="13230463" cy="560070"/>
          </a:xfrm>
          <a:prstGeom prst="rect">
            <a:avLst/>
          </a:prstGeom>
          <a:noFill/>
          <a:ln/>
        </p:spPr>
        <p:txBody>
          <a:bodyPr wrap="square" lIns="0" tIns="0" rIns="0" bIns="0" rtlCol="0" anchor="t"/>
          <a:lstStyle/>
          <a:p>
            <a:pPr marL="0" indent="0" algn="l">
              <a:lnSpc>
                <a:spcPts val="2200"/>
              </a:lnSpc>
              <a:buNone/>
            </a:pPr>
            <a:r>
              <a:rPr lang="en-US" sz="1350" dirty="0">
                <a:solidFill>
                  <a:srgbClr val="272525"/>
                </a:solidFill>
                <a:latin typeface="Inter" pitchFamily="34" charset="0"/>
                <a:ea typeface="Inter" pitchFamily="34" charset="-122"/>
                <a:cs typeface="Inter" pitchFamily="34" charset="-120"/>
              </a:rPr>
              <a:t>I ID-terapi anvender vi disse perspektiver i øvelser som 5D Perspektiv-øvelsen, hvor man undersøger en udfordring i relation til et andet menneske fra alle 5 vinkler for at ændre oplevelsen af situationen.</a:t>
            </a:r>
            <a:endParaRPr lang="en-US" sz="13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35650" y="299442"/>
            <a:ext cx="7057192" cy="340281"/>
          </a:xfrm>
          <a:prstGeom prst="rect">
            <a:avLst/>
          </a:prstGeom>
          <a:noFill/>
          <a:ln/>
        </p:spPr>
        <p:txBody>
          <a:bodyPr wrap="none" lIns="0" tIns="0" rIns="0" bIns="0" rtlCol="0" anchor="t"/>
          <a:lstStyle/>
          <a:p>
            <a:pPr marL="0" indent="0" algn="l">
              <a:lnSpc>
                <a:spcPts val="2650"/>
              </a:lnSpc>
              <a:buNone/>
            </a:pPr>
            <a:r>
              <a:rPr lang="en-US" sz="2100" b="1" dirty="0">
                <a:solidFill>
                  <a:srgbClr val="000000"/>
                </a:solidFill>
                <a:latin typeface="Inter Bold" pitchFamily="34" charset="0"/>
                <a:ea typeface="Inter Bold" pitchFamily="34" charset="-122"/>
                <a:cs typeface="Inter Bold" pitchFamily="34" charset="-120"/>
              </a:rPr>
              <a:t>Selvværdets Domæner – Dybdedyk i din Indre Verden</a:t>
            </a:r>
            <a:endParaRPr lang="en-US" sz="2100" dirty="0"/>
          </a:p>
        </p:txBody>
      </p:sp>
      <p:sp>
        <p:nvSpPr>
          <p:cNvPr id="3" name="Shape 1"/>
          <p:cNvSpPr/>
          <p:nvPr/>
        </p:nvSpPr>
        <p:spPr>
          <a:xfrm>
            <a:off x="435650" y="925592"/>
            <a:ext cx="6746677" cy="860584"/>
          </a:xfrm>
          <a:prstGeom prst="roundRect">
            <a:avLst>
              <a:gd name="adj" fmla="val 5316"/>
            </a:avLst>
          </a:prstGeom>
          <a:solidFill>
            <a:srgbClr val="DADBF1"/>
          </a:solidFill>
          <a:ln w="7620">
            <a:solidFill>
              <a:srgbClr val="C0C1D7"/>
            </a:solidFill>
            <a:prstDash val="solid"/>
          </a:ln>
        </p:spPr>
        <p:txBody>
          <a:bodyPr/>
          <a:lstStyle/>
          <a:p>
            <a:endParaRPr lang="da-DK"/>
          </a:p>
        </p:txBody>
      </p:sp>
      <p:sp>
        <p:nvSpPr>
          <p:cNvPr id="4" name="Text 2"/>
          <p:cNvSpPr/>
          <p:nvPr/>
        </p:nvSpPr>
        <p:spPr>
          <a:xfrm>
            <a:off x="552093" y="1042035"/>
            <a:ext cx="1361480" cy="170259"/>
          </a:xfrm>
          <a:prstGeom prst="rect">
            <a:avLst/>
          </a:prstGeom>
          <a:noFill/>
          <a:ln/>
        </p:spPr>
        <p:txBody>
          <a:bodyPr wrap="none" lIns="0" tIns="0" rIns="0" bIns="0" rtlCol="0" anchor="t"/>
          <a:lstStyle/>
          <a:p>
            <a:pPr marL="0" indent="0" algn="l">
              <a:lnSpc>
                <a:spcPts val="1300"/>
              </a:lnSpc>
              <a:buNone/>
            </a:pPr>
            <a:r>
              <a:rPr lang="en-US" sz="1050" b="1" dirty="0">
                <a:solidFill>
                  <a:srgbClr val="272525"/>
                </a:solidFill>
                <a:latin typeface="Inter Bold" pitchFamily="34" charset="0"/>
                <a:ea typeface="Inter Bold" pitchFamily="34" charset="-122"/>
                <a:cs typeface="Inter Bold" pitchFamily="34" charset="-120"/>
              </a:rPr>
              <a:t>0. Domæne – Nutid</a:t>
            </a:r>
            <a:endParaRPr lang="en-US" sz="1050" dirty="0"/>
          </a:p>
        </p:txBody>
      </p:sp>
      <p:sp>
        <p:nvSpPr>
          <p:cNvPr id="5" name="Text 3"/>
          <p:cNvSpPr/>
          <p:nvPr/>
        </p:nvSpPr>
        <p:spPr>
          <a:xfrm>
            <a:off x="552093" y="1321118"/>
            <a:ext cx="6513790" cy="348615"/>
          </a:xfrm>
          <a:prstGeom prst="rect">
            <a:avLst/>
          </a:prstGeom>
          <a:noFill/>
          <a:ln/>
        </p:spPr>
        <p:txBody>
          <a:bodyPr wrap="square" lIns="0" tIns="0" rIns="0" bIns="0" rtlCol="0" anchor="t"/>
          <a:lstStyle/>
          <a:p>
            <a:pPr marL="0" indent="0" algn="l">
              <a:lnSpc>
                <a:spcPts val="1350"/>
              </a:lnSpc>
              <a:buNone/>
            </a:pPr>
            <a:r>
              <a:rPr lang="en-US" sz="850" dirty="0">
                <a:solidFill>
                  <a:srgbClr val="272525"/>
                </a:solidFill>
                <a:latin typeface="Inter" pitchFamily="34" charset="0"/>
                <a:ea typeface="Inter" pitchFamily="34" charset="-122"/>
                <a:cs typeface="Inter" pitchFamily="34" charset="-120"/>
              </a:rPr>
              <a:t>Handler om vores fysiske kondition, genetiske disposition og aktuelle tilstand. Din selvfølelse kan blive påvirket midlertidigt af fysiologiske processer som søvn og blodsukker.</a:t>
            </a:r>
            <a:endParaRPr lang="en-US" sz="850" dirty="0"/>
          </a:p>
        </p:txBody>
      </p:sp>
      <p:sp>
        <p:nvSpPr>
          <p:cNvPr id="6" name="Shape 4"/>
          <p:cNvSpPr/>
          <p:nvPr/>
        </p:nvSpPr>
        <p:spPr>
          <a:xfrm>
            <a:off x="435650" y="1894999"/>
            <a:ext cx="6746677" cy="860584"/>
          </a:xfrm>
          <a:prstGeom prst="roundRect">
            <a:avLst>
              <a:gd name="adj" fmla="val 5316"/>
            </a:avLst>
          </a:prstGeom>
          <a:solidFill>
            <a:srgbClr val="DADBF1"/>
          </a:solidFill>
          <a:ln w="7620">
            <a:solidFill>
              <a:srgbClr val="C0C1D7"/>
            </a:solidFill>
            <a:prstDash val="solid"/>
          </a:ln>
        </p:spPr>
        <p:txBody>
          <a:bodyPr/>
          <a:lstStyle/>
          <a:p>
            <a:endParaRPr lang="da-DK"/>
          </a:p>
        </p:txBody>
      </p:sp>
      <p:sp>
        <p:nvSpPr>
          <p:cNvPr id="7" name="Text 5"/>
          <p:cNvSpPr/>
          <p:nvPr/>
        </p:nvSpPr>
        <p:spPr>
          <a:xfrm>
            <a:off x="552093" y="2011442"/>
            <a:ext cx="1367433" cy="170259"/>
          </a:xfrm>
          <a:prstGeom prst="rect">
            <a:avLst/>
          </a:prstGeom>
          <a:noFill/>
          <a:ln/>
        </p:spPr>
        <p:txBody>
          <a:bodyPr wrap="none" lIns="0" tIns="0" rIns="0" bIns="0" rtlCol="0" anchor="t"/>
          <a:lstStyle/>
          <a:p>
            <a:pPr marL="0" indent="0" algn="l">
              <a:lnSpc>
                <a:spcPts val="1300"/>
              </a:lnSpc>
              <a:buNone/>
            </a:pPr>
            <a:r>
              <a:rPr lang="en-US" sz="1050" b="1" dirty="0">
                <a:solidFill>
                  <a:srgbClr val="272525"/>
                </a:solidFill>
                <a:latin typeface="Inter Bold" pitchFamily="34" charset="0"/>
                <a:ea typeface="Inter Bold" pitchFamily="34" charset="-122"/>
                <a:cs typeface="Inter Bold" pitchFamily="34" charset="-120"/>
              </a:rPr>
              <a:t>1. Domæne – Fremtid</a:t>
            </a:r>
            <a:endParaRPr lang="en-US" sz="1050" dirty="0"/>
          </a:p>
        </p:txBody>
      </p:sp>
      <p:sp>
        <p:nvSpPr>
          <p:cNvPr id="8" name="Text 6"/>
          <p:cNvSpPr/>
          <p:nvPr/>
        </p:nvSpPr>
        <p:spPr>
          <a:xfrm>
            <a:off x="552093" y="2290524"/>
            <a:ext cx="6513790" cy="348615"/>
          </a:xfrm>
          <a:prstGeom prst="rect">
            <a:avLst/>
          </a:prstGeom>
          <a:noFill/>
          <a:ln/>
        </p:spPr>
        <p:txBody>
          <a:bodyPr wrap="square" lIns="0" tIns="0" rIns="0" bIns="0" rtlCol="0" anchor="t"/>
          <a:lstStyle/>
          <a:p>
            <a:pPr marL="0" indent="0" algn="l">
              <a:lnSpc>
                <a:spcPts val="1350"/>
              </a:lnSpc>
              <a:buNone/>
            </a:pPr>
            <a:r>
              <a:rPr lang="en-US" sz="850" dirty="0">
                <a:solidFill>
                  <a:srgbClr val="272525"/>
                </a:solidFill>
                <a:latin typeface="Inter" pitchFamily="34" charset="0"/>
                <a:ea typeface="Inter" pitchFamily="34" charset="-122"/>
                <a:cs typeface="Inter" pitchFamily="34" charset="-120"/>
              </a:rPr>
              <a:t>Mødestedet for Sind og Ånd. Handler om vores dybeste potentiale og meningen med os og vores liv. Vi kan finde en stabil selvværdsfølelse ved at følge et indre kald.</a:t>
            </a:r>
            <a:endParaRPr lang="en-US" sz="850" dirty="0"/>
          </a:p>
        </p:txBody>
      </p:sp>
      <p:sp>
        <p:nvSpPr>
          <p:cNvPr id="9" name="Shape 7"/>
          <p:cNvSpPr/>
          <p:nvPr/>
        </p:nvSpPr>
        <p:spPr>
          <a:xfrm>
            <a:off x="435650" y="2864406"/>
            <a:ext cx="6746677" cy="860584"/>
          </a:xfrm>
          <a:prstGeom prst="roundRect">
            <a:avLst>
              <a:gd name="adj" fmla="val 5316"/>
            </a:avLst>
          </a:prstGeom>
          <a:solidFill>
            <a:srgbClr val="DADBF1"/>
          </a:solidFill>
          <a:ln w="7620">
            <a:solidFill>
              <a:srgbClr val="C0C1D7"/>
            </a:solidFill>
            <a:prstDash val="solid"/>
          </a:ln>
        </p:spPr>
        <p:txBody>
          <a:bodyPr/>
          <a:lstStyle/>
          <a:p>
            <a:endParaRPr lang="da-DK"/>
          </a:p>
        </p:txBody>
      </p:sp>
      <p:sp>
        <p:nvSpPr>
          <p:cNvPr id="10" name="Text 8"/>
          <p:cNvSpPr/>
          <p:nvPr/>
        </p:nvSpPr>
        <p:spPr>
          <a:xfrm>
            <a:off x="552093" y="2980849"/>
            <a:ext cx="1361480" cy="170259"/>
          </a:xfrm>
          <a:prstGeom prst="rect">
            <a:avLst/>
          </a:prstGeom>
          <a:noFill/>
          <a:ln/>
        </p:spPr>
        <p:txBody>
          <a:bodyPr wrap="none" lIns="0" tIns="0" rIns="0" bIns="0" rtlCol="0" anchor="t"/>
          <a:lstStyle/>
          <a:p>
            <a:pPr marL="0" indent="0" algn="l">
              <a:lnSpc>
                <a:spcPts val="1300"/>
              </a:lnSpc>
              <a:buNone/>
            </a:pPr>
            <a:r>
              <a:rPr lang="en-US" sz="1050" b="1" dirty="0">
                <a:solidFill>
                  <a:srgbClr val="272525"/>
                </a:solidFill>
                <a:latin typeface="Inter Bold" pitchFamily="34" charset="0"/>
                <a:ea typeface="Inter Bold" pitchFamily="34" charset="-122"/>
                <a:cs typeface="Inter Bold" pitchFamily="34" charset="-120"/>
              </a:rPr>
              <a:t>2. Domæne – Samtid</a:t>
            </a:r>
            <a:endParaRPr lang="en-US" sz="1050" dirty="0"/>
          </a:p>
        </p:txBody>
      </p:sp>
      <p:sp>
        <p:nvSpPr>
          <p:cNvPr id="11" name="Text 9"/>
          <p:cNvSpPr/>
          <p:nvPr/>
        </p:nvSpPr>
        <p:spPr>
          <a:xfrm>
            <a:off x="552093" y="3259931"/>
            <a:ext cx="6513790" cy="348615"/>
          </a:xfrm>
          <a:prstGeom prst="rect">
            <a:avLst/>
          </a:prstGeom>
          <a:noFill/>
          <a:ln/>
        </p:spPr>
        <p:txBody>
          <a:bodyPr wrap="square" lIns="0" tIns="0" rIns="0" bIns="0" rtlCol="0" anchor="t"/>
          <a:lstStyle/>
          <a:p>
            <a:pPr marL="0" indent="0" algn="l">
              <a:lnSpc>
                <a:spcPts val="1350"/>
              </a:lnSpc>
              <a:buNone/>
            </a:pPr>
            <a:r>
              <a:rPr lang="en-US" sz="850" dirty="0">
                <a:solidFill>
                  <a:srgbClr val="272525"/>
                </a:solidFill>
                <a:latin typeface="Inter" pitchFamily="34" charset="0"/>
                <a:ea typeface="Inter" pitchFamily="34" charset="-122"/>
                <a:cs typeface="Inter" pitchFamily="34" charset="-120"/>
              </a:rPr>
              <a:t>Omhandler de mere 'sjælfulde' relationer, nærvær og dybere kontakt. Her mødes Ånd og Kultur, og væren og samvær bliver til nærvær i øjeblikket.</a:t>
            </a:r>
            <a:endParaRPr lang="en-US" sz="850" dirty="0"/>
          </a:p>
        </p:txBody>
      </p:sp>
      <p:sp>
        <p:nvSpPr>
          <p:cNvPr id="12" name="Shape 10"/>
          <p:cNvSpPr/>
          <p:nvPr/>
        </p:nvSpPr>
        <p:spPr>
          <a:xfrm>
            <a:off x="435650" y="3847505"/>
            <a:ext cx="6746677" cy="860584"/>
          </a:xfrm>
          <a:prstGeom prst="roundRect">
            <a:avLst>
              <a:gd name="adj" fmla="val 5316"/>
            </a:avLst>
          </a:prstGeom>
          <a:solidFill>
            <a:srgbClr val="DADBF1"/>
          </a:solidFill>
          <a:ln w="7620">
            <a:solidFill>
              <a:srgbClr val="C0C1D7"/>
            </a:solidFill>
            <a:prstDash val="solid"/>
          </a:ln>
        </p:spPr>
        <p:txBody>
          <a:bodyPr/>
          <a:lstStyle/>
          <a:p>
            <a:endParaRPr lang="da-DK"/>
          </a:p>
        </p:txBody>
      </p:sp>
      <p:sp>
        <p:nvSpPr>
          <p:cNvPr id="13" name="Text 11"/>
          <p:cNvSpPr/>
          <p:nvPr/>
        </p:nvSpPr>
        <p:spPr>
          <a:xfrm>
            <a:off x="552093" y="3963948"/>
            <a:ext cx="1361480" cy="170259"/>
          </a:xfrm>
          <a:prstGeom prst="rect">
            <a:avLst/>
          </a:prstGeom>
          <a:noFill/>
          <a:ln/>
        </p:spPr>
        <p:txBody>
          <a:bodyPr wrap="none" lIns="0" tIns="0" rIns="0" bIns="0" rtlCol="0" anchor="t"/>
          <a:lstStyle/>
          <a:p>
            <a:pPr marL="0" indent="0" algn="l">
              <a:lnSpc>
                <a:spcPts val="1300"/>
              </a:lnSpc>
              <a:buNone/>
            </a:pPr>
            <a:r>
              <a:rPr lang="en-US" sz="1050" b="1" dirty="0">
                <a:solidFill>
                  <a:srgbClr val="272525"/>
                </a:solidFill>
                <a:latin typeface="Inter Bold" pitchFamily="34" charset="0"/>
                <a:ea typeface="Inter Bold" pitchFamily="34" charset="-122"/>
                <a:cs typeface="Inter Bold" pitchFamily="34" charset="-120"/>
              </a:rPr>
              <a:t>3. Domæne – Fortid</a:t>
            </a:r>
            <a:endParaRPr lang="en-US" sz="1050" dirty="0"/>
          </a:p>
        </p:txBody>
      </p:sp>
      <p:sp>
        <p:nvSpPr>
          <p:cNvPr id="14" name="Text 12"/>
          <p:cNvSpPr/>
          <p:nvPr/>
        </p:nvSpPr>
        <p:spPr>
          <a:xfrm>
            <a:off x="552093" y="4243030"/>
            <a:ext cx="6513790" cy="348615"/>
          </a:xfrm>
          <a:prstGeom prst="rect">
            <a:avLst/>
          </a:prstGeom>
          <a:noFill/>
          <a:ln/>
        </p:spPr>
        <p:txBody>
          <a:bodyPr wrap="square" lIns="0" tIns="0" rIns="0" bIns="0" rtlCol="0" anchor="t"/>
          <a:lstStyle/>
          <a:p>
            <a:pPr marL="0" indent="0" algn="l">
              <a:lnSpc>
                <a:spcPts val="1350"/>
              </a:lnSpc>
              <a:buNone/>
            </a:pPr>
            <a:r>
              <a:rPr lang="en-US" sz="850" dirty="0">
                <a:solidFill>
                  <a:srgbClr val="272525"/>
                </a:solidFill>
                <a:latin typeface="Inter" pitchFamily="34" charset="0"/>
                <a:ea typeface="Inter" pitchFamily="34" charset="-122"/>
                <a:cs typeface="Inter" pitchFamily="34" charset="-120"/>
              </a:rPr>
              <a:t>Handler om fortiden, erindringer og erfaringer. Her overlapper Krop og Sind, hvor emotioner og selvfølelse opstår. Vores selvfølelse formes af barndommens tilpasning til forældres normer.</a:t>
            </a:r>
            <a:endParaRPr lang="en-US" sz="850" dirty="0"/>
          </a:p>
        </p:txBody>
      </p:sp>
      <p:sp>
        <p:nvSpPr>
          <p:cNvPr id="15" name="Shape 13"/>
          <p:cNvSpPr/>
          <p:nvPr/>
        </p:nvSpPr>
        <p:spPr>
          <a:xfrm>
            <a:off x="435650" y="4816912"/>
            <a:ext cx="6746677" cy="860584"/>
          </a:xfrm>
          <a:prstGeom prst="roundRect">
            <a:avLst>
              <a:gd name="adj" fmla="val 5316"/>
            </a:avLst>
          </a:prstGeom>
          <a:solidFill>
            <a:srgbClr val="DADBF1"/>
          </a:solidFill>
          <a:ln w="7620">
            <a:solidFill>
              <a:srgbClr val="C0C1D7"/>
            </a:solidFill>
            <a:prstDash val="solid"/>
          </a:ln>
        </p:spPr>
        <p:txBody>
          <a:bodyPr/>
          <a:lstStyle/>
          <a:p>
            <a:endParaRPr lang="da-DK"/>
          </a:p>
        </p:txBody>
      </p:sp>
      <p:sp>
        <p:nvSpPr>
          <p:cNvPr id="16" name="Text 14"/>
          <p:cNvSpPr/>
          <p:nvPr/>
        </p:nvSpPr>
        <p:spPr>
          <a:xfrm>
            <a:off x="552093" y="4933355"/>
            <a:ext cx="1585436" cy="170259"/>
          </a:xfrm>
          <a:prstGeom prst="rect">
            <a:avLst/>
          </a:prstGeom>
          <a:noFill/>
          <a:ln/>
        </p:spPr>
        <p:txBody>
          <a:bodyPr wrap="none" lIns="0" tIns="0" rIns="0" bIns="0" rtlCol="0" anchor="t"/>
          <a:lstStyle/>
          <a:p>
            <a:pPr marL="0" indent="0" algn="l">
              <a:lnSpc>
                <a:spcPts val="1300"/>
              </a:lnSpc>
              <a:buNone/>
            </a:pPr>
            <a:r>
              <a:rPr lang="en-US" sz="1050" b="1" dirty="0">
                <a:solidFill>
                  <a:srgbClr val="272525"/>
                </a:solidFill>
                <a:latin typeface="Inter Bold" pitchFamily="34" charset="0"/>
                <a:ea typeface="Inter Bold" pitchFamily="34" charset="-122"/>
                <a:cs typeface="Inter Bold" pitchFamily="34" charset="-120"/>
              </a:rPr>
              <a:t>4. Domæne – Cyklisk tid</a:t>
            </a:r>
            <a:endParaRPr lang="en-US" sz="1050" dirty="0"/>
          </a:p>
        </p:txBody>
      </p:sp>
      <p:sp>
        <p:nvSpPr>
          <p:cNvPr id="17" name="Text 15"/>
          <p:cNvSpPr/>
          <p:nvPr/>
        </p:nvSpPr>
        <p:spPr>
          <a:xfrm>
            <a:off x="552093" y="5212437"/>
            <a:ext cx="6513790" cy="348615"/>
          </a:xfrm>
          <a:prstGeom prst="rect">
            <a:avLst/>
          </a:prstGeom>
          <a:noFill/>
          <a:ln/>
        </p:spPr>
        <p:txBody>
          <a:bodyPr wrap="square" lIns="0" tIns="0" rIns="0" bIns="0" rtlCol="0" anchor="t"/>
          <a:lstStyle/>
          <a:p>
            <a:pPr marL="0" indent="0" algn="l">
              <a:lnSpc>
                <a:spcPts val="1350"/>
              </a:lnSpc>
              <a:buNone/>
            </a:pPr>
            <a:r>
              <a:rPr lang="en-US" sz="850" dirty="0">
                <a:solidFill>
                  <a:srgbClr val="272525"/>
                </a:solidFill>
                <a:latin typeface="Inter" pitchFamily="34" charset="0"/>
                <a:ea typeface="Inter" pitchFamily="34" charset="-122"/>
                <a:cs typeface="Inter" pitchFamily="34" charset="-120"/>
              </a:rPr>
              <a:t>Mødestedet for Naturens upersonlige område og Kulturens mellemmenneskelige fællesskab. Domænet for arketyper og det kollektive ubevidste.</a:t>
            </a:r>
            <a:endParaRPr lang="en-US" sz="850" dirty="0"/>
          </a:p>
        </p:txBody>
      </p:sp>
      <p:pic>
        <p:nvPicPr>
          <p:cNvPr id="18" name="Image 0" descr="preencoded.png"/>
          <p:cNvPicPr>
            <a:picLocks noChangeAspect="1"/>
          </p:cNvPicPr>
          <p:nvPr/>
        </p:nvPicPr>
        <p:blipFill>
          <a:blip r:embed="rId3"/>
          <a:stretch>
            <a:fillRect/>
          </a:stretch>
        </p:blipFill>
        <p:spPr>
          <a:xfrm>
            <a:off x="7455694" y="925592"/>
            <a:ext cx="6746677" cy="6746677"/>
          </a:xfrm>
          <a:prstGeom prst="rect">
            <a:avLst/>
          </a:prstGeom>
        </p:spPr>
      </p:pic>
      <p:sp>
        <p:nvSpPr>
          <p:cNvPr id="19" name="Text 16"/>
          <p:cNvSpPr/>
          <p:nvPr/>
        </p:nvSpPr>
        <p:spPr>
          <a:xfrm>
            <a:off x="664071" y="6334601"/>
            <a:ext cx="1361480" cy="170259"/>
          </a:xfrm>
          <a:prstGeom prst="rect">
            <a:avLst/>
          </a:prstGeom>
          <a:noFill/>
          <a:ln/>
        </p:spPr>
        <p:txBody>
          <a:bodyPr wrap="none" lIns="0" tIns="0" rIns="0" bIns="0" rtlCol="0" anchor="t"/>
          <a:lstStyle/>
          <a:p>
            <a:pPr marL="0" indent="0" algn="l">
              <a:lnSpc>
                <a:spcPts val="1300"/>
              </a:lnSpc>
              <a:buNone/>
            </a:pPr>
            <a:r>
              <a:rPr lang="en-US" sz="1050" b="1" dirty="0">
                <a:solidFill>
                  <a:srgbClr val="000000"/>
                </a:solidFill>
                <a:latin typeface="Inter Bold" pitchFamily="34" charset="0"/>
                <a:ea typeface="Inter Bold" pitchFamily="34" charset="-122"/>
                <a:cs typeface="Inter Bold" pitchFamily="34" charset="-120"/>
              </a:rPr>
              <a:t>Tidsrumsmetoden</a:t>
            </a:r>
            <a:endParaRPr lang="en-US" sz="1050" dirty="0"/>
          </a:p>
        </p:txBody>
      </p:sp>
      <p:sp>
        <p:nvSpPr>
          <p:cNvPr id="20" name="Text 17"/>
          <p:cNvSpPr/>
          <p:nvPr/>
        </p:nvSpPr>
        <p:spPr>
          <a:xfrm>
            <a:off x="664071" y="6504860"/>
            <a:ext cx="6746677" cy="174307"/>
          </a:xfrm>
          <a:prstGeom prst="rect">
            <a:avLst/>
          </a:prstGeom>
          <a:noFill/>
          <a:ln/>
        </p:spPr>
        <p:txBody>
          <a:bodyPr wrap="none" lIns="0" tIns="0" rIns="0" bIns="0" rtlCol="0" anchor="t"/>
          <a:lstStyle/>
          <a:p>
            <a:pPr marL="0" indent="0" algn="l">
              <a:lnSpc>
                <a:spcPts val="1350"/>
              </a:lnSpc>
              <a:buNone/>
            </a:pPr>
            <a:r>
              <a:rPr lang="en-US" sz="850" dirty="0">
                <a:solidFill>
                  <a:srgbClr val="272525"/>
                </a:solidFill>
                <a:latin typeface="Inter" pitchFamily="34" charset="0"/>
                <a:ea typeface="Inter" pitchFamily="34" charset="-122"/>
                <a:cs typeface="Inter" pitchFamily="34" charset="-120"/>
              </a:rPr>
              <a:t>En kraftfuld metode til at bryde identifikationen med smertefulde selvfølelser og roller i vores erindringer:</a:t>
            </a:r>
            <a:endParaRPr lang="en-US" sz="850" dirty="0"/>
          </a:p>
        </p:txBody>
      </p:sp>
      <p:sp>
        <p:nvSpPr>
          <p:cNvPr id="21" name="Text 18"/>
          <p:cNvSpPr/>
          <p:nvPr/>
        </p:nvSpPr>
        <p:spPr>
          <a:xfrm>
            <a:off x="7455694" y="8346162"/>
            <a:ext cx="6746677" cy="174307"/>
          </a:xfrm>
          <a:prstGeom prst="rect">
            <a:avLst/>
          </a:prstGeom>
          <a:noFill/>
          <a:ln/>
        </p:spPr>
        <p:txBody>
          <a:bodyPr wrap="none" lIns="0" tIns="0" rIns="0" bIns="0" rtlCol="0" anchor="t"/>
          <a:lstStyle/>
          <a:p>
            <a:pPr marL="342900" indent="-342900" algn="l">
              <a:lnSpc>
                <a:spcPts val="1350"/>
              </a:lnSpc>
              <a:buSzPct val="100000"/>
              <a:buChar char="•"/>
            </a:pPr>
            <a:r>
              <a:rPr lang="en-US" sz="850" dirty="0">
                <a:solidFill>
                  <a:srgbClr val="272525"/>
                </a:solidFill>
                <a:latin typeface="Inter" pitchFamily="34" charset="0"/>
                <a:ea typeface="Inter" pitchFamily="34" charset="-122"/>
                <a:cs typeface="Inter" pitchFamily="34" charset="-120"/>
              </a:rPr>
              <a:t>Association: Genopleve en situation, som om man er til stede igen</a:t>
            </a:r>
            <a:endParaRPr lang="en-US" sz="850" dirty="0"/>
          </a:p>
        </p:txBody>
      </p:sp>
      <p:sp>
        <p:nvSpPr>
          <p:cNvPr id="22" name="Text 19"/>
          <p:cNvSpPr/>
          <p:nvPr/>
        </p:nvSpPr>
        <p:spPr>
          <a:xfrm>
            <a:off x="7455694" y="8558570"/>
            <a:ext cx="6746677" cy="174307"/>
          </a:xfrm>
          <a:prstGeom prst="rect">
            <a:avLst/>
          </a:prstGeom>
          <a:noFill/>
          <a:ln/>
        </p:spPr>
        <p:txBody>
          <a:bodyPr wrap="none" lIns="0" tIns="0" rIns="0" bIns="0" rtlCol="0" anchor="t"/>
          <a:lstStyle/>
          <a:p>
            <a:pPr marL="342900" indent="-342900" algn="l">
              <a:lnSpc>
                <a:spcPts val="1350"/>
              </a:lnSpc>
              <a:buSzPct val="100000"/>
              <a:buChar char="•"/>
            </a:pPr>
            <a:r>
              <a:rPr lang="en-US" sz="850" dirty="0">
                <a:solidFill>
                  <a:srgbClr val="272525"/>
                </a:solidFill>
                <a:latin typeface="Inter" pitchFamily="34" charset="0"/>
                <a:ea typeface="Inter" pitchFamily="34" charset="-122"/>
                <a:cs typeface="Inter" pitchFamily="34" charset="-120"/>
              </a:rPr>
              <a:t>Dissociation: Befinde sig uden for erindringen og se sig selv udefra</a:t>
            </a:r>
            <a:endParaRPr lang="en-US" sz="850" dirty="0"/>
          </a:p>
        </p:txBody>
      </p:sp>
      <p:sp>
        <p:nvSpPr>
          <p:cNvPr id="23" name="Text 20"/>
          <p:cNvSpPr/>
          <p:nvPr/>
        </p:nvSpPr>
        <p:spPr>
          <a:xfrm>
            <a:off x="7455694" y="8770977"/>
            <a:ext cx="6746677" cy="174307"/>
          </a:xfrm>
          <a:prstGeom prst="rect">
            <a:avLst/>
          </a:prstGeom>
          <a:noFill/>
          <a:ln/>
        </p:spPr>
        <p:txBody>
          <a:bodyPr wrap="none" lIns="0" tIns="0" rIns="0" bIns="0" rtlCol="0" anchor="t"/>
          <a:lstStyle/>
          <a:p>
            <a:pPr marL="342900" indent="-342900" algn="l">
              <a:lnSpc>
                <a:spcPts val="1350"/>
              </a:lnSpc>
              <a:buSzPct val="100000"/>
              <a:buChar char="•"/>
            </a:pPr>
            <a:r>
              <a:rPr lang="en-US" sz="850" dirty="0">
                <a:solidFill>
                  <a:srgbClr val="272525"/>
                </a:solidFill>
                <a:latin typeface="Inter" pitchFamily="34" charset="0"/>
                <a:ea typeface="Inter" pitchFamily="34" charset="-122"/>
                <a:cs typeface="Inter" pitchFamily="34" charset="-120"/>
              </a:rPr>
              <a:t>Dis-identifikation: Adskille sig fra den traumatiske selvfølelse samtidig med at man associerer ind i erindringen</a:t>
            </a:r>
            <a:endParaRPr lang="en-US" sz="850" dirty="0"/>
          </a:p>
        </p:txBody>
      </p:sp>
      <p:sp>
        <p:nvSpPr>
          <p:cNvPr id="24" name="Text 21"/>
          <p:cNvSpPr/>
          <p:nvPr/>
        </p:nvSpPr>
        <p:spPr>
          <a:xfrm>
            <a:off x="7455694" y="9043273"/>
            <a:ext cx="6746677" cy="348615"/>
          </a:xfrm>
          <a:prstGeom prst="rect">
            <a:avLst/>
          </a:prstGeom>
          <a:noFill/>
          <a:ln/>
        </p:spPr>
        <p:txBody>
          <a:bodyPr wrap="square" lIns="0" tIns="0" rIns="0" bIns="0" rtlCol="0" anchor="t"/>
          <a:lstStyle/>
          <a:p>
            <a:pPr marL="0" indent="0" algn="l">
              <a:lnSpc>
                <a:spcPts val="1350"/>
              </a:lnSpc>
              <a:buNone/>
            </a:pPr>
            <a:r>
              <a:rPr lang="en-US" sz="850" dirty="0">
                <a:solidFill>
                  <a:srgbClr val="272525"/>
                </a:solidFill>
                <a:latin typeface="Inter" pitchFamily="34" charset="0"/>
                <a:ea typeface="Inter" pitchFamily="34" charset="-122"/>
                <a:cs typeface="Inter" pitchFamily="34" charset="-120"/>
              </a:rPr>
              <a:t>Ved at spørge "Hvem er jeg, når jeg tager den form/reagerer sådan?" kan vi opnå dis-identifikation og frigøre os fra reaktive mønstre.</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28863" y="294799"/>
            <a:ext cx="5091589" cy="335161"/>
          </a:xfrm>
          <a:prstGeom prst="rect">
            <a:avLst/>
          </a:prstGeom>
          <a:noFill/>
          <a:ln/>
        </p:spPr>
        <p:txBody>
          <a:bodyPr wrap="none" lIns="0" tIns="0" rIns="0" bIns="0" rtlCol="0" anchor="t"/>
          <a:lstStyle/>
          <a:p>
            <a:pPr marL="0" indent="0" algn="l">
              <a:lnSpc>
                <a:spcPts val="2600"/>
              </a:lnSpc>
              <a:buNone/>
            </a:pPr>
            <a:r>
              <a:rPr lang="en-US" sz="2100" b="1" dirty="0">
                <a:solidFill>
                  <a:srgbClr val="000000"/>
                </a:solidFill>
                <a:latin typeface="Inter Bold" pitchFamily="34" charset="0"/>
                <a:ea typeface="Inter Bold" pitchFamily="34" charset="-122"/>
                <a:cs typeface="Inter Bold" pitchFamily="34" charset="-120"/>
              </a:rPr>
              <a:t>Behov og Grænser – Vigtige Byggesten</a:t>
            </a:r>
            <a:endParaRPr lang="en-US" sz="2100" dirty="0"/>
          </a:p>
        </p:txBody>
      </p:sp>
      <p:sp>
        <p:nvSpPr>
          <p:cNvPr id="3" name="Text 1"/>
          <p:cNvSpPr/>
          <p:nvPr/>
        </p:nvSpPr>
        <p:spPr>
          <a:xfrm>
            <a:off x="428863" y="897850"/>
            <a:ext cx="3326249" cy="200978"/>
          </a:xfrm>
          <a:prstGeom prst="rect">
            <a:avLst/>
          </a:prstGeom>
          <a:noFill/>
          <a:ln/>
        </p:spPr>
        <p:txBody>
          <a:bodyPr wrap="none" lIns="0" tIns="0" rIns="0" bIns="0" rtlCol="0" anchor="t"/>
          <a:lstStyle/>
          <a:p>
            <a:pPr marL="0" indent="0" algn="l">
              <a:lnSpc>
                <a:spcPts val="1550"/>
              </a:lnSpc>
              <a:buNone/>
            </a:pPr>
            <a:r>
              <a:rPr lang="en-US" sz="1250" b="1" dirty="0">
                <a:solidFill>
                  <a:srgbClr val="000000"/>
                </a:solidFill>
                <a:latin typeface="Inter Bold" pitchFamily="34" charset="0"/>
                <a:ea typeface="Inter Bold" pitchFamily="34" charset="-122"/>
                <a:cs typeface="Inter Bold" pitchFamily="34" charset="-120"/>
              </a:rPr>
              <a:t>Lester Levinsons 4 Grundlæggende Behov</a:t>
            </a:r>
            <a:endParaRPr lang="en-US" sz="1250" dirty="0"/>
          </a:p>
        </p:txBody>
      </p:sp>
      <p:sp>
        <p:nvSpPr>
          <p:cNvPr id="4" name="Shape 2"/>
          <p:cNvSpPr/>
          <p:nvPr/>
        </p:nvSpPr>
        <p:spPr>
          <a:xfrm>
            <a:off x="428863" y="1219438"/>
            <a:ext cx="6755606" cy="691039"/>
          </a:xfrm>
          <a:prstGeom prst="roundRect">
            <a:avLst>
              <a:gd name="adj" fmla="val 10586"/>
            </a:avLst>
          </a:prstGeom>
          <a:noFill/>
          <a:ln w="15240">
            <a:solidFill>
              <a:srgbClr val="C0C1D7"/>
            </a:solidFill>
            <a:prstDash val="solid"/>
          </a:ln>
        </p:spPr>
        <p:txBody>
          <a:bodyPr/>
          <a:lstStyle/>
          <a:p>
            <a:endParaRPr lang="da-DK"/>
          </a:p>
        </p:txBody>
      </p:sp>
      <p:sp>
        <p:nvSpPr>
          <p:cNvPr id="5" name="Shape 3"/>
          <p:cNvSpPr/>
          <p:nvPr/>
        </p:nvSpPr>
        <p:spPr>
          <a:xfrm>
            <a:off x="413623" y="1219438"/>
            <a:ext cx="60960" cy="691039"/>
          </a:xfrm>
          <a:prstGeom prst="roundRect">
            <a:avLst>
              <a:gd name="adj" fmla="val 73879"/>
            </a:avLst>
          </a:prstGeom>
          <a:solidFill>
            <a:srgbClr val="4950BC"/>
          </a:solidFill>
          <a:ln/>
        </p:spPr>
        <p:txBody>
          <a:bodyPr/>
          <a:lstStyle/>
          <a:p>
            <a:endParaRPr lang="da-DK"/>
          </a:p>
        </p:txBody>
      </p:sp>
      <p:sp>
        <p:nvSpPr>
          <p:cNvPr id="6" name="Text 4"/>
          <p:cNvSpPr/>
          <p:nvPr/>
        </p:nvSpPr>
        <p:spPr>
          <a:xfrm>
            <a:off x="596979" y="1341834"/>
            <a:ext cx="1340287" cy="167521"/>
          </a:xfrm>
          <a:prstGeom prst="rect">
            <a:avLst/>
          </a:prstGeom>
          <a:noFill/>
          <a:ln/>
        </p:spPr>
        <p:txBody>
          <a:bodyPr wrap="none" lIns="0" tIns="0" rIns="0" bIns="0" rtlCol="0" anchor="t"/>
          <a:lstStyle/>
          <a:p>
            <a:pPr marL="0" indent="0" algn="l">
              <a:lnSpc>
                <a:spcPts val="1300"/>
              </a:lnSpc>
              <a:buNone/>
            </a:pPr>
            <a:r>
              <a:rPr lang="en-US" sz="1050" b="1" dirty="0">
                <a:solidFill>
                  <a:srgbClr val="272525"/>
                </a:solidFill>
                <a:latin typeface="Inter Bold" pitchFamily="34" charset="0"/>
                <a:ea typeface="Inter Bold" pitchFamily="34" charset="-122"/>
                <a:cs typeface="Inter Bold" pitchFamily="34" charset="-120"/>
              </a:rPr>
              <a:t>Behovet for kontrol</a:t>
            </a:r>
            <a:endParaRPr lang="en-US" sz="1050" dirty="0"/>
          </a:p>
        </p:txBody>
      </p:sp>
      <p:sp>
        <p:nvSpPr>
          <p:cNvPr id="7" name="Text 5"/>
          <p:cNvSpPr/>
          <p:nvPr/>
        </p:nvSpPr>
        <p:spPr>
          <a:xfrm>
            <a:off x="596979" y="1616512"/>
            <a:ext cx="6465094" cy="171569"/>
          </a:xfrm>
          <a:prstGeom prst="rect">
            <a:avLst/>
          </a:prstGeom>
          <a:noFill/>
          <a:ln/>
        </p:spPr>
        <p:txBody>
          <a:bodyPr wrap="none" lIns="0" tIns="0" rIns="0" bIns="0" rtlCol="0" anchor="t"/>
          <a:lstStyle/>
          <a:p>
            <a:pPr marL="0" indent="0" algn="l">
              <a:lnSpc>
                <a:spcPts val="1350"/>
              </a:lnSpc>
              <a:buNone/>
            </a:pPr>
            <a:r>
              <a:rPr lang="en-US" sz="800" dirty="0">
                <a:solidFill>
                  <a:srgbClr val="272525"/>
                </a:solidFill>
                <a:latin typeface="Inter" pitchFamily="34" charset="0"/>
                <a:ea typeface="Inter" pitchFamily="34" charset="-122"/>
                <a:cs typeface="Inter" pitchFamily="34" charset="-120"/>
              </a:rPr>
              <a:t>At have styr på tingene, systematisere og have en genkendelig verden.</a:t>
            </a:r>
            <a:endParaRPr lang="en-US" sz="800" dirty="0"/>
          </a:p>
        </p:txBody>
      </p:sp>
      <p:sp>
        <p:nvSpPr>
          <p:cNvPr id="8" name="Shape 6"/>
          <p:cNvSpPr/>
          <p:nvPr/>
        </p:nvSpPr>
        <p:spPr>
          <a:xfrm>
            <a:off x="428863" y="2017633"/>
            <a:ext cx="6755606" cy="691039"/>
          </a:xfrm>
          <a:prstGeom prst="roundRect">
            <a:avLst>
              <a:gd name="adj" fmla="val 10586"/>
            </a:avLst>
          </a:prstGeom>
          <a:noFill/>
          <a:ln w="15240">
            <a:solidFill>
              <a:srgbClr val="C0C1D7"/>
            </a:solidFill>
            <a:prstDash val="solid"/>
          </a:ln>
        </p:spPr>
        <p:txBody>
          <a:bodyPr/>
          <a:lstStyle/>
          <a:p>
            <a:endParaRPr lang="da-DK"/>
          </a:p>
        </p:txBody>
      </p:sp>
      <p:sp>
        <p:nvSpPr>
          <p:cNvPr id="9" name="Shape 7"/>
          <p:cNvSpPr/>
          <p:nvPr/>
        </p:nvSpPr>
        <p:spPr>
          <a:xfrm>
            <a:off x="413623" y="2017633"/>
            <a:ext cx="60960" cy="691039"/>
          </a:xfrm>
          <a:prstGeom prst="roundRect">
            <a:avLst>
              <a:gd name="adj" fmla="val 73879"/>
            </a:avLst>
          </a:prstGeom>
          <a:solidFill>
            <a:srgbClr val="4950BC"/>
          </a:solidFill>
          <a:ln/>
        </p:spPr>
        <p:txBody>
          <a:bodyPr/>
          <a:lstStyle/>
          <a:p>
            <a:endParaRPr lang="da-DK"/>
          </a:p>
        </p:txBody>
      </p:sp>
      <p:sp>
        <p:nvSpPr>
          <p:cNvPr id="10" name="Text 8"/>
          <p:cNvSpPr/>
          <p:nvPr/>
        </p:nvSpPr>
        <p:spPr>
          <a:xfrm>
            <a:off x="596979" y="2140029"/>
            <a:ext cx="1679615" cy="167521"/>
          </a:xfrm>
          <a:prstGeom prst="rect">
            <a:avLst/>
          </a:prstGeom>
          <a:noFill/>
          <a:ln/>
        </p:spPr>
        <p:txBody>
          <a:bodyPr wrap="none" lIns="0" tIns="0" rIns="0" bIns="0" rtlCol="0" anchor="t"/>
          <a:lstStyle/>
          <a:p>
            <a:pPr marL="0" indent="0" algn="l">
              <a:lnSpc>
                <a:spcPts val="1300"/>
              </a:lnSpc>
              <a:buNone/>
            </a:pPr>
            <a:r>
              <a:rPr lang="en-US" sz="1050" b="1" dirty="0">
                <a:solidFill>
                  <a:srgbClr val="272525"/>
                </a:solidFill>
                <a:latin typeface="Inter Bold" pitchFamily="34" charset="0"/>
                <a:ea typeface="Inter Bold" pitchFamily="34" charset="-122"/>
                <a:cs typeface="Inter Bold" pitchFamily="34" charset="-120"/>
              </a:rPr>
              <a:t>Behovet for anerkendelse</a:t>
            </a:r>
            <a:endParaRPr lang="en-US" sz="1050" dirty="0"/>
          </a:p>
        </p:txBody>
      </p:sp>
      <p:sp>
        <p:nvSpPr>
          <p:cNvPr id="11" name="Text 9"/>
          <p:cNvSpPr/>
          <p:nvPr/>
        </p:nvSpPr>
        <p:spPr>
          <a:xfrm>
            <a:off x="596979" y="2414707"/>
            <a:ext cx="6465094" cy="171569"/>
          </a:xfrm>
          <a:prstGeom prst="rect">
            <a:avLst/>
          </a:prstGeom>
          <a:noFill/>
          <a:ln/>
        </p:spPr>
        <p:txBody>
          <a:bodyPr wrap="none" lIns="0" tIns="0" rIns="0" bIns="0" rtlCol="0" anchor="t"/>
          <a:lstStyle/>
          <a:p>
            <a:pPr marL="0" indent="0" algn="l">
              <a:lnSpc>
                <a:spcPts val="1350"/>
              </a:lnSpc>
              <a:buNone/>
            </a:pPr>
            <a:r>
              <a:rPr lang="en-US" sz="800" dirty="0">
                <a:solidFill>
                  <a:srgbClr val="272525"/>
                </a:solidFill>
                <a:latin typeface="Inter" pitchFamily="34" charset="0"/>
                <a:ea typeface="Inter" pitchFamily="34" charset="-122"/>
                <a:cs typeface="Inter" pitchFamily="34" charset="-120"/>
              </a:rPr>
              <a:t>At blive accepteret, værdsat, undgå afvisning og være god nok for andre.</a:t>
            </a:r>
            <a:endParaRPr lang="en-US" sz="800" dirty="0"/>
          </a:p>
        </p:txBody>
      </p:sp>
      <p:sp>
        <p:nvSpPr>
          <p:cNvPr id="12" name="Shape 10"/>
          <p:cNvSpPr/>
          <p:nvPr/>
        </p:nvSpPr>
        <p:spPr>
          <a:xfrm>
            <a:off x="428863" y="2815828"/>
            <a:ext cx="6755606" cy="691039"/>
          </a:xfrm>
          <a:prstGeom prst="roundRect">
            <a:avLst>
              <a:gd name="adj" fmla="val 10586"/>
            </a:avLst>
          </a:prstGeom>
          <a:noFill/>
          <a:ln w="15240">
            <a:solidFill>
              <a:srgbClr val="C0C1D7"/>
            </a:solidFill>
            <a:prstDash val="solid"/>
          </a:ln>
        </p:spPr>
        <p:txBody>
          <a:bodyPr/>
          <a:lstStyle/>
          <a:p>
            <a:endParaRPr lang="da-DK"/>
          </a:p>
        </p:txBody>
      </p:sp>
      <p:sp>
        <p:nvSpPr>
          <p:cNvPr id="13" name="Shape 11"/>
          <p:cNvSpPr/>
          <p:nvPr/>
        </p:nvSpPr>
        <p:spPr>
          <a:xfrm>
            <a:off x="413623" y="2815828"/>
            <a:ext cx="60960" cy="691039"/>
          </a:xfrm>
          <a:prstGeom prst="roundRect">
            <a:avLst>
              <a:gd name="adj" fmla="val 73879"/>
            </a:avLst>
          </a:prstGeom>
          <a:solidFill>
            <a:srgbClr val="4950BC"/>
          </a:solidFill>
          <a:ln/>
        </p:spPr>
        <p:txBody>
          <a:bodyPr/>
          <a:lstStyle/>
          <a:p>
            <a:endParaRPr lang="da-DK"/>
          </a:p>
        </p:txBody>
      </p:sp>
      <p:sp>
        <p:nvSpPr>
          <p:cNvPr id="14" name="Text 12"/>
          <p:cNvSpPr/>
          <p:nvPr/>
        </p:nvSpPr>
        <p:spPr>
          <a:xfrm>
            <a:off x="596979" y="2938224"/>
            <a:ext cx="1436608" cy="167521"/>
          </a:xfrm>
          <a:prstGeom prst="rect">
            <a:avLst/>
          </a:prstGeom>
          <a:noFill/>
          <a:ln/>
        </p:spPr>
        <p:txBody>
          <a:bodyPr wrap="none" lIns="0" tIns="0" rIns="0" bIns="0" rtlCol="0" anchor="t"/>
          <a:lstStyle/>
          <a:p>
            <a:pPr marL="0" indent="0" algn="l">
              <a:lnSpc>
                <a:spcPts val="1300"/>
              </a:lnSpc>
              <a:buNone/>
            </a:pPr>
            <a:r>
              <a:rPr lang="en-US" sz="1050" b="1" dirty="0">
                <a:solidFill>
                  <a:srgbClr val="272525"/>
                </a:solidFill>
                <a:latin typeface="Inter Bold" pitchFamily="34" charset="0"/>
                <a:ea typeface="Inter Bold" pitchFamily="34" charset="-122"/>
                <a:cs typeface="Inter Bold" pitchFamily="34" charset="-120"/>
              </a:rPr>
              <a:t>Behovet for sikkerhed</a:t>
            </a:r>
            <a:endParaRPr lang="en-US" sz="1050" dirty="0"/>
          </a:p>
        </p:txBody>
      </p:sp>
      <p:sp>
        <p:nvSpPr>
          <p:cNvPr id="15" name="Text 13"/>
          <p:cNvSpPr/>
          <p:nvPr/>
        </p:nvSpPr>
        <p:spPr>
          <a:xfrm>
            <a:off x="596979" y="3212902"/>
            <a:ext cx="6465094" cy="171569"/>
          </a:xfrm>
          <a:prstGeom prst="rect">
            <a:avLst/>
          </a:prstGeom>
          <a:noFill/>
          <a:ln/>
        </p:spPr>
        <p:txBody>
          <a:bodyPr wrap="none" lIns="0" tIns="0" rIns="0" bIns="0" rtlCol="0" anchor="t"/>
          <a:lstStyle/>
          <a:p>
            <a:pPr marL="0" indent="0" algn="l">
              <a:lnSpc>
                <a:spcPts val="1350"/>
              </a:lnSpc>
              <a:buNone/>
            </a:pPr>
            <a:r>
              <a:rPr lang="en-US" sz="800" dirty="0">
                <a:solidFill>
                  <a:srgbClr val="272525"/>
                </a:solidFill>
                <a:latin typeface="Inter" pitchFamily="34" charset="0"/>
                <a:ea typeface="Inter" pitchFamily="34" charset="-122"/>
                <a:cs typeface="Inter" pitchFamily="34" charset="-120"/>
              </a:rPr>
              <a:t>At føle sig sikker, undgå uvished og holde sig til det kendte.</a:t>
            </a:r>
            <a:endParaRPr lang="en-US" sz="800" dirty="0"/>
          </a:p>
        </p:txBody>
      </p:sp>
      <p:sp>
        <p:nvSpPr>
          <p:cNvPr id="16" name="Shape 14"/>
          <p:cNvSpPr/>
          <p:nvPr/>
        </p:nvSpPr>
        <p:spPr>
          <a:xfrm>
            <a:off x="428863" y="3614023"/>
            <a:ext cx="6755606" cy="691039"/>
          </a:xfrm>
          <a:prstGeom prst="roundRect">
            <a:avLst>
              <a:gd name="adj" fmla="val 10586"/>
            </a:avLst>
          </a:prstGeom>
          <a:noFill/>
          <a:ln w="15240">
            <a:solidFill>
              <a:srgbClr val="C0C1D7"/>
            </a:solidFill>
            <a:prstDash val="solid"/>
          </a:ln>
        </p:spPr>
        <p:txBody>
          <a:bodyPr/>
          <a:lstStyle/>
          <a:p>
            <a:endParaRPr lang="da-DK"/>
          </a:p>
        </p:txBody>
      </p:sp>
      <p:sp>
        <p:nvSpPr>
          <p:cNvPr id="17" name="Shape 15"/>
          <p:cNvSpPr/>
          <p:nvPr/>
        </p:nvSpPr>
        <p:spPr>
          <a:xfrm>
            <a:off x="413623" y="3614023"/>
            <a:ext cx="60960" cy="691039"/>
          </a:xfrm>
          <a:prstGeom prst="roundRect">
            <a:avLst>
              <a:gd name="adj" fmla="val 73879"/>
            </a:avLst>
          </a:prstGeom>
          <a:solidFill>
            <a:srgbClr val="4950BC"/>
          </a:solidFill>
          <a:ln/>
        </p:spPr>
        <p:txBody>
          <a:bodyPr/>
          <a:lstStyle/>
          <a:p>
            <a:endParaRPr lang="da-DK"/>
          </a:p>
        </p:txBody>
      </p:sp>
      <p:sp>
        <p:nvSpPr>
          <p:cNvPr id="18" name="Text 16"/>
          <p:cNvSpPr/>
          <p:nvPr/>
        </p:nvSpPr>
        <p:spPr>
          <a:xfrm>
            <a:off x="596979" y="3736419"/>
            <a:ext cx="1483638" cy="167521"/>
          </a:xfrm>
          <a:prstGeom prst="rect">
            <a:avLst/>
          </a:prstGeom>
          <a:noFill/>
          <a:ln/>
        </p:spPr>
        <p:txBody>
          <a:bodyPr wrap="none" lIns="0" tIns="0" rIns="0" bIns="0" rtlCol="0" anchor="t"/>
          <a:lstStyle/>
          <a:p>
            <a:pPr marL="0" indent="0" algn="l">
              <a:lnSpc>
                <a:spcPts val="1300"/>
              </a:lnSpc>
              <a:buNone/>
            </a:pPr>
            <a:r>
              <a:rPr lang="en-US" sz="1050" b="1" dirty="0">
                <a:solidFill>
                  <a:srgbClr val="272525"/>
                </a:solidFill>
                <a:latin typeface="Inter Bold" pitchFamily="34" charset="0"/>
                <a:ea typeface="Inter Bold" pitchFamily="34" charset="-122"/>
                <a:cs typeface="Inter Bold" pitchFamily="34" charset="-120"/>
              </a:rPr>
              <a:t>Behovet for adskillelse</a:t>
            </a:r>
            <a:endParaRPr lang="en-US" sz="1050" dirty="0"/>
          </a:p>
        </p:txBody>
      </p:sp>
      <p:sp>
        <p:nvSpPr>
          <p:cNvPr id="19" name="Text 17"/>
          <p:cNvSpPr/>
          <p:nvPr/>
        </p:nvSpPr>
        <p:spPr>
          <a:xfrm>
            <a:off x="596979" y="4011097"/>
            <a:ext cx="6465094" cy="171569"/>
          </a:xfrm>
          <a:prstGeom prst="rect">
            <a:avLst/>
          </a:prstGeom>
          <a:noFill/>
          <a:ln/>
        </p:spPr>
        <p:txBody>
          <a:bodyPr wrap="none" lIns="0" tIns="0" rIns="0" bIns="0" rtlCol="0" anchor="t"/>
          <a:lstStyle/>
          <a:p>
            <a:pPr marL="0" indent="0" algn="l">
              <a:lnSpc>
                <a:spcPts val="1350"/>
              </a:lnSpc>
              <a:buNone/>
            </a:pPr>
            <a:r>
              <a:rPr lang="en-US" sz="800" dirty="0">
                <a:solidFill>
                  <a:srgbClr val="272525"/>
                </a:solidFill>
                <a:latin typeface="Inter" pitchFamily="34" charset="0"/>
                <a:ea typeface="Inter" pitchFamily="34" charset="-122"/>
                <a:cs typeface="Inter" pitchFamily="34" charset="-120"/>
              </a:rPr>
              <a:t>At holde afstand, mærke sin individualitet og undgå at miste sig selv.</a:t>
            </a:r>
            <a:endParaRPr lang="en-US" sz="800" dirty="0"/>
          </a:p>
        </p:txBody>
      </p:sp>
      <p:sp>
        <p:nvSpPr>
          <p:cNvPr id="20" name="Text 18"/>
          <p:cNvSpPr/>
          <p:nvPr/>
        </p:nvSpPr>
        <p:spPr>
          <a:xfrm>
            <a:off x="7453551" y="897850"/>
            <a:ext cx="3364825" cy="200978"/>
          </a:xfrm>
          <a:prstGeom prst="rect">
            <a:avLst/>
          </a:prstGeom>
          <a:noFill/>
          <a:ln/>
        </p:spPr>
        <p:txBody>
          <a:bodyPr wrap="none" lIns="0" tIns="0" rIns="0" bIns="0" rtlCol="0" anchor="t"/>
          <a:lstStyle/>
          <a:p>
            <a:pPr marL="0" indent="0" algn="l">
              <a:lnSpc>
                <a:spcPts val="1550"/>
              </a:lnSpc>
              <a:buNone/>
            </a:pPr>
            <a:r>
              <a:rPr lang="en-US" sz="1250" b="1" dirty="0">
                <a:solidFill>
                  <a:srgbClr val="000000"/>
                </a:solidFill>
                <a:latin typeface="Inter Bold" pitchFamily="34" charset="0"/>
                <a:ea typeface="Inter Bold" pitchFamily="34" charset="-122"/>
                <a:cs typeface="Inter Bold" pitchFamily="34" charset="-120"/>
              </a:rPr>
              <a:t>Maslows Behovspyramide i ID-Pentagonen</a:t>
            </a:r>
            <a:endParaRPr lang="en-US" sz="1250" dirty="0"/>
          </a:p>
        </p:txBody>
      </p:sp>
      <p:pic>
        <p:nvPicPr>
          <p:cNvPr id="21" name="Image 0" descr="preencoded.png"/>
          <p:cNvPicPr>
            <a:picLocks noChangeAspect="1"/>
          </p:cNvPicPr>
          <p:nvPr/>
        </p:nvPicPr>
        <p:blipFill>
          <a:blip r:embed="rId3"/>
          <a:stretch>
            <a:fillRect/>
          </a:stretch>
        </p:blipFill>
        <p:spPr>
          <a:xfrm>
            <a:off x="7453551" y="1219438"/>
            <a:ext cx="6755606" cy="5486162"/>
          </a:xfrm>
          <a:prstGeom prst="rect">
            <a:avLst/>
          </a:prstGeom>
        </p:spPr>
      </p:pic>
      <p:sp>
        <p:nvSpPr>
          <p:cNvPr id="22" name="Text 19"/>
          <p:cNvSpPr/>
          <p:nvPr/>
        </p:nvSpPr>
        <p:spPr>
          <a:xfrm>
            <a:off x="3244408" y="4804655"/>
            <a:ext cx="6755606" cy="171569"/>
          </a:xfrm>
          <a:prstGeom prst="rect">
            <a:avLst/>
          </a:prstGeom>
          <a:noFill/>
          <a:ln/>
        </p:spPr>
        <p:txBody>
          <a:bodyPr wrap="none" lIns="0" tIns="0" rIns="0" bIns="0" rtlCol="0" anchor="t"/>
          <a:lstStyle/>
          <a:p>
            <a:pPr marL="342900" indent="-342900" algn="l">
              <a:lnSpc>
                <a:spcPts val="1350"/>
              </a:lnSpc>
              <a:buSzPct val="100000"/>
              <a:buFont typeface="+mj-lt"/>
              <a:buAutoNum type="arabicPeriod"/>
            </a:pPr>
            <a:r>
              <a:rPr lang="en-US" sz="800" dirty="0">
                <a:solidFill>
                  <a:srgbClr val="272525"/>
                </a:solidFill>
                <a:latin typeface="Inter" pitchFamily="34" charset="0"/>
                <a:ea typeface="Inter" pitchFamily="34" charset="-122"/>
                <a:cs typeface="Inter" pitchFamily="34" charset="-120"/>
              </a:rPr>
              <a:t>Fysiske behov (Krop): Mad, drikke, hvile, berøring</a:t>
            </a:r>
            <a:endParaRPr lang="en-US" sz="800" dirty="0"/>
          </a:p>
        </p:txBody>
      </p:sp>
      <p:sp>
        <p:nvSpPr>
          <p:cNvPr id="23" name="Text 20"/>
          <p:cNvSpPr/>
          <p:nvPr/>
        </p:nvSpPr>
        <p:spPr>
          <a:xfrm>
            <a:off x="3244408" y="5013728"/>
            <a:ext cx="6755606" cy="171569"/>
          </a:xfrm>
          <a:prstGeom prst="rect">
            <a:avLst/>
          </a:prstGeom>
          <a:noFill/>
          <a:ln/>
        </p:spPr>
        <p:txBody>
          <a:bodyPr wrap="none" lIns="0" tIns="0" rIns="0" bIns="0" rtlCol="0" anchor="t"/>
          <a:lstStyle/>
          <a:p>
            <a:pPr marL="342900" indent="-342900" algn="l">
              <a:lnSpc>
                <a:spcPts val="1350"/>
              </a:lnSpc>
              <a:buSzPct val="100000"/>
              <a:buFont typeface="+mj-lt"/>
              <a:buAutoNum type="arabicPeriod" startAt="2"/>
            </a:pPr>
            <a:r>
              <a:rPr lang="en-US" sz="800" dirty="0">
                <a:solidFill>
                  <a:srgbClr val="272525"/>
                </a:solidFill>
                <a:latin typeface="Inter" pitchFamily="34" charset="0"/>
                <a:ea typeface="Inter" pitchFamily="34" charset="-122"/>
                <a:cs typeface="Inter" pitchFamily="34" charset="-120"/>
              </a:rPr>
              <a:t>Tryghedsbehov (Natur/Adfærd): Sikkerhed og tryghed</a:t>
            </a:r>
            <a:endParaRPr lang="en-US" sz="800" dirty="0"/>
          </a:p>
        </p:txBody>
      </p:sp>
      <p:sp>
        <p:nvSpPr>
          <p:cNvPr id="24" name="Text 21"/>
          <p:cNvSpPr/>
          <p:nvPr/>
        </p:nvSpPr>
        <p:spPr>
          <a:xfrm>
            <a:off x="3244408" y="5222802"/>
            <a:ext cx="6755606" cy="171569"/>
          </a:xfrm>
          <a:prstGeom prst="rect">
            <a:avLst/>
          </a:prstGeom>
          <a:noFill/>
          <a:ln/>
        </p:spPr>
        <p:txBody>
          <a:bodyPr wrap="none" lIns="0" tIns="0" rIns="0" bIns="0" rtlCol="0" anchor="t"/>
          <a:lstStyle/>
          <a:p>
            <a:pPr marL="342900" indent="-342900" algn="l">
              <a:lnSpc>
                <a:spcPts val="1350"/>
              </a:lnSpc>
              <a:buSzPct val="100000"/>
              <a:buFont typeface="+mj-lt"/>
              <a:buAutoNum type="arabicPeriod" startAt="3"/>
            </a:pPr>
            <a:r>
              <a:rPr lang="en-US" sz="800" dirty="0">
                <a:solidFill>
                  <a:srgbClr val="272525"/>
                </a:solidFill>
                <a:latin typeface="Inter" pitchFamily="34" charset="0"/>
                <a:ea typeface="Inter" pitchFamily="34" charset="-122"/>
                <a:cs typeface="Inter" pitchFamily="34" charset="-120"/>
              </a:rPr>
              <a:t>Sociale behov (Kultur/Relationer): Kærlighed, kontakt, tilhørsforhold</a:t>
            </a:r>
            <a:endParaRPr lang="en-US" sz="800" dirty="0"/>
          </a:p>
        </p:txBody>
      </p:sp>
      <p:sp>
        <p:nvSpPr>
          <p:cNvPr id="25" name="Text 22"/>
          <p:cNvSpPr/>
          <p:nvPr/>
        </p:nvSpPr>
        <p:spPr>
          <a:xfrm>
            <a:off x="3244408" y="5431876"/>
            <a:ext cx="6755606" cy="171569"/>
          </a:xfrm>
          <a:prstGeom prst="rect">
            <a:avLst/>
          </a:prstGeom>
          <a:noFill/>
          <a:ln/>
        </p:spPr>
        <p:txBody>
          <a:bodyPr wrap="none" lIns="0" tIns="0" rIns="0" bIns="0" rtlCol="0" anchor="t"/>
          <a:lstStyle/>
          <a:p>
            <a:pPr marL="342900" indent="-342900" algn="l">
              <a:lnSpc>
                <a:spcPts val="1350"/>
              </a:lnSpc>
              <a:buSzPct val="100000"/>
              <a:buFont typeface="+mj-lt"/>
              <a:buAutoNum type="arabicPeriod" startAt="4"/>
            </a:pPr>
            <a:r>
              <a:rPr lang="en-US" sz="800" dirty="0">
                <a:solidFill>
                  <a:srgbClr val="272525"/>
                </a:solidFill>
                <a:latin typeface="Inter" pitchFamily="34" charset="0"/>
                <a:ea typeface="Inter" pitchFamily="34" charset="-122"/>
                <a:cs typeface="Inter" pitchFamily="34" charset="-120"/>
              </a:rPr>
              <a:t>Egobehov (Sind/Selvfølelse): Selvrespekt, værdighed, realisere potentiale</a:t>
            </a:r>
            <a:endParaRPr lang="en-US" sz="800" dirty="0"/>
          </a:p>
        </p:txBody>
      </p:sp>
      <p:sp>
        <p:nvSpPr>
          <p:cNvPr id="26" name="Text 23"/>
          <p:cNvSpPr/>
          <p:nvPr/>
        </p:nvSpPr>
        <p:spPr>
          <a:xfrm>
            <a:off x="3244408" y="5640950"/>
            <a:ext cx="6755606" cy="171569"/>
          </a:xfrm>
          <a:prstGeom prst="rect">
            <a:avLst/>
          </a:prstGeom>
          <a:noFill/>
          <a:ln/>
        </p:spPr>
        <p:txBody>
          <a:bodyPr wrap="none" lIns="0" tIns="0" rIns="0" bIns="0" rtlCol="0" anchor="t"/>
          <a:lstStyle/>
          <a:p>
            <a:pPr marL="342900" indent="-342900" algn="l">
              <a:lnSpc>
                <a:spcPts val="1350"/>
              </a:lnSpc>
              <a:buSzPct val="100000"/>
              <a:buFont typeface="+mj-lt"/>
              <a:buAutoNum type="arabicPeriod" startAt="5"/>
            </a:pPr>
            <a:r>
              <a:rPr lang="en-US" sz="800" dirty="0">
                <a:solidFill>
                  <a:srgbClr val="272525"/>
                </a:solidFill>
                <a:latin typeface="Inter" pitchFamily="34" charset="0"/>
                <a:ea typeface="Inter" pitchFamily="34" charset="-122"/>
                <a:cs typeface="Inter" pitchFamily="34" charset="-120"/>
              </a:rPr>
              <a:t>Spirituelle behov (Ånd/Eksistens): Selvtranscendens, højdepunktsoplevelser</a:t>
            </a:r>
            <a:endParaRPr lang="en-US" sz="800" dirty="0"/>
          </a:p>
        </p:txBody>
      </p:sp>
      <p:sp>
        <p:nvSpPr>
          <p:cNvPr id="27" name="Shape 24"/>
          <p:cNvSpPr/>
          <p:nvPr/>
        </p:nvSpPr>
        <p:spPr>
          <a:xfrm>
            <a:off x="428863" y="7292098"/>
            <a:ext cx="13772674" cy="455533"/>
          </a:xfrm>
          <a:prstGeom prst="roundRect">
            <a:avLst>
              <a:gd name="adj" fmla="val 9887"/>
            </a:avLst>
          </a:prstGeom>
          <a:solidFill>
            <a:srgbClr val="C7C9EA"/>
          </a:solidFill>
          <a:ln/>
        </p:spPr>
        <p:txBody>
          <a:bodyPr/>
          <a:lstStyle/>
          <a:p>
            <a:endParaRPr lang="da-DK"/>
          </a:p>
        </p:txBody>
      </p:sp>
      <p:pic>
        <p:nvPicPr>
          <p:cNvPr id="28" name="Image 1" descr="preencoded.png"/>
          <p:cNvPicPr>
            <a:picLocks noChangeAspect="1"/>
          </p:cNvPicPr>
          <p:nvPr/>
        </p:nvPicPr>
        <p:blipFill>
          <a:blip r:embed="rId4"/>
          <a:stretch>
            <a:fillRect/>
          </a:stretch>
        </p:blipFill>
        <p:spPr>
          <a:xfrm>
            <a:off x="536019" y="7454142"/>
            <a:ext cx="133945" cy="107156"/>
          </a:xfrm>
          <a:prstGeom prst="rect">
            <a:avLst/>
          </a:prstGeom>
        </p:spPr>
      </p:pic>
      <p:sp>
        <p:nvSpPr>
          <p:cNvPr id="29" name="Text 25"/>
          <p:cNvSpPr/>
          <p:nvPr/>
        </p:nvSpPr>
        <p:spPr>
          <a:xfrm>
            <a:off x="777121" y="7426043"/>
            <a:ext cx="13317260" cy="171569"/>
          </a:xfrm>
          <a:prstGeom prst="rect">
            <a:avLst/>
          </a:prstGeom>
          <a:noFill/>
          <a:ln/>
        </p:spPr>
        <p:txBody>
          <a:bodyPr wrap="none" lIns="0" tIns="0" rIns="0" bIns="0" rtlCol="0" anchor="t"/>
          <a:lstStyle/>
          <a:p>
            <a:pPr marL="0" indent="0" algn="l">
              <a:lnSpc>
                <a:spcPts val="1350"/>
              </a:lnSpc>
              <a:buNone/>
            </a:pPr>
            <a:r>
              <a:rPr lang="en-US" sz="800" dirty="0">
                <a:solidFill>
                  <a:srgbClr val="000000"/>
                </a:solidFill>
                <a:latin typeface="Inter" pitchFamily="34" charset="0"/>
                <a:ea typeface="Inter" pitchFamily="34" charset="-122"/>
                <a:cs typeface="Inter" pitchFamily="34" charset="-120"/>
              </a:rPr>
              <a:t>Motivationsbehov kan illustreres ved en ferierejse, hvor forskellige behov motiverer os: kropslige (sol, mad), mentale (kulturforståelse), spirituelle (fordybelse), sociale (møde mennesker) og aktivitets-/sikkerhedsmotiverede (adventure).</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40093" y="650677"/>
            <a:ext cx="8825746" cy="578168"/>
          </a:xfrm>
          <a:prstGeom prst="rect">
            <a:avLst/>
          </a:prstGeom>
          <a:noFill/>
          <a:ln/>
        </p:spPr>
        <p:txBody>
          <a:bodyPr wrap="none" lIns="0" tIns="0" rIns="0" bIns="0" rtlCol="0" anchor="t"/>
          <a:lstStyle/>
          <a:p>
            <a:pPr marL="0" indent="0" algn="l">
              <a:lnSpc>
                <a:spcPts val="4550"/>
              </a:lnSpc>
              <a:buNone/>
            </a:pPr>
            <a:r>
              <a:rPr lang="en-US" sz="3600" b="1" dirty="0">
                <a:solidFill>
                  <a:srgbClr val="000000"/>
                </a:solidFill>
                <a:latin typeface="Inter Bold" pitchFamily="34" charset="0"/>
                <a:ea typeface="Inter Bold" pitchFamily="34" charset="-122"/>
                <a:cs typeface="Inter Bold" pitchFamily="34" charset="-120"/>
              </a:rPr>
              <a:t>Behov, Grænser og de 5 Udviklingsveje</a:t>
            </a:r>
            <a:endParaRPr lang="en-US" sz="3600" dirty="0"/>
          </a:p>
        </p:txBody>
      </p:sp>
      <p:pic>
        <p:nvPicPr>
          <p:cNvPr id="3" name="Image 0" descr="preencoded.png"/>
          <p:cNvPicPr>
            <a:picLocks noChangeAspect="1"/>
          </p:cNvPicPr>
          <p:nvPr/>
        </p:nvPicPr>
        <p:blipFill>
          <a:blip r:embed="rId3"/>
          <a:stretch>
            <a:fillRect/>
          </a:stretch>
        </p:blipFill>
        <p:spPr>
          <a:xfrm>
            <a:off x="740093" y="1598890"/>
            <a:ext cx="1118830" cy="691396"/>
          </a:xfrm>
          <a:prstGeom prst="rect">
            <a:avLst/>
          </a:prstGeom>
        </p:spPr>
      </p:pic>
      <p:sp>
        <p:nvSpPr>
          <p:cNvPr id="4" name="Text 1"/>
          <p:cNvSpPr/>
          <p:nvPr/>
        </p:nvSpPr>
        <p:spPr>
          <a:xfrm>
            <a:off x="2043946" y="1598890"/>
            <a:ext cx="1810226" cy="289084"/>
          </a:xfrm>
          <a:prstGeom prst="rect">
            <a:avLst/>
          </a:prstGeom>
          <a:noFill/>
          <a:ln/>
        </p:spPr>
        <p:txBody>
          <a:bodyPr wrap="none" lIns="0" tIns="0" rIns="0" bIns="0" rtlCol="0" anchor="t"/>
          <a:lstStyle/>
          <a:p>
            <a:pPr marL="0" indent="0" algn="l">
              <a:lnSpc>
                <a:spcPts val="2250"/>
              </a:lnSpc>
              <a:buNone/>
            </a:pPr>
            <a:r>
              <a:rPr lang="en-US" sz="1800" b="1" dirty="0">
                <a:solidFill>
                  <a:srgbClr val="272525"/>
                </a:solidFill>
                <a:latin typeface="Inter Bold" pitchFamily="34" charset="0"/>
                <a:ea typeface="Inter Bold" pitchFamily="34" charset="-122"/>
                <a:cs typeface="Inter Bold" pitchFamily="34" charset="-120"/>
              </a:rPr>
              <a:t>1. At vokse op</a:t>
            </a:r>
            <a:endParaRPr lang="en-US" sz="1800" dirty="0"/>
          </a:p>
        </p:txBody>
      </p:sp>
      <p:sp>
        <p:nvSpPr>
          <p:cNvPr id="5" name="Text 2"/>
          <p:cNvSpPr/>
          <p:nvPr/>
        </p:nvSpPr>
        <p:spPr>
          <a:xfrm>
            <a:off x="2043946" y="1998940"/>
            <a:ext cx="1810226" cy="4143851"/>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Inter" pitchFamily="34" charset="0"/>
                <a:ea typeface="Inter" pitchFamily="34" charset="-122"/>
                <a:cs typeface="Inter" pitchFamily="34" charset="-120"/>
              </a:rPr>
              <a:t>Udvikling handler om viljens modning: fra Bevidsthed (opmærksomhed på mønstre) til Ansvar (erkende valg) til Valg (aktiv beslutning) til Handling (føre ud i livet) til Autenticitet (langsigtet integritet). Dette skifte fra offer til aktør er centralt.</a:t>
            </a:r>
            <a:endParaRPr lang="en-US" sz="1450" dirty="0"/>
          </a:p>
        </p:txBody>
      </p:sp>
      <p:pic>
        <p:nvPicPr>
          <p:cNvPr id="6" name="Image 1" descr="preencoded.png"/>
          <p:cNvPicPr>
            <a:picLocks noChangeAspect="1"/>
          </p:cNvPicPr>
          <p:nvPr/>
        </p:nvPicPr>
        <p:blipFill>
          <a:blip r:embed="rId4"/>
          <a:stretch>
            <a:fillRect/>
          </a:stretch>
        </p:blipFill>
        <p:spPr>
          <a:xfrm>
            <a:off x="4085392" y="1598890"/>
            <a:ext cx="1118830" cy="691396"/>
          </a:xfrm>
          <a:prstGeom prst="rect">
            <a:avLst/>
          </a:prstGeom>
        </p:spPr>
      </p:pic>
      <p:sp>
        <p:nvSpPr>
          <p:cNvPr id="7" name="Text 3"/>
          <p:cNvSpPr/>
          <p:nvPr/>
        </p:nvSpPr>
        <p:spPr>
          <a:xfrm>
            <a:off x="5389245" y="1598890"/>
            <a:ext cx="1810345" cy="289084"/>
          </a:xfrm>
          <a:prstGeom prst="rect">
            <a:avLst/>
          </a:prstGeom>
          <a:noFill/>
          <a:ln/>
        </p:spPr>
        <p:txBody>
          <a:bodyPr wrap="none" lIns="0" tIns="0" rIns="0" bIns="0" rtlCol="0" anchor="t"/>
          <a:lstStyle/>
          <a:p>
            <a:pPr marL="0" indent="0" algn="l">
              <a:lnSpc>
                <a:spcPts val="2250"/>
              </a:lnSpc>
              <a:buNone/>
            </a:pPr>
            <a:r>
              <a:rPr lang="en-US" sz="1800" b="1" dirty="0">
                <a:solidFill>
                  <a:srgbClr val="272525"/>
                </a:solidFill>
                <a:latin typeface="Inter Bold" pitchFamily="34" charset="0"/>
                <a:ea typeface="Inter Bold" pitchFamily="34" charset="-122"/>
                <a:cs typeface="Inter Bold" pitchFamily="34" charset="-120"/>
              </a:rPr>
              <a:t>2. At åbne op</a:t>
            </a:r>
            <a:endParaRPr lang="en-US" sz="1800" dirty="0"/>
          </a:p>
        </p:txBody>
      </p:sp>
      <p:sp>
        <p:nvSpPr>
          <p:cNvPr id="8" name="Text 4"/>
          <p:cNvSpPr/>
          <p:nvPr/>
        </p:nvSpPr>
        <p:spPr>
          <a:xfrm>
            <a:off x="5389245" y="1998940"/>
            <a:ext cx="1810345" cy="3551872"/>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Inter" pitchFamily="34" charset="0"/>
                <a:ea typeface="Inter" pitchFamily="34" charset="-122"/>
                <a:cs typeface="Inter" pitchFamily="34" charset="-120"/>
              </a:rPr>
              <a:t>Handler om at rumme sine behov og åbne grænserne for dybere kontakt. Psyko-strip-øvelsen arbejder metaforisk med at 'smide lagene' af kontrol, anerkendelse og tryghed for at opleve ægte, autentisk kontakt.</a:t>
            </a:r>
            <a:endParaRPr lang="en-US" sz="1450" dirty="0"/>
          </a:p>
        </p:txBody>
      </p:sp>
      <p:pic>
        <p:nvPicPr>
          <p:cNvPr id="9" name="Image 2" descr="preencoded.png"/>
          <p:cNvPicPr>
            <a:picLocks noChangeAspect="1"/>
          </p:cNvPicPr>
          <p:nvPr/>
        </p:nvPicPr>
        <p:blipFill>
          <a:blip r:embed="rId5"/>
          <a:stretch>
            <a:fillRect/>
          </a:stretch>
        </p:blipFill>
        <p:spPr>
          <a:xfrm>
            <a:off x="7430810" y="1598890"/>
            <a:ext cx="1118830" cy="691396"/>
          </a:xfrm>
          <a:prstGeom prst="rect">
            <a:avLst/>
          </a:prstGeom>
        </p:spPr>
      </p:pic>
      <p:sp>
        <p:nvSpPr>
          <p:cNvPr id="10" name="Text 5"/>
          <p:cNvSpPr/>
          <p:nvPr/>
        </p:nvSpPr>
        <p:spPr>
          <a:xfrm>
            <a:off x="8734663" y="1598890"/>
            <a:ext cx="1810226" cy="289084"/>
          </a:xfrm>
          <a:prstGeom prst="rect">
            <a:avLst/>
          </a:prstGeom>
          <a:noFill/>
          <a:ln/>
        </p:spPr>
        <p:txBody>
          <a:bodyPr wrap="none" lIns="0" tIns="0" rIns="0" bIns="0" rtlCol="0" anchor="t"/>
          <a:lstStyle/>
          <a:p>
            <a:pPr marL="0" indent="0" algn="l">
              <a:lnSpc>
                <a:spcPts val="2250"/>
              </a:lnSpc>
              <a:buNone/>
            </a:pPr>
            <a:r>
              <a:rPr lang="en-US" sz="1800" b="1" dirty="0">
                <a:solidFill>
                  <a:srgbClr val="272525"/>
                </a:solidFill>
                <a:latin typeface="Inter Bold" pitchFamily="34" charset="0"/>
                <a:ea typeface="Inter Bold" pitchFamily="34" charset="-122"/>
                <a:cs typeface="Inter Bold" pitchFamily="34" charset="-120"/>
              </a:rPr>
              <a:t>3. At rydde op</a:t>
            </a:r>
            <a:endParaRPr lang="en-US" sz="1800" dirty="0"/>
          </a:p>
        </p:txBody>
      </p:sp>
      <p:sp>
        <p:nvSpPr>
          <p:cNvPr id="11" name="Text 6"/>
          <p:cNvSpPr/>
          <p:nvPr/>
        </p:nvSpPr>
        <p:spPr>
          <a:xfrm>
            <a:off x="8734663" y="1998940"/>
            <a:ext cx="1810226" cy="3847862"/>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Inter" pitchFamily="34" charset="0"/>
                <a:ea typeface="Inter" pitchFamily="34" charset="-122"/>
                <a:cs typeface="Inter" pitchFamily="34" charset="-120"/>
              </a:rPr>
              <a:t>Handler om at balancere grænserne mellem sig selv og andre. Zen3rings-processen bruger 3 positioner: 1) Være hjemme i os selv, 2) Sætte os i den andens sted, 3) Se begge positioner udefra som neutral observatør.</a:t>
            </a:r>
            <a:endParaRPr lang="en-US" sz="1450" dirty="0"/>
          </a:p>
        </p:txBody>
      </p:sp>
      <p:pic>
        <p:nvPicPr>
          <p:cNvPr id="12" name="Image 3" descr="preencoded.png"/>
          <p:cNvPicPr>
            <a:picLocks noChangeAspect="1"/>
          </p:cNvPicPr>
          <p:nvPr/>
        </p:nvPicPr>
        <p:blipFill>
          <a:blip r:embed="rId6"/>
          <a:stretch>
            <a:fillRect/>
          </a:stretch>
        </p:blipFill>
        <p:spPr>
          <a:xfrm>
            <a:off x="10776109" y="1598890"/>
            <a:ext cx="1118830" cy="691396"/>
          </a:xfrm>
          <a:prstGeom prst="rect">
            <a:avLst/>
          </a:prstGeom>
        </p:spPr>
      </p:pic>
      <p:sp>
        <p:nvSpPr>
          <p:cNvPr id="13" name="Text 7"/>
          <p:cNvSpPr/>
          <p:nvPr/>
        </p:nvSpPr>
        <p:spPr>
          <a:xfrm>
            <a:off x="12079962" y="1598890"/>
            <a:ext cx="1810345" cy="289084"/>
          </a:xfrm>
          <a:prstGeom prst="rect">
            <a:avLst/>
          </a:prstGeom>
          <a:noFill/>
          <a:ln/>
        </p:spPr>
        <p:txBody>
          <a:bodyPr wrap="none" lIns="0" tIns="0" rIns="0" bIns="0" rtlCol="0" anchor="t"/>
          <a:lstStyle/>
          <a:p>
            <a:pPr marL="0" indent="0" algn="l">
              <a:lnSpc>
                <a:spcPts val="2250"/>
              </a:lnSpc>
              <a:buNone/>
            </a:pPr>
            <a:r>
              <a:rPr lang="en-US" sz="1800" b="1" dirty="0">
                <a:solidFill>
                  <a:srgbClr val="272525"/>
                </a:solidFill>
                <a:latin typeface="Inter Bold" pitchFamily="34" charset="0"/>
                <a:ea typeface="Inter Bold" pitchFamily="34" charset="-122"/>
                <a:cs typeface="Inter Bold" pitchFamily="34" charset="-120"/>
              </a:rPr>
              <a:t>4. At vågne op</a:t>
            </a:r>
            <a:endParaRPr lang="en-US" sz="1800" dirty="0"/>
          </a:p>
        </p:txBody>
      </p:sp>
      <p:sp>
        <p:nvSpPr>
          <p:cNvPr id="14" name="Text 8"/>
          <p:cNvSpPr/>
          <p:nvPr/>
        </p:nvSpPr>
        <p:spPr>
          <a:xfrm>
            <a:off x="12079962" y="1998940"/>
            <a:ext cx="1810345" cy="3847862"/>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Inter" pitchFamily="34" charset="0"/>
                <a:ea typeface="Inter" pitchFamily="34" charset="-122"/>
                <a:cs typeface="Inter" pitchFamily="34" charset="-120"/>
              </a:rPr>
              <a:t>Handler om at vågne op fra reaktive former og identificere sig med det essentielle selv. Compassion Focused Therapy (CFT) arbejder med tre følelsesregulerende systemer: Trussel, Drive og Soothing (tryghed).</a:t>
            </a:r>
            <a:endParaRPr lang="en-US" sz="1450" dirty="0"/>
          </a:p>
        </p:txBody>
      </p:sp>
      <p:sp>
        <p:nvSpPr>
          <p:cNvPr id="15" name="Text 9"/>
          <p:cNvSpPr/>
          <p:nvPr/>
        </p:nvSpPr>
        <p:spPr>
          <a:xfrm>
            <a:off x="740093" y="6420326"/>
            <a:ext cx="6721435" cy="289084"/>
          </a:xfrm>
          <a:prstGeom prst="rect">
            <a:avLst/>
          </a:prstGeom>
          <a:noFill/>
          <a:ln/>
        </p:spPr>
        <p:txBody>
          <a:bodyPr wrap="none" lIns="0" tIns="0" rIns="0" bIns="0" rtlCol="0" anchor="t"/>
          <a:lstStyle/>
          <a:p>
            <a:pPr marL="0" indent="0" algn="l">
              <a:lnSpc>
                <a:spcPts val="2250"/>
              </a:lnSpc>
              <a:buNone/>
            </a:pPr>
            <a:r>
              <a:rPr lang="en-US" sz="1800" b="1" dirty="0">
                <a:solidFill>
                  <a:srgbClr val="000000"/>
                </a:solidFill>
                <a:latin typeface="Inter Bold" pitchFamily="34" charset="0"/>
                <a:ea typeface="Inter Bold" pitchFamily="34" charset="-122"/>
                <a:cs typeface="Inter Bold" pitchFamily="34" charset="-120"/>
              </a:rPr>
              <a:t>5. At lyse op (Videregivelse, Implementering, Transmission)</a:t>
            </a:r>
            <a:endParaRPr lang="en-US" sz="1800" dirty="0"/>
          </a:p>
        </p:txBody>
      </p:sp>
      <p:sp>
        <p:nvSpPr>
          <p:cNvPr id="16" name="Text 10"/>
          <p:cNvSpPr/>
          <p:nvPr/>
        </p:nvSpPr>
        <p:spPr>
          <a:xfrm>
            <a:off x="740093" y="6986945"/>
            <a:ext cx="13150215" cy="591979"/>
          </a:xfrm>
          <a:prstGeom prst="rect">
            <a:avLst/>
          </a:prstGeom>
          <a:noFill/>
          <a:ln/>
        </p:spPr>
        <p:txBody>
          <a:bodyPr wrap="square" lIns="0" tIns="0" rIns="0" bIns="0" rtlCol="0" anchor="t"/>
          <a:lstStyle/>
          <a:p>
            <a:pPr marL="0" indent="0" algn="l">
              <a:lnSpc>
                <a:spcPts val="2300"/>
              </a:lnSpc>
              <a:buNone/>
            </a:pPr>
            <a:r>
              <a:rPr lang="en-US" sz="1450" dirty="0">
                <a:solidFill>
                  <a:srgbClr val="272525"/>
                </a:solidFill>
                <a:latin typeface="Inter" pitchFamily="34" charset="0"/>
                <a:ea typeface="Inter" pitchFamily="34" charset="-122"/>
                <a:cs typeface="Inter" pitchFamily="34" charset="-120"/>
              </a:rPr>
              <a:t>Det er en kerneværdi i ID-terapi, at den terapeutiske indsigt og forandring videregives og kommer andre til gavn. Det handler om at leve forandringerne – at være det, vi gerne vil dele. Som sufierne siger: Når vi har fundet vores eget lys, går vi ud og tænder lys for andre.</a:t>
            </a:r>
            <a:endParaRPr lang="en-US" sz="14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183481"/>
            <a:ext cx="10980896" cy="620078"/>
          </a:xfrm>
          <a:prstGeom prst="rect">
            <a:avLst/>
          </a:prstGeom>
          <a:noFill/>
          <a:ln/>
        </p:spPr>
        <p:txBody>
          <a:bodyPr wrap="none" lIns="0" tIns="0" rIns="0" bIns="0" rtlCol="0" anchor="t"/>
          <a:lstStyle/>
          <a:p>
            <a:pPr marL="0" indent="0" algn="l">
              <a:lnSpc>
                <a:spcPts val="4850"/>
              </a:lnSpc>
              <a:buNone/>
            </a:pPr>
            <a:r>
              <a:rPr lang="en-US" sz="3900" b="1" dirty="0">
                <a:solidFill>
                  <a:srgbClr val="000000"/>
                </a:solidFill>
                <a:latin typeface="Inter Bold" pitchFamily="34" charset="0"/>
                <a:ea typeface="Inter Bold" pitchFamily="34" charset="-122"/>
                <a:cs typeface="Inter Bold" pitchFamily="34" charset="-120"/>
              </a:rPr>
              <a:t>Opsummering – Selvværd, Grænser og Behov</a:t>
            </a:r>
            <a:endParaRPr lang="en-US" sz="3900" dirty="0"/>
          </a:p>
        </p:txBody>
      </p:sp>
      <p:sp>
        <p:nvSpPr>
          <p:cNvPr id="3" name="Text 1"/>
          <p:cNvSpPr/>
          <p:nvPr/>
        </p:nvSpPr>
        <p:spPr>
          <a:xfrm>
            <a:off x="1091446" y="2423636"/>
            <a:ext cx="12745164" cy="317540"/>
          </a:xfrm>
          <a:prstGeom prst="rect">
            <a:avLst/>
          </a:prstGeom>
          <a:noFill/>
          <a:ln/>
        </p:spPr>
        <p:txBody>
          <a:bodyPr wrap="non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Selvværd, grænser og behov er som ingredienserne i et velsmagende måltid.</a:t>
            </a:r>
            <a:endParaRPr lang="en-US" sz="1550" dirty="0"/>
          </a:p>
        </p:txBody>
      </p:sp>
      <p:sp>
        <p:nvSpPr>
          <p:cNvPr id="4" name="Shape 2"/>
          <p:cNvSpPr/>
          <p:nvPr/>
        </p:nvSpPr>
        <p:spPr>
          <a:xfrm>
            <a:off x="793790" y="2200394"/>
            <a:ext cx="22860" cy="764024"/>
          </a:xfrm>
          <a:prstGeom prst="rect">
            <a:avLst/>
          </a:prstGeom>
          <a:solidFill>
            <a:srgbClr val="4950BC"/>
          </a:solidFill>
          <a:ln/>
        </p:spPr>
        <p:txBody>
          <a:bodyPr/>
          <a:lstStyle/>
          <a:p>
            <a:endParaRPr lang="da-DK"/>
          </a:p>
        </p:txBody>
      </p:sp>
      <p:sp>
        <p:nvSpPr>
          <p:cNvPr id="5" name="Shape 3"/>
          <p:cNvSpPr/>
          <p:nvPr/>
        </p:nvSpPr>
        <p:spPr>
          <a:xfrm>
            <a:off x="793790" y="3187660"/>
            <a:ext cx="4215289" cy="2459355"/>
          </a:xfrm>
          <a:prstGeom prst="roundRect">
            <a:avLst>
              <a:gd name="adj" fmla="val 3389"/>
            </a:avLst>
          </a:prstGeom>
          <a:noFill/>
          <a:ln w="22860">
            <a:solidFill>
              <a:srgbClr val="C0C1D7"/>
            </a:solidFill>
            <a:prstDash val="solid"/>
          </a:ln>
        </p:spPr>
        <p:txBody>
          <a:bodyPr/>
          <a:lstStyle/>
          <a:p>
            <a:endParaRPr lang="da-DK"/>
          </a:p>
        </p:txBody>
      </p:sp>
      <p:sp>
        <p:nvSpPr>
          <p:cNvPr id="6" name="Text 4"/>
          <p:cNvSpPr/>
          <p:nvPr/>
        </p:nvSpPr>
        <p:spPr>
          <a:xfrm>
            <a:off x="1015008" y="3408878"/>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272525"/>
                </a:solidFill>
                <a:latin typeface="Inter Bold" pitchFamily="34" charset="0"/>
                <a:ea typeface="Inter Bold" pitchFamily="34" charset="-122"/>
                <a:cs typeface="Inter Bold" pitchFamily="34" charset="-120"/>
              </a:rPr>
              <a:t>Selvværdet</a:t>
            </a:r>
            <a:endParaRPr lang="en-US" sz="1950" dirty="0"/>
          </a:p>
        </p:txBody>
      </p:sp>
      <p:sp>
        <p:nvSpPr>
          <p:cNvPr id="7" name="Text 5"/>
          <p:cNvSpPr/>
          <p:nvPr/>
        </p:nvSpPr>
        <p:spPr>
          <a:xfrm>
            <a:off x="1015008" y="3838099"/>
            <a:ext cx="3772853" cy="1270159"/>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Den hemmelige krydderiblanding, der giver smag til hele retten (dit liv). Hvis blandingen er forkert, kan måltidet føles kedeligt eller overvældende.</a:t>
            </a:r>
            <a:endParaRPr lang="en-US" sz="1550" dirty="0"/>
          </a:p>
        </p:txBody>
      </p:sp>
      <p:sp>
        <p:nvSpPr>
          <p:cNvPr id="8" name="Shape 6"/>
          <p:cNvSpPr/>
          <p:nvPr/>
        </p:nvSpPr>
        <p:spPr>
          <a:xfrm>
            <a:off x="5207437" y="3187660"/>
            <a:ext cx="4215408" cy="2459355"/>
          </a:xfrm>
          <a:prstGeom prst="roundRect">
            <a:avLst>
              <a:gd name="adj" fmla="val 3389"/>
            </a:avLst>
          </a:prstGeom>
          <a:noFill/>
          <a:ln w="22860">
            <a:solidFill>
              <a:srgbClr val="C0C1D7"/>
            </a:solidFill>
            <a:prstDash val="solid"/>
          </a:ln>
        </p:spPr>
        <p:txBody>
          <a:bodyPr/>
          <a:lstStyle/>
          <a:p>
            <a:endParaRPr lang="da-DK"/>
          </a:p>
        </p:txBody>
      </p:sp>
      <p:sp>
        <p:nvSpPr>
          <p:cNvPr id="9" name="Text 7"/>
          <p:cNvSpPr/>
          <p:nvPr/>
        </p:nvSpPr>
        <p:spPr>
          <a:xfrm>
            <a:off x="5428655" y="3408878"/>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272525"/>
                </a:solidFill>
                <a:latin typeface="Inter Bold" pitchFamily="34" charset="0"/>
                <a:ea typeface="Inter Bold" pitchFamily="34" charset="-122"/>
                <a:cs typeface="Inter Bold" pitchFamily="34" charset="-120"/>
              </a:rPr>
              <a:t>Grænserne</a:t>
            </a:r>
            <a:endParaRPr lang="en-US" sz="1950" dirty="0"/>
          </a:p>
        </p:txBody>
      </p:sp>
      <p:sp>
        <p:nvSpPr>
          <p:cNvPr id="10" name="Text 8"/>
          <p:cNvSpPr/>
          <p:nvPr/>
        </p:nvSpPr>
        <p:spPr>
          <a:xfrm>
            <a:off x="5428655" y="3838099"/>
            <a:ext cx="3772972" cy="1587698"/>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Kokkens forklæde og de klare instruktioner i opskriften – de beskytter dig (kokken) og sikrer, at ingredienserne ikke flyder sammen eller bliver brændt på.</a:t>
            </a:r>
            <a:endParaRPr lang="en-US" sz="1550" dirty="0"/>
          </a:p>
        </p:txBody>
      </p:sp>
      <p:sp>
        <p:nvSpPr>
          <p:cNvPr id="11" name="Shape 9"/>
          <p:cNvSpPr/>
          <p:nvPr/>
        </p:nvSpPr>
        <p:spPr>
          <a:xfrm>
            <a:off x="9621203" y="3187660"/>
            <a:ext cx="4215289" cy="2459355"/>
          </a:xfrm>
          <a:prstGeom prst="roundRect">
            <a:avLst>
              <a:gd name="adj" fmla="val 3389"/>
            </a:avLst>
          </a:prstGeom>
          <a:noFill/>
          <a:ln w="22860">
            <a:solidFill>
              <a:srgbClr val="C0C1D7"/>
            </a:solidFill>
            <a:prstDash val="solid"/>
          </a:ln>
        </p:spPr>
        <p:txBody>
          <a:bodyPr/>
          <a:lstStyle/>
          <a:p>
            <a:endParaRPr lang="da-DK"/>
          </a:p>
        </p:txBody>
      </p:sp>
      <p:sp>
        <p:nvSpPr>
          <p:cNvPr id="12" name="Text 10"/>
          <p:cNvSpPr/>
          <p:nvPr/>
        </p:nvSpPr>
        <p:spPr>
          <a:xfrm>
            <a:off x="9842421" y="3408878"/>
            <a:ext cx="2480905" cy="310158"/>
          </a:xfrm>
          <a:prstGeom prst="rect">
            <a:avLst/>
          </a:prstGeom>
          <a:noFill/>
          <a:ln/>
        </p:spPr>
        <p:txBody>
          <a:bodyPr wrap="none" lIns="0" tIns="0" rIns="0" bIns="0" rtlCol="0" anchor="t"/>
          <a:lstStyle/>
          <a:p>
            <a:pPr marL="0" indent="0" algn="l">
              <a:lnSpc>
                <a:spcPts val="2400"/>
              </a:lnSpc>
              <a:buNone/>
            </a:pPr>
            <a:r>
              <a:rPr lang="en-US" sz="1950" b="1" dirty="0">
                <a:solidFill>
                  <a:srgbClr val="272525"/>
                </a:solidFill>
                <a:latin typeface="Inter Bold" pitchFamily="34" charset="0"/>
                <a:ea typeface="Inter Bold" pitchFamily="34" charset="-122"/>
                <a:cs typeface="Inter Bold" pitchFamily="34" charset="-120"/>
              </a:rPr>
              <a:t>Behovene</a:t>
            </a:r>
            <a:endParaRPr lang="en-US" sz="1950" dirty="0"/>
          </a:p>
        </p:txBody>
      </p:sp>
      <p:sp>
        <p:nvSpPr>
          <p:cNvPr id="13" name="Text 11"/>
          <p:cNvSpPr/>
          <p:nvPr/>
        </p:nvSpPr>
        <p:spPr>
          <a:xfrm>
            <a:off x="9842421" y="3838099"/>
            <a:ext cx="3772853" cy="1270159"/>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De helt essentielle ingredienser – salt, sukker, vand – som skal være til stede i de rette mængder for at retten overhovedet kan laves og smage godt.</a:t>
            </a:r>
            <a:endParaRPr lang="en-US" sz="1550" dirty="0"/>
          </a:p>
        </p:txBody>
      </p:sp>
      <p:sp>
        <p:nvSpPr>
          <p:cNvPr id="14" name="Text 12"/>
          <p:cNvSpPr/>
          <p:nvPr/>
        </p:nvSpPr>
        <p:spPr>
          <a:xfrm>
            <a:off x="793790" y="5870258"/>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Som psykoterapeuter er I souscheferne, der hjælper klienten med at finde den perfekte opskrift, lære at smage til, og sætte klare grænser i køkkenet – så livet kan blive et sandt festmåltid!</a:t>
            </a:r>
            <a:endParaRPr lang="en-US" sz="1550" dirty="0"/>
          </a:p>
        </p:txBody>
      </p:sp>
      <p:sp>
        <p:nvSpPr>
          <p:cNvPr id="15" name="Text 13"/>
          <p:cNvSpPr/>
          <p:nvPr/>
        </p:nvSpPr>
        <p:spPr>
          <a:xfrm>
            <a:off x="793790" y="6728579"/>
            <a:ext cx="13042821" cy="317540"/>
          </a:xfrm>
          <a:prstGeom prst="rect">
            <a:avLst/>
          </a:prstGeom>
          <a:noFill/>
          <a:ln/>
        </p:spPr>
        <p:txBody>
          <a:bodyPr wrap="none" lIns="0" tIns="0" rIns="0" bIns="0" rtlCol="0" anchor="t"/>
          <a:lstStyle/>
          <a:p>
            <a:pPr marL="0" indent="0" algn="l">
              <a:lnSpc>
                <a:spcPts val="2500"/>
              </a:lnSpc>
              <a:buNone/>
            </a:pPr>
            <a:r>
              <a:rPr lang="en-US" sz="1550" dirty="0">
                <a:solidFill>
                  <a:srgbClr val="272525"/>
                </a:solidFill>
                <a:latin typeface="Inter" pitchFamily="34" charset="0"/>
                <a:ea typeface="Inter" pitchFamily="34" charset="-122"/>
                <a:cs typeface="Inter" pitchFamily="34" charset="-120"/>
              </a:rPr>
              <a:t>God fornøjelse med det videre arbejde på ID Psykoterapeutuddannelsen!</a:t>
            </a:r>
            <a:endParaRPr lang="en-US" sz="15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1638</Words>
  <Application>Microsoft Office PowerPoint</Application>
  <PresentationFormat>Brugerdefineret</PresentationFormat>
  <Paragraphs>112</Paragraphs>
  <Slides>9</Slides>
  <Notes>9</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9</vt:i4>
      </vt:variant>
    </vt:vector>
  </HeadingPairs>
  <TitlesOfParts>
    <vt:vector size="13" baseType="lpstr">
      <vt:lpstr>Arial</vt:lpstr>
      <vt:lpstr>Inter</vt:lpstr>
      <vt:lpstr>Inter Bold</vt:lpstr>
      <vt:lpstr>Office Theme</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Morten Johansson</dc:creator>
  <cp:lastModifiedBy>Morten Johansson</cp:lastModifiedBy>
  <cp:revision>3</cp:revision>
  <dcterms:created xsi:type="dcterms:W3CDTF">2025-07-21T13:22:23Z</dcterms:created>
  <dcterms:modified xsi:type="dcterms:W3CDTF">2025-07-23T11:29:36Z</dcterms:modified>
</cp:coreProperties>
</file>