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14630400" cy="8229600"/>
  <p:notesSz cx="6797675" cy="9926638"/>
  <p:embeddedFontLst>
    <p:embeddedFont>
      <p:font typeface="Funnel Sans" panose="020B0604020202020204" charset="0"/>
      <p:regular r:id="rId13"/>
    </p:embeddedFont>
    <p:embeddedFont>
      <p:font typeface="Mona Sans Semi Bold" panose="020B0604020202020204" charset="0"/>
      <p:regular r:id="rId14"/>
    </p:embeddedFont>
  </p:embeddedFontLst>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75" d="100"/>
          <a:sy n="75" d="100"/>
        </p:scale>
        <p:origin x="2040" y="45"/>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207438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66888" tIns="33444" rIns="66888" bIns="33444"/>
          <a:lstStyle/>
          <a:p>
            <a:endParaRPr lang="en-US" dirty="0"/>
          </a:p>
        </p:txBody>
      </p:sp>
      <p:sp>
        <p:nvSpPr>
          <p:cNvPr id="4" name="Slide Number Placeholder 3"/>
          <p:cNvSpPr>
            <a:spLocks noGrp="1"/>
          </p:cNvSpPr>
          <p:nvPr>
            <p:ph type="sldNum" sz="quarter" idx="10"/>
          </p:nvPr>
        </p:nvSpPr>
        <p:spPr/>
        <p:txBody>
          <a:bodyPr lIns="66888" tIns="33444" rIns="66888" bIns="33444"/>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66888" tIns="33444" rIns="66888" bIns="33444"/>
          <a:lstStyle/>
          <a:p>
            <a:endParaRPr lang="en-US" dirty="0"/>
          </a:p>
        </p:txBody>
      </p:sp>
      <p:sp>
        <p:nvSpPr>
          <p:cNvPr id="4" name="Slide Number Placeholder 3"/>
          <p:cNvSpPr>
            <a:spLocks noGrp="1"/>
          </p:cNvSpPr>
          <p:nvPr>
            <p:ph type="sldNum" sz="quarter" idx="10"/>
          </p:nvPr>
        </p:nvSpPr>
        <p:spPr/>
        <p:txBody>
          <a:bodyPr lIns="66888" tIns="33444" rIns="66888" bIns="33444"/>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66888" tIns="33444" rIns="66888" bIns="33444"/>
          <a:lstStyle/>
          <a:p>
            <a:endParaRPr lang="en-US" dirty="0"/>
          </a:p>
        </p:txBody>
      </p:sp>
      <p:sp>
        <p:nvSpPr>
          <p:cNvPr id="4" name="Slide Number Placeholder 3"/>
          <p:cNvSpPr>
            <a:spLocks noGrp="1"/>
          </p:cNvSpPr>
          <p:nvPr>
            <p:ph type="sldNum" sz="quarter" idx="10"/>
          </p:nvPr>
        </p:nvSpPr>
        <p:spPr/>
        <p:txBody>
          <a:bodyPr lIns="66888" tIns="33444" rIns="66888" bIns="33444"/>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66888" tIns="33444" rIns="66888" bIns="33444"/>
          <a:lstStyle/>
          <a:p>
            <a:endParaRPr lang="en-US" dirty="0"/>
          </a:p>
        </p:txBody>
      </p:sp>
      <p:sp>
        <p:nvSpPr>
          <p:cNvPr id="4" name="Slide Number Placeholder 3"/>
          <p:cNvSpPr>
            <a:spLocks noGrp="1"/>
          </p:cNvSpPr>
          <p:nvPr>
            <p:ph type="sldNum" sz="quarter" idx="10"/>
          </p:nvPr>
        </p:nvSpPr>
        <p:spPr/>
        <p:txBody>
          <a:bodyPr lIns="66888" tIns="33444" rIns="66888" bIns="33444"/>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66888" tIns="33444" rIns="66888" bIns="33444"/>
          <a:lstStyle/>
          <a:p>
            <a:endParaRPr lang="en-US" dirty="0"/>
          </a:p>
        </p:txBody>
      </p:sp>
      <p:sp>
        <p:nvSpPr>
          <p:cNvPr id="4" name="Slide Number Placeholder 3"/>
          <p:cNvSpPr>
            <a:spLocks noGrp="1"/>
          </p:cNvSpPr>
          <p:nvPr>
            <p:ph type="sldNum" sz="quarter" idx="10"/>
          </p:nvPr>
        </p:nvSpPr>
        <p:spPr/>
        <p:txBody>
          <a:bodyPr lIns="66888" tIns="33444" rIns="66888" bIns="33444"/>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66888" tIns="33444" rIns="66888" bIns="33444"/>
          <a:lstStyle/>
          <a:p>
            <a:endParaRPr lang="en-US" dirty="0"/>
          </a:p>
        </p:txBody>
      </p:sp>
      <p:sp>
        <p:nvSpPr>
          <p:cNvPr id="4" name="Slide Number Placeholder 3"/>
          <p:cNvSpPr>
            <a:spLocks noGrp="1"/>
          </p:cNvSpPr>
          <p:nvPr>
            <p:ph type="sldNum" sz="quarter" idx="10"/>
          </p:nvPr>
        </p:nvSpPr>
        <p:spPr/>
        <p:txBody>
          <a:bodyPr lIns="66888" tIns="33444" rIns="66888" bIns="33444"/>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66888" tIns="33444" rIns="66888" bIns="33444"/>
          <a:lstStyle/>
          <a:p>
            <a:endParaRPr lang="en-US" dirty="0"/>
          </a:p>
        </p:txBody>
      </p:sp>
      <p:sp>
        <p:nvSpPr>
          <p:cNvPr id="4" name="Slide Number Placeholder 3"/>
          <p:cNvSpPr>
            <a:spLocks noGrp="1"/>
          </p:cNvSpPr>
          <p:nvPr>
            <p:ph type="sldNum" sz="quarter" idx="10"/>
          </p:nvPr>
        </p:nvSpPr>
        <p:spPr/>
        <p:txBody>
          <a:bodyPr lIns="66888" tIns="33444" rIns="66888" bIns="33444"/>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66888" tIns="33444" rIns="66888" bIns="33444"/>
          <a:lstStyle/>
          <a:p>
            <a:endParaRPr lang="en-US" dirty="0"/>
          </a:p>
        </p:txBody>
      </p:sp>
      <p:sp>
        <p:nvSpPr>
          <p:cNvPr id="4" name="Slide Number Placeholder 3"/>
          <p:cNvSpPr>
            <a:spLocks noGrp="1"/>
          </p:cNvSpPr>
          <p:nvPr>
            <p:ph type="sldNum" sz="quarter" idx="10"/>
          </p:nvPr>
        </p:nvSpPr>
        <p:spPr/>
        <p:txBody>
          <a:bodyPr lIns="66888" tIns="33444" rIns="66888" bIns="33444"/>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66888" tIns="33444" rIns="66888" bIns="33444"/>
          <a:lstStyle/>
          <a:p>
            <a:endParaRPr lang="en-US" dirty="0"/>
          </a:p>
        </p:txBody>
      </p:sp>
      <p:sp>
        <p:nvSpPr>
          <p:cNvPr id="4" name="Slide Number Placeholder 3"/>
          <p:cNvSpPr>
            <a:spLocks noGrp="1"/>
          </p:cNvSpPr>
          <p:nvPr>
            <p:ph type="sldNum" sz="quarter" idx="10"/>
          </p:nvPr>
        </p:nvSpPr>
        <p:spPr/>
        <p:txBody>
          <a:bodyPr lIns="66888" tIns="33444" rIns="66888" bIns="33444"/>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66888" tIns="33444" rIns="66888" bIns="33444"/>
          <a:lstStyle/>
          <a:p>
            <a:endParaRPr lang="en-US" dirty="0"/>
          </a:p>
        </p:txBody>
      </p:sp>
      <p:sp>
        <p:nvSpPr>
          <p:cNvPr id="4" name="Slide Number Placeholder 3"/>
          <p:cNvSpPr>
            <a:spLocks noGrp="1"/>
          </p:cNvSpPr>
          <p:nvPr>
            <p:ph type="sldNum" sz="quarter" idx="10"/>
          </p:nvPr>
        </p:nvSpPr>
        <p:spPr/>
        <p:txBody>
          <a:bodyPr lIns="66888" tIns="33444" rIns="66888" bIns="33444"/>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7.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36.png"/><Relationship Id="rId18" Type="http://schemas.openxmlformats.org/officeDocument/2006/relationships/image" Target="../media/image41.png"/><Relationship Id="rId3" Type="http://schemas.openxmlformats.org/officeDocument/2006/relationships/image" Target="../media/image26.png"/><Relationship Id="rId7" Type="http://schemas.openxmlformats.org/officeDocument/2006/relationships/image" Target="../media/image30.png"/><Relationship Id="rId12" Type="http://schemas.openxmlformats.org/officeDocument/2006/relationships/image" Target="../media/image35.png"/><Relationship Id="rId17" Type="http://schemas.openxmlformats.org/officeDocument/2006/relationships/image" Target="../media/image40.png"/><Relationship Id="rId2" Type="http://schemas.openxmlformats.org/officeDocument/2006/relationships/notesSlide" Target="../notesSlides/notesSlide7.xml"/><Relationship Id="rId16" Type="http://schemas.openxmlformats.org/officeDocument/2006/relationships/image" Target="../media/image39.png"/><Relationship Id="rId1" Type="http://schemas.openxmlformats.org/officeDocument/2006/relationships/slideLayout" Target="../slideLayouts/slideLayout8.xml"/><Relationship Id="rId6" Type="http://schemas.openxmlformats.org/officeDocument/2006/relationships/image" Target="../media/image29.png"/><Relationship Id="rId11" Type="http://schemas.openxmlformats.org/officeDocument/2006/relationships/image" Target="../media/image34.png"/><Relationship Id="rId5" Type="http://schemas.openxmlformats.org/officeDocument/2006/relationships/image" Target="../media/image28.png"/><Relationship Id="rId15" Type="http://schemas.openxmlformats.org/officeDocument/2006/relationships/image" Target="../media/image38.png"/><Relationship Id="rId10" Type="http://schemas.openxmlformats.org/officeDocument/2006/relationships/image" Target="../media/image33.png"/><Relationship Id="rId4" Type="http://schemas.openxmlformats.org/officeDocument/2006/relationships/image" Target="../media/image27.png"/><Relationship Id="rId9" Type="http://schemas.openxmlformats.org/officeDocument/2006/relationships/image" Target="../media/image32.png"/><Relationship Id="rId14" Type="http://schemas.openxmlformats.org/officeDocument/2006/relationships/image" Target="../media/image37.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2234446"/>
            <a:ext cx="7556421" cy="1240155"/>
          </a:xfrm>
          <a:prstGeom prst="rect">
            <a:avLst/>
          </a:prstGeom>
          <a:noFill/>
          <a:ln/>
        </p:spPr>
        <p:txBody>
          <a:bodyPr wrap="square" lIns="0" tIns="0" rIns="0" bIns="0" rtlCol="0" anchor="t"/>
          <a:lstStyle/>
          <a:p>
            <a:pPr marL="0" indent="0" algn="l">
              <a:lnSpc>
                <a:spcPts val="4850"/>
              </a:lnSpc>
              <a:buNone/>
            </a:pPr>
            <a:r>
              <a:rPr lang="en-US" sz="3900" dirty="0">
                <a:solidFill>
                  <a:srgbClr val="373B48"/>
                </a:solidFill>
                <a:latin typeface="Mona Sans Semi Bold" pitchFamily="34" charset="0"/>
                <a:ea typeface="Mona Sans Semi Bold" pitchFamily="34" charset="-122"/>
                <a:cs typeface="Mona Sans Semi Bold" pitchFamily="34" charset="-120"/>
              </a:rPr>
              <a:t>Selvrespekt og Integritet: Modul A3</a:t>
            </a:r>
            <a:endParaRPr lang="en-US" sz="3900" dirty="0"/>
          </a:p>
        </p:txBody>
      </p:sp>
      <p:sp>
        <p:nvSpPr>
          <p:cNvPr id="4" name="Text 1"/>
          <p:cNvSpPr/>
          <p:nvPr/>
        </p:nvSpPr>
        <p:spPr>
          <a:xfrm>
            <a:off x="6280190" y="3772257"/>
            <a:ext cx="7556421" cy="2222778"/>
          </a:xfrm>
          <a:prstGeom prst="rect">
            <a:avLst/>
          </a:prstGeom>
          <a:noFill/>
          <a:ln/>
        </p:spPr>
        <p:txBody>
          <a:bodyPr wrap="square" lIns="0" tIns="0" rIns="0" bIns="0" rtlCol="0" anchor="t"/>
          <a:lstStyle/>
          <a:p>
            <a:pPr marL="0" indent="0" algn="l">
              <a:lnSpc>
                <a:spcPts val="2500"/>
              </a:lnSpc>
              <a:buNone/>
            </a:pPr>
            <a:r>
              <a:rPr lang="en-US" sz="1550" dirty="0">
                <a:solidFill>
                  <a:srgbClr val="52586B"/>
                </a:solidFill>
                <a:latin typeface="Funnel Sans" pitchFamily="34" charset="0"/>
                <a:ea typeface="Funnel Sans" pitchFamily="34" charset="-122"/>
                <a:cs typeface="Funnel Sans" pitchFamily="34" charset="-120"/>
              </a:rPr>
              <a:t>Velkommen til dette modul om selvrespekt og integritet! Sammen skal vi udforske, hvordan vi kan udvikle en dybere følelse af værdighed og autenticitet - både for os selv og for vores fremtidige klienter. Dette er en rejse ind i forståelsen af, hvordan vi kan finde balancen mellem at være tro mod os selv og samtidig navigere respektfuldt i verden. Vi skal udvikle konkrete færdigheder, der kan hjælpe kommende klienter med at bryde med livshæmmende overbevisninger og åbne sindet for nye perspektiver.</a:t>
            </a:r>
            <a:endParaRPr lang="en-US" sz="15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1787962"/>
            <a:ext cx="7556421" cy="1240155"/>
          </a:xfrm>
          <a:prstGeom prst="rect">
            <a:avLst/>
          </a:prstGeom>
          <a:noFill/>
          <a:ln/>
        </p:spPr>
        <p:txBody>
          <a:bodyPr wrap="square" lIns="0" tIns="0" rIns="0" bIns="0" rtlCol="0" anchor="t"/>
          <a:lstStyle/>
          <a:p>
            <a:pPr marL="0" indent="0" algn="l">
              <a:lnSpc>
                <a:spcPts val="4850"/>
              </a:lnSpc>
              <a:buNone/>
            </a:pPr>
            <a:r>
              <a:rPr lang="en-US" sz="3900" dirty="0">
                <a:solidFill>
                  <a:srgbClr val="373B48"/>
                </a:solidFill>
                <a:latin typeface="Mona Sans Semi Bold" pitchFamily="34" charset="0"/>
                <a:ea typeface="Mona Sans Semi Bold" pitchFamily="34" charset="-122"/>
                <a:cs typeface="Mona Sans Semi Bold" pitchFamily="34" charset="-120"/>
              </a:rPr>
              <a:t>Selvrespekt som Dit Indre Kompas</a:t>
            </a:r>
            <a:endParaRPr lang="en-US" sz="3900" dirty="0"/>
          </a:p>
        </p:txBody>
      </p:sp>
      <p:sp>
        <p:nvSpPr>
          <p:cNvPr id="4" name="Text 1"/>
          <p:cNvSpPr/>
          <p:nvPr/>
        </p:nvSpPr>
        <p:spPr>
          <a:xfrm>
            <a:off x="1091446" y="3549015"/>
            <a:ext cx="7258764" cy="952619"/>
          </a:xfrm>
          <a:prstGeom prst="rect">
            <a:avLst/>
          </a:prstGeom>
          <a:noFill/>
          <a:ln/>
        </p:spPr>
        <p:txBody>
          <a:bodyPr wrap="square" lIns="0" tIns="0" rIns="0" bIns="0" rtlCol="0" anchor="t"/>
          <a:lstStyle/>
          <a:p>
            <a:pPr marL="0" indent="0" algn="l">
              <a:lnSpc>
                <a:spcPts val="2500"/>
              </a:lnSpc>
              <a:buNone/>
            </a:pPr>
            <a:r>
              <a:rPr lang="en-US" sz="1550" dirty="0">
                <a:solidFill>
                  <a:srgbClr val="52586B"/>
                </a:solidFill>
                <a:latin typeface="Funnel Sans" pitchFamily="34" charset="0"/>
                <a:ea typeface="Funnel Sans" pitchFamily="34" charset="-122"/>
                <a:cs typeface="Funnel Sans" pitchFamily="34" charset="-120"/>
              </a:rPr>
              <a:t>Selvrespekt og integritet handler om at bygge bro mellem vores indre liv og vores ydre handlinger. Det er som at være en kompasnål, der altid peger mod nord (dine værdier), selv når båden gynger.</a:t>
            </a:r>
            <a:endParaRPr lang="en-US" sz="1550" dirty="0"/>
          </a:p>
        </p:txBody>
      </p:sp>
      <p:sp>
        <p:nvSpPr>
          <p:cNvPr id="5" name="Shape 2"/>
          <p:cNvSpPr/>
          <p:nvPr/>
        </p:nvSpPr>
        <p:spPr>
          <a:xfrm>
            <a:off x="793790" y="3325773"/>
            <a:ext cx="22860" cy="1399103"/>
          </a:xfrm>
          <a:prstGeom prst="rect">
            <a:avLst/>
          </a:prstGeom>
          <a:solidFill>
            <a:srgbClr val="373B48"/>
          </a:solidFill>
          <a:ln/>
        </p:spPr>
        <p:txBody>
          <a:bodyPr/>
          <a:lstStyle/>
          <a:p>
            <a:endParaRPr lang="da-DK"/>
          </a:p>
        </p:txBody>
      </p:sp>
      <p:sp>
        <p:nvSpPr>
          <p:cNvPr id="6" name="Text 3"/>
          <p:cNvSpPr/>
          <p:nvPr/>
        </p:nvSpPr>
        <p:spPr>
          <a:xfrm>
            <a:off x="793790" y="4948118"/>
            <a:ext cx="7556421" cy="952619"/>
          </a:xfrm>
          <a:prstGeom prst="rect">
            <a:avLst/>
          </a:prstGeom>
          <a:noFill/>
          <a:ln/>
        </p:spPr>
        <p:txBody>
          <a:bodyPr wrap="square" lIns="0" tIns="0" rIns="0" bIns="0" rtlCol="0" anchor="t"/>
          <a:lstStyle/>
          <a:p>
            <a:pPr marL="0" indent="0" algn="l">
              <a:lnSpc>
                <a:spcPts val="2500"/>
              </a:lnSpc>
              <a:buNone/>
            </a:pPr>
            <a:r>
              <a:rPr lang="en-US" sz="1550" dirty="0">
                <a:solidFill>
                  <a:srgbClr val="52586B"/>
                </a:solidFill>
                <a:latin typeface="Funnel Sans" pitchFamily="34" charset="0"/>
                <a:ea typeface="Funnel Sans" pitchFamily="34" charset="-122"/>
                <a:cs typeface="Funnel Sans" pitchFamily="34" charset="-120"/>
              </a:rPr>
              <a:t>Jo mere du forstår og arbejder med disse koncepter, jo mere stabilt vil dit kompas pege, og jo mere roligt vil du kunne navigere gennem livets bølger, uanset hvor store de måtte være.</a:t>
            </a:r>
            <a:endParaRPr lang="en-US" sz="1550" dirty="0"/>
          </a:p>
        </p:txBody>
      </p:sp>
      <p:sp>
        <p:nvSpPr>
          <p:cNvPr id="7" name="Text 4"/>
          <p:cNvSpPr/>
          <p:nvPr/>
        </p:nvSpPr>
        <p:spPr>
          <a:xfrm>
            <a:off x="793790" y="6123980"/>
            <a:ext cx="7556421" cy="317540"/>
          </a:xfrm>
          <a:prstGeom prst="rect">
            <a:avLst/>
          </a:prstGeom>
          <a:noFill/>
          <a:ln/>
        </p:spPr>
        <p:txBody>
          <a:bodyPr wrap="none" lIns="0" tIns="0" rIns="0" bIns="0" rtlCol="0" anchor="t"/>
          <a:lstStyle/>
          <a:p>
            <a:pPr marL="0" indent="0" algn="l">
              <a:lnSpc>
                <a:spcPts val="2500"/>
              </a:lnSpc>
              <a:buNone/>
            </a:pPr>
            <a:r>
              <a:rPr lang="en-US" sz="1550" dirty="0">
                <a:solidFill>
                  <a:srgbClr val="52586B"/>
                </a:solidFill>
                <a:latin typeface="Funnel Sans" pitchFamily="34" charset="0"/>
                <a:ea typeface="Funnel Sans" pitchFamily="34" charset="-122"/>
                <a:cs typeface="Funnel Sans" pitchFamily="34" charset="-120"/>
              </a:rPr>
              <a:t>Jeg ønsker jer et rigtig godt og indsigtsfuldt modul!</a:t>
            </a:r>
            <a:endParaRPr lang="en-US" sz="15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21016" y="650796"/>
            <a:ext cx="7674769" cy="1148001"/>
          </a:xfrm>
          <a:prstGeom prst="rect">
            <a:avLst/>
          </a:prstGeom>
          <a:noFill/>
          <a:ln/>
        </p:spPr>
        <p:txBody>
          <a:bodyPr wrap="square" lIns="0" tIns="0" rIns="0" bIns="0" rtlCol="0" anchor="t"/>
          <a:lstStyle/>
          <a:p>
            <a:pPr marL="0" indent="0" algn="l">
              <a:lnSpc>
                <a:spcPts val="4500"/>
              </a:lnSpc>
              <a:buNone/>
            </a:pPr>
            <a:r>
              <a:rPr lang="en-US" sz="3600" dirty="0">
                <a:solidFill>
                  <a:srgbClr val="373B48"/>
                </a:solidFill>
                <a:latin typeface="Mona Sans Semi Bold" pitchFamily="34" charset="0"/>
                <a:ea typeface="Mona Sans Semi Bold" pitchFamily="34" charset="-122"/>
                <a:cs typeface="Mona Sans Semi Bold" pitchFamily="34" charset="-120"/>
              </a:rPr>
              <a:t>Hvad er Selvrespekt? Et Nyt Blik på Selvfølelsen</a:t>
            </a:r>
            <a:endParaRPr lang="en-US" sz="3600" dirty="0"/>
          </a:p>
        </p:txBody>
      </p:sp>
      <p:sp>
        <p:nvSpPr>
          <p:cNvPr id="4" name="Shape 1"/>
          <p:cNvSpPr/>
          <p:nvPr/>
        </p:nvSpPr>
        <p:spPr>
          <a:xfrm>
            <a:off x="6221016" y="2326958"/>
            <a:ext cx="3745587" cy="91440"/>
          </a:xfrm>
          <a:prstGeom prst="roundRect">
            <a:avLst>
              <a:gd name="adj" fmla="val 84367"/>
            </a:avLst>
          </a:prstGeom>
          <a:solidFill>
            <a:srgbClr val="373B48"/>
          </a:solidFill>
          <a:ln/>
        </p:spPr>
        <p:txBody>
          <a:bodyPr/>
          <a:lstStyle/>
          <a:p>
            <a:endParaRPr lang="da-DK"/>
          </a:p>
        </p:txBody>
      </p:sp>
      <p:sp>
        <p:nvSpPr>
          <p:cNvPr id="5" name="Shape 2"/>
          <p:cNvSpPr/>
          <p:nvPr/>
        </p:nvSpPr>
        <p:spPr>
          <a:xfrm>
            <a:off x="7818239" y="2074307"/>
            <a:ext cx="551021" cy="551021"/>
          </a:xfrm>
          <a:prstGeom prst="roundRect">
            <a:avLst>
              <a:gd name="adj" fmla="val 165946"/>
            </a:avLst>
          </a:prstGeom>
          <a:solidFill>
            <a:srgbClr val="373B48"/>
          </a:solidFill>
          <a:ln/>
        </p:spPr>
        <p:txBody>
          <a:bodyPr/>
          <a:lstStyle/>
          <a:p>
            <a:endParaRPr lang="da-DK"/>
          </a:p>
        </p:txBody>
      </p:sp>
      <p:sp>
        <p:nvSpPr>
          <p:cNvPr id="6" name="Text 3"/>
          <p:cNvSpPr/>
          <p:nvPr/>
        </p:nvSpPr>
        <p:spPr>
          <a:xfrm>
            <a:off x="7983498" y="2212062"/>
            <a:ext cx="220385" cy="275511"/>
          </a:xfrm>
          <a:prstGeom prst="rect">
            <a:avLst/>
          </a:prstGeom>
          <a:noFill/>
          <a:ln/>
        </p:spPr>
        <p:txBody>
          <a:bodyPr wrap="none" lIns="0" tIns="0" rIns="0" bIns="0" rtlCol="0" anchor="t"/>
          <a:lstStyle/>
          <a:p>
            <a:pPr marL="0" indent="0" algn="l">
              <a:lnSpc>
                <a:spcPts val="2750"/>
              </a:lnSpc>
              <a:buNone/>
            </a:pPr>
            <a:r>
              <a:rPr lang="en-US" sz="1700" dirty="0">
                <a:solidFill>
                  <a:srgbClr val="FFFFFF"/>
                </a:solidFill>
                <a:latin typeface="Mona Sans Semi Bold" pitchFamily="34" charset="0"/>
                <a:ea typeface="Mona Sans Semi Bold" pitchFamily="34" charset="-122"/>
                <a:cs typeface="Mona Sans Semi Bold" pitchFamily="34" charset="-120"/>
              </a:rPr>
              <a:t>1</a:t>
            </a:r>
            <a:endParaRPr lang="en-US" sz="1700" dirty="0"/>
          </a:p>
        </p:txBody>
      </p:sp>
      <p:sp>
        <p:nvSpPr>
          <p:cNvPr id="7" name="Text 4"/>
          <p:cNvSpPr/>
          <p:nvPr/>
        </p:nvSpPr>
        <p:spPr>
          <a:xfrm>
            <a:off x="6427470" y="2808923"/>
            <a:ext cx="2888694" cy="286941"/>
          </a:xfrm>
          <a:prstGeom prst="rect">
            <a:avLst/>
          </a:prstGeom>
          <a:noFill/>
          <a:ln/>
        </p:spPr>
        <p:txBody>
          <a:bodyPr wrap="none" lIns="0" tIns="0" rIns="0" bIns="0" rtlCol="0" anchor="t"/>
          <a:lstStyle/>
          <a:p>
            <a:pPr marL="0" indent="0" algn="l">
              <a:lnSpc>
                <a:spcPts val="2250"/>
              </a:lnSpc>
              <a:buNone/>
            </a:pPr>
            <a:r>
              <a:rPr lang="en-US" sz="1800" dirty="0">
                <a:solidFill>
                  <a:srgbClr val="52586B"/>
                </a:solidFill>
                <a:latin typeface="Mona Sans Semi Bold" pitchFamily="34" charset="0"/>
                <a:ea typeface="Mona Sans Semi Bold" pitchFamily="34" charset="-122"/>
                <a:cs typeface="Mona Sans Semi Bold" pitchFamily="34" charset="-120"/>
              </a:rPr>
              <a:t>Den tredje type selvfølelse</a:t>
            </a:r>
            <a:endParaRPr lang="en-US" sz="1800" dirty="0"/>
          </a:p>
        </p:txBody>
      </p:sp>
      <p:sp>
        <p:nvSpPr>
          <p:cNvPr id="8" name="Text 5"/>
          <p:cNvSpPr/>
          <p:nvPr/>
        </p:nvSpPr>
        <p:spPr>
          <a:xfrm>
            <a:off x="6427470" y="3205996"/>
            <a:ext cx="3332678" cy="2056924"/>
          </a:xfrm>
          <a:prstGeom prst="rect">
            <a:avLst/>
          </a:prstGeom>
          <a:noFill/>
          <a:ln/>
        </p:spPr>
        <p:txBody>
          <a:bodyPr wrap="square" lIns="0" tIns="0" rIns="0" bIns="0" rtlCol="0" anchor="t"/>
          <a:lstStyle/>
          <a:p>
            <a:pPr marL="0" indent="0" algn="l">
              <a:lnSpc>
                <a:spcPts val="2300"/>
              </a:lnSpc>
              <a:buNone/>
            </a:pPr>
            <a:r>
              <a:rPr lang="en-US" sz="1400" dirty="0">
                <a:solidFill>
                  <a:srgbClr val="52586B"/>
                </a:solidFill>
                <a:latin typeface="Funnel Sans" pitchFamily="34" charset="0"/>
                <a:ea typeface="Funnel Sans" pitchFamily="34" charset="-122"/>
                <a:cs typeface="Funnel Sans" pitchFamily="34" charset="-120"/>
              </a:rPr>
              <a:t>Selvrespekt bygger videre på selvtillid og selvværd. Mens de to første ofte er rodfæstet i barndommen og afhænger af ydre værdsættelse, udvikles selvrespekten typisk i teenageårene, når vi begynder at tænke mere abstrakt og principielt.</a:t>
            </a:r>
            <a:endParaRPr lang="en-US" sz="1400" dirty="0"/>
          </a:p>
        </p:txBody>
      </p:sp>
      <p:sp>
        <p:nvSpPr>
          <p:cNvPr id="9" name="Shape 6"/>
          <p:cNvSpPr/>
          <p:nvPr/>
        </p:nvSpPr>
        <p:spPr>
          <a:xfrm>
            <a:off x="10150197" y="2326958"/>
            <a:ext cx="3745587" cy="91440"/>
          </a:xfrm>
          <a:prstGeom prst="roundRect">
            <a:avLst>
              <a:gd name="adj" fmla="val 84367"/>
            </a:avLst>
          </a:prstGeom>
          <a:solidFill>
            <a:srgbClr val="373B48"/>
          </a:solidFill>
          <a:ln/>
        </p:spPr>
        <p:txBody>
          <a:bodyPr/>
          <a:lstStyle/>
          <a:p>
            <a:endParaRPr lang="da-DK"/>
          </a:p>
        </p:txBody>
      </p:sp>
      <p:sp>
        <p:nvSpPr>
          <p:cNvPr id="10" name="Shape 7"/>
          <p:cNvSpPr/>
          <p:nvPr/>
        </p:nvSpPr>
        <p:spPr>
          <a:xfrm>
            <a:off x="11747421" y="2074307"/>
            <a:ext cx="551021" cy="551021"/>
          </a:xfrm>
          <a:prstGeom prst="roundRect">
            <a:avLst>
              <a:gd name="adj" fmla="val 165946"/>
            </a:avLst>
          </a:prstGeom>
          <a:solidFill>
            <a:srgbClr val="373B48"/>
          </a:solidFill>
          <a:ln/>
        </p:spPr>
        <p:txBody>
          <a:bodyPr/>
          <a:lstStyle/>
          <a:p>
            <a:endParaRPr lang="da-DK"/>
          </a:p>
        </p:txBody>
      </p:sp>
      <p:sp>
        <p:nvSpPr>
          <p:cNvPr id="11" name="Text 8"/>
          <p:cNvSpPr/>
          <p:nvPr/>
        </p:nvSpPr>
        <p:spPr>
          <a:xfrm>
            <a:off x="11912679" y="2212062"/>
            <a:ext cx="220385" cy="275511"/>
          </a:xfrm>
          <a:prstGeom prst="rect">
            <a:avLst/>
          </a:prstGeom>
          <a:noFill/>
          <a:ln/>
        </p:spPr>
        <p:txBody>
          <a:bodyPr wrap="none" lIns="0" tIns="0" rIns="0" bIns="0" rtlCol="0" anchor="t"/>
          <a:lstStyle/>
          <a:p>
            <a:pPr marL="0" indent="0" algn="l">
              <a:lnSpc>
                <a:spcPts val="2750"/>
              </a:lnSpc>
              <a:buNone/>
            </a:pPr>
            <a:r>
              <a:rPr lang="en-US" sz="1700" dirty="0">
                <a:solidFill>
                  <a:srgbClr val="FFFFFF"/>
                </a:solidFill>
                <a:latin typeface="Mona Sans Semi Bold" pitchFamily="34" charset="0"/>
                <a:ea typeface="Mona Sans Semi Bold" pitchFamily="34" charset="-122"/>
                <a:cs typeface="Mona Sans Semi Bold" pitchFamily="34" charset="-120"/>
              </a:rPr>
              <a:t>2</a:t>
            </a:r>
            <a:endParaRPr lang="en-US" sz="1700" dirty="0"/>
          </a:p>
        </p:txBody>
      </p:sp>
      <p:sp>
        <p:nvSpPr>
          <p:cNvPr id="12" name="Text 9"/>
          <p:cNvSpPr/>
          <p:nvPr/>
        </p:nvSpPr>
        <p:spPr>
          <a:xfrm>
            <a:off x="10356652" y="2808923"/>
            <a:ext cx="2295882" cy="286941"/>
          </a:xfrm>
          <a:prstGeom prst="rect">
            <a:avLst/>
          </a:prstGeom>
          <a:noFill/>
          <a:ln/>
        </p:spPr>
        <p:txBody>
          <a:bodyPr wrap="none" lIns="0" tIns="0" rIns="0" bIns="0" rtlCol="0" anchor="t"/>
          <a:lstStyle/>
          <a:p>
            <a:pPr marL="0" indent="0" algn="l">
              <a:lnSpc>
                <a:spcPts val="2250"/>
              </a:lnSpc>
              <a:buNone/>
            </a:pPr>
            <a:r>
              <a:rPr lang="en-US" sz="1800" dirty="0">
                <a:solidFill>
                  <a:srgbClr val="52586B"/>
                </a:solidFill>
                <a:latin typeface="Mona Sans Semi Bold" pitchFamily="34" charset="0"/>
                <a:ea typeface="Mona Sans Semi Bold" pitchFamily="34" charset="-122"/>
                <a:cs typeface="Mona Sans Semi Bold" pitchFamily="34" charset="-120"/>
              </a:rPr>
              <a:t>Værdier og Handling</a:t>
            </a:r>
            <a:endParaRPr lang="en-US" sz="1800" dirty="0"/>
          </a:p>
        </p:txBody>
      </p:sp>
      <p:sp>
        <p:nvSpPr>
          <p:cNvPr id="13" name="Text 10"/>
          <p:cNvSpPr/>
          <p:nvPr/>
        </p:nvSpPr>
        <p:spPr>
          <a:xfrm>
            <a:off x="10356652" y="3205996"/>
            <a:ext cx="3332678" cy="1469231"/>
          </a:xfrm>
          <a:prstGeom prst="rect">
            <a:avLst/>
          </a:prstGeom>
          <a:noFill/>
          <a:ln/>
        </p:spPr>
        <p:txBody>
          <a:bodyPr wrap="square" lIns="0" tIns="0" rIns="0" bIns="0" rtlCol="0" anchor="t"/>
          <a:lstStyle/>
          <a:p>
            <a:pPr marL="0" indent="0" algn="l">
              <a:lnSpc>
                <a:spcPts val="2300"/>
              </a:lnSpc>
              <a:buNone/>
            </a:pPr>
            <a:r>
              <a:rPr lang="en-US" sz="1400" dirty="0">
                <a:solidFill>
                  <a:srgbClr val="52586B"/>
                </a:solidFill>
                <a:latin typeface="Funnel Sans" pitchFamily="34" charset="0"/>
                <a:ea typeface="Funnel Sans" pitchFamily="34" charset="-122"/>
                <a:cs typeface="Funnel Sans" pitchFamily="34" charset="-120"/>
              </a:rPr>
              <a:t>Selvrespekt handler om værdier. Når vi begynder at have bestemte værdier og tager beslutninger og handler ud fra dem, opstår der en dyb følelse af værdighed og selvrespekt.</a:t>
            </a:r>
            <a:endParaRPr lang="en-US" sz="1400" dirty="0"/>
          </a:p>
        </p:txBody>
      </p:sp>
      <p:sp>
        <p:nvSpPr>
          <p:cNvPr id="14" name="Shape 11"/>
          <p:cNvSpPr/>
          <p:nvPr/>
        </p:nvSpPr>
        <p:spPr>
          <a:xfrm>
            <a:off x="6221016" y="5905619"/>
            <a:ext cx="7674769" cy="91440"/>
          </a:xfrm>
          <a:prstGeom prst="roundRect">
            <a:avLst>
              <a:gd name="adj" fmla="val 84367"/>
            </a:avLst>
          </a:prstGeom>
          <a:solidFill>
            <a:srgbClr val="373B48"/>
          </a:solidFill>
          <a:ln/>
        </p:spPr>
        <p:txBody>
          <a:bodyPr/>
          <a:lstStyle/>
          <a:p>
            <a:endParaRPr lang="da-DK"/>
          </a:p>
        </p:txBody>
      </p:sp>
      <p:sp>
        <p:nvSpPr>
          <p:cNvPr id="15" name="Shape 12"/>
          <p:cNvSpPr/>
          <p:nvPr/>
        </p:nvSpPr>
        <p:spPr>
          <a:xfrm>
            <a:off x="9782889" y="5652968"/>
            <a:ext cx="551021" cy="551021"/>
          </a:xfrm>
          <a:prstGeom prst="roundRect">
            <a:avLst>
              <a:gd name="adj" fmla="val 165946"/>
            </a:avLst>
          </a:prstGeom>
          <a:solidFill>
            <a:srgbClr val="373B48"/>
          </a:solidFill>
          <a:ln/>
        </p:spPr>
        <p:txBody>
          <a:bodyPr/>
          <a:lstStyle/>
          <a:p>
            <a:endParaRPr lang="da-DK"/>
          </a:p>
        </p:txBody>
      </p:sp>
      <p:sp>
        <p:nvSpPr>
          <p:cNvPr id="16" name="Text 13"/>
          <p:cNvSpPr/>
          <p:nvPr/>
        </p:nvSpPr>
        <p:spPr>
          <a:xfrm>
            <a:off x="9948148" y="5790724"/>
            <a:ext cx="220385" cy="275511"/>
          </a:xfrm>
          <a:prstGeom prst="rect">
            <a:avLst/>
          </a:prstGeom>
          <a:noFill/>
          <a:ln/>
        </p:spPr>
        <p:txBody>
          <a:bodyPr wrap="none" lIns="0" tIns="0" rIns="0" bIns="0" rtlCol="0" anchor="t"/>
          <a:lstStyle/>
          <a:p>
            <a:pPr marL="0" indent="0" algn="l">
              <a:lnSpc>
                <a:spcPts val="2750"/>
              </a:lnSpc>
              <a:buNone/>
            </a:pPr>
            <a:r>
              <a:rPr lang="en-US" sz="1700" dirty="0">
                <a:solidFill>
                  <a:srgbClr val="FFFFFF"/>
                </a:solidFill>
                <a:latin typeface="Mona Sans Semi Bold" pitchFamily="34" charset="0"/>
                <a:ea typeface="Mona Sans Semi Bold" pitchFamily="34" charset="-122"/>
                <a:cs typeface="Mona Sans Semi Bold" pitchFamily="34" charset="-120"/>
              </a:rPr>
              <a:t>3</a:t>
            </a:r>
            <a:endParaRPr lang="en-US" sz="1700" dirty="0"/>
          </a:p>
        </p:txBody>
      </p:sp>
      <p:sp>
        <p:nvSpPr>
          <p:cNvPr id="17" name="Text 14"/>
          <p:cNvSpPr/>
          <p:nvPr/>
        </p:nvSpPr>
        <p:spPr>
          <a:xfrm>
            <a:off x="6427470" y="6387584"/>
            <a:ext cx="2295882" cy="286941"/>
          </a:xfrm>
          <a:prstGeom prst="rect">
            <a:avLst/>
          </a:prstGeom>
          <a:noFill/>
          <a:ln/>
        </p:spPr>
        <p:txBody>
          <a:bodyPr wrap="none" lIns="0" tIns="0" rIns="0" bIns="0" rtlCol="0" anchor="t"/>
          <a:lstStyle/>
          <a:p>
            <a:pPr marL="0" indent="0" algn="l">
              <a:lnSpc>
                <a:spcPts val="2250"/>
              </a:lnSpc>
              <a:buNone/>
            </a:pPr>
            <a:r>
              <a:rPr lang="en-US" sz="1800" dirty="0">
                <a:solidFill>
                  <a:srgbClr val="52586B"/>
                </a:solidFill>
                <a:latin typeface="Mona Sans Semi Bold" pitchFamily="34" charset="0"/>
                <a:ea typeface="Mona Sans Semi Bold" pitchFamily="34" charset="-122"/>
                <a:cs typeface="Mona Sans Semi Bold" pitchFamily="34" charset="-120"/>
              </a:rPr>
              <a:t>Internt Fundament</a:t>
            </a:r>
            <a:endParaRPr lang="en-US" sz="1800" dirty="0"/>
          </a:p>
        </p:txBody>
      </p:sp>
      <p:sp>
        <p:nvSpPr>
          <p:cNvPr id="18" name="Text 15"/>
          <p:cNvSpPr/>
          <p:nvPr/>
        </p:nvSpPr>
        <p:spPr>
          <a:xfrm>
            <a:off x="6427470" y="6784658"/>
            <a:ext cx="7261860" cy="587693"/>
          </a:xfrm>
          <a:prstGeom prst="rect">
            <a:avLst/>
          </a:prstGeom>
          <a:noFill/>
          <a:ln/>
        </p:spPr>
        <p:txBody>
          <a:bodyPr wrap="square" lIns="0" tIns="0" rIns="0" bIns="0" rtlCol="0" anchor="t"/>
          <a:lstStyle/>
          <a:p>
            <a:pPr marL="0" indent="0" algn="l">
              <a:lnSpc>
                <a:spcPts val="2300"/>
              </a:lnSpc>
              <a:buNone/>
            </a:pPr>
            <a:r>
              <a:rPr lang="en-US" sz="1400" dirty="0">
                <a:solidFill>
                  <a:srgbClr val="52586B"/>
                </a:solidFill>
                <a:latin typeface="Funnel Sans" pitchFamily="34" charset="0"/>
                <a:ea typeface="Funnel Sans" pitchFamily="34" charset="-122"/>
                <a:cs typeface="Funnel Sans" pitchFamily="34" charset="-120"/>
              </a:rPr>
              <a:t>Det er vigtigt at forstå, at selvrespekten er langt mere internt baseret end de andre selvfølelser, og derfor kræver den en helt tredje terapeutisk tilgang.</a:t>
            </a:r>
            <a:endParaRPr lang="en-US" sz="1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690205" y="825222"/>
            <a:ext cx="11754683" cy="539115"/>
          </a:xfrm>
          <a:prstGeom prst="rect">
            <a:avLst/>
          </a:prstGeom>
          <a:noFill/>
          <a:ln/>
        </p:spPr>
        <p:txBody>
          <a:bodyPr wrap="none" lIns="0" tIns="0" rIns="0" bIns="0" rtlCol="0" anchor="t"/>
          <a:lstStyle/>
          <a:p>
            <a:pPr marL="0" indent="0" algn="l">
              <a:lnSpc>
                <a:spcPts val="4200"/>
              </a:lnSpc>
              <a:buNone/>
            </a:pPr>
            <a:r>
              <a:rPr lang="en-US" sz="3350" dirty="0">
                <a:solidFill>
                  <a:srgbClr val="373B48"/>
                </a:solidFill>
                <a:latin typeface="Mona Sans Semi Bold" pitchFamily="34" charset="0"/>
                <a:ea typeface="Mona Sans Semi Bold" pitchFamily="34" charset="-122"/>
                <a:cs typeface="Mona Sans Semi Bold" pitchFamily="34" charset="-120"/>
              </a:rPr>
              <a:t>Selvrespekt i et Helhedsperspektiv: ID Grundpentagonen</a:t>
            </a:r>
            <a:endParaRPr lang="en-US" sz="3350" dirty="0"/>
          </a:p>
        </p:txBody>
      </p:sp>
      <p:sp>
        <p:nvSpPr>
          <p:cNvPr id="3" name="Text 1"/>
          <p:cNvSpPr/>
          <p:nvPr/>
        </p:nvSpPr>
        <p:spPr>
          <a:xfrm>
            <a:off x="690205" y="1709380"/>
            <a:ext cx="13249989" cy="551974"/>
          </a:xfrm>
          <a:prstGeom prst="rect">
            <a:avLst/>
          </a:prstGeom>
          <a:noFill/>
          <a:ln/>
        </p:spPr>
        <p:txBody>
          <a:bodyPr wrap="square" lIns="0" tIns="0" rIns="0" bIns="0" rtlCol="0" anchor="t"/>
          <a:lstStyle/>
          <a:p>
            <a:pPr marL="0" indent="0" algn="l">
              <a:lnSpc>
                <a:spcPts val="2150"/>
              </a:lnSpc>
              <a:buNone/>
            </a:pPr>
            <a:r>
              <a:rPr lang="en-US" sz="1350" dirty="0">
                <a:solidFill>
                  <a:srgbClr val="52586B"/>
                </a:solidFill>
                <a:latin typeface="Funnel Sans" pitchFamily="34" charset="0"/>
                <a:ea typeface="Funnel Sans" pitchFamily="34" charset="-122"/>
                <a:cs typeface="Funnel Sans" pitchFamily="34" charset="-120"/>
              </a:rPr>
              <a:t>Selvrespekt er et komplekst og flerdimensionelt begreb, som bedst forstås gennem den fem-dimensionelle integrale – eller pentagrale – forståelsesramme. Det giver os et holistisk perspektiv på, hvordan selvrespekt er rodfæstet i hele vores eksistens.</a:t>
            </a:r>
            <a:endParaRPr lang="en-US" sz="1350" dirty="0"/>
          </a:p>
        </p:txBody>
      </p:sp>
      <p:sp>
        <p:nvSpPr>
          <p:cNvPr id="4" name="Text 2"/>
          <p:cNvSpPr/>
          <p:nvPr/>
        </p:nvSpPr>
        <p:spPr>
          <a:xfrm>
            <a:off x="2839522" y="2889409"/>
            <a:ext cx="2156936" cy="269677"/>
          </a:xfrm>
          <a:prstGeom prst="rect">
            <a:avLst/>
          </a:prstGeom>
          <a:noFill/>
          <a:ln/>
        </p:spPr>
        <p:txBody>
          <a:bodyPr wrap="none" lIns="0" tIns="0" rIns="0" bIns="0" rtlCol="0" anchor="t"/>
          <a:lstStyle/>
          <a:p>
            <a:pPr marL="0" indent="0" algn="r">
              <a:lnSpc>
                <a:spcPts val="2100"/>
              </a:lnSpc>
              <a:buNone/>
            </a:pPr>
            <a:r>
              <a:rPr lang="en-US" sz="1650" dirty="0">
                <a:solidFill>
                  <a:srgbClr val="52586B"/>
                </a:solidFill>
                <a:latin typeface="Mona Sans Semi Bold" pitchFamily="34" charset="0"/>
                <a:ea typeface="Mona Sans Semi Bold" pitchFamily="34" charset="-122"/>
                <a:cs typeface="Mona Sans Semi Bold" pitchFamily="34" charset="-120"/>
              </a:rPr>
              <a:t>KROP</a:t>
            </a:r>
            <a:endParaRPr lang="en-US" sz="1650" dirty="0"/>
          </a:p>
        </p:txBody>
      </p:sp>
      <p:sp>
        <p:nvSpPr>
          <p:cNvPr id="5" name="Text 3"/>
          <p:cNvSpPr/>
          <p:nvPr/>
        </p:nvSpPr>
        <p:spPr>
          <a:xfrm>
            <a:off x="690205" y="3262551"/>
            <a:ext cx="4306253" cy="1103948"/>
          </a:xfrm>
          <a:prstGeom prst="rect">
            <a:avLst/>
          </a:prstGeom>
          <a:noFill/>
          <a:ln/>
        </p:spPr>
        <p:txBody>
          <a:bodyPr wrap="square" lIns="0" tIns="0" rIns="0" bIns="0" rtlCol="0" anchor="t"/>
          <a:lstStyle/>
          <a:p>
            <a:pPr marL="0" indent="0" algn="r">
              <a:lnSpc>
                <a:spcPts val="2150"/>
              </a:lnSpc>
              <a:buNone/>
            </a:pPr>
            <a:r>
              <a:rPr lang="en-US" sz="1350" dirty="0">
                <a:solidFill>
                  <a:srgbClr val="52586B"/>
                </a:solidFill>
                <a:latin typeface="Funnel Sans" pitchFamily="34" charset="0"/>
                <a:ea typeface="Funnel Sans" pitchFamily="34" charset="-122"/>
                <a:cs typeface="Funnel Sans" pitchFamily="34" charset="-120"/>
              </a:rPr>
              <a:t>Kroppen er vores fysiske hjem. Selvrespekt handler om at anerkende dens værdighed, lytte til dens signaler (hvile, næring, bevægelse) og ikke presse den ud over dens kapacitet.</a:t>
            </a:r>
            <a:endParaRPr lang="en-US" sz="1350" dirty="0"/>
          </a:p>
        </p:txBody>
      </p:sp>
      <p:pic>
        <p:nvPicPr>
          <p:cNvPr id="6" name="Image 0" descr="preencoded.png"/>
          <p:cNvPicPr>
            <a:picLocks noChangeAspect="1"/>
          </p:cNvPicPr>
          <p:nvPr/>
        </p:nvPicPr>
        <p:blipFill>
          <a:blip r:embed="rId3"/>
          <a:stretch>
            <a:fillRect/>
          </a:stretch>
        </p:blipFill>
        <p:spPr>
          <a:xfrm>
            <a:off x="4996458" y="2611160"/>
            <a:ext cx="4637484" cy="4637484"/>
          </a:xfrm>
          <a:prstGeom prst="rect">
            <a:avLst/>
          </a:prstGeom>
        </p:spPr>
      </p:pic>
      <p:pic>
        <p:nvPicPr>
          <p:cNvPr id="7" name="Image 1" descr="preencoded.png"/>
          <p:cNvPicPr>
            <a:picLocks noChangeAspect="1"/>
          </p:cNvPicPr>
          <p:nvPr/>
        </p:nvPicPr>
        <p:blipFill>
          <a:blip r:embed="rId4"/>
          <a:stretch>
            <a:fillRect/>
          </a:stretch>
        </p:blipFill>
        <p:spPr>
          <a:xfrm>
            <a:off x="6227624" y="4076283"/>
            <a:ext cx="242649" cy="303252"/>
          </a:xfrm>
          <a:prstGeom prst="rect">
            <a:avLst/>
          </a:prstGeom>
        </p:spPr>
      </p:pic>
      <p:sp>
        <p:nvSpPr>
          <p:cNvPr id="8" name="Text 4"/>
          <p:cNvSpPr/>
          <p:nvPr/>
        </p:nvSpPr>
        <p:spPr>
          <a:xfrm>
            <a:off x="9633942" y="2455426"/>
            <a:ext cx="2156936" cy="269677"/>
          </a:xfrm>
          <a:prstGeom prst="rect">
            <a:avLst/>
          </a:prstGeom>
          <a:noFill/>
          <a:ln/>
        </p:spPr>
        <p:txBody>
          <a:bodyPr wrap="none" lIns="0" tIns="0" rIns="0" bIns="0" rtlCol="0" anchor="t"/>
          <a:lstStyle/>
          <a:p>
            <a:pPr marL="0" indent="0" algn="l">
              <a:lnSpc>
                <a:spcPts val="2100"/>
              </a:lnSpc>
              <a:buNone/>
            </a:pPr>
            <a:r>
              <a:rPr lang="en-US" sz="1650" dirty="0">
                <a:solidFill>
                  <a:srgbClr val="52586B"/>
                </a:solidFill>
                <a:latin typeface="Mona Sans Semi Bold" pitchFamily="34" charset="0"/>
                <a:ea typeface="Mona Sans Semi Bold" pitchFamily="34" charset="-122"/>
                <a:cs typeface="Mona Sans Semi Bold" pitchFamily="34" charset="-120"/>
              </a:rPr>
              <a:t>SIND</a:t>
            </a:r>
            <a:endParaRPr lang="en-US" sz="1650" dirty="0"/>
          </a:p>
        </p:txBody>
      </p:sp>
      <p:sp>
        <p:nvSpPr>
          <p:cNvPr id="9" name="Text 5"/>
          <p:cNvSpPr/>
          <p:nvPr/>
        </p:nvSpPr>
        <p:spPr>
          <a:xfrm>
            <a:off x="9633942" y="2828568"/>
            <a:ext cx="4306253" cy="1103948"/>
          </a:xfrm>
          <a:prstGeom prst="rect">
            <a:avLst/>
          </a:prstGeom>
          <a:noFill/>
          <a:ln/>
        </p:spPr>
        <p:txBody>
          <a:bodyPr wrap="square" lIns="0" tIns="0" rIns="0" bIns="0" rtlCol="0" anchor="t"/>
          <a:lstStyle/>
          <a:p>
            <a:pPr marL="0" indent="0" algn="l">
              <a:lnSpc>
                <a:spcPts val="2150"/>
              </a:lnSpc>
              <a:buNone/>
            </a:pPr>
            <a:r>
              <a:rPr lang="en-US" sz="1350" dirty="0">
                <a:solidFill>
                  <a:srgbClr val="52586B"/>
                </a:solidFill>
                <a:latin typeface="Funnel Sans" pitchFamily="34" charset="0"/>
                <a:ea typeface="Funnel Sans" pitchFamily="34" charset="-122"/>
                <a:cs typeface="Funnel Sans" pitchFamily="34" charset="-120"/>
              </a:rPr>
              <a:t>Sindets rolle handler om de tankemønstre, der former vores selvopfattelse. Selvrespekt indebærer at have en indre dialog præget af venlighed og medfølelse frem for selvkritik og fordømmelse.</a:t>
            </a:r>
            <a:endParaRPr lang="en-US" sz="1350" dirty="0"/>
          </a:p>
        </p:txBody>
      </p:sp>
      <p:pic>
        <p:nvPicPr>
          <p:cNvPr id="10" name="Image 2" descr="preencoded.png"/>
          <p:cNvPicPr>
            <a:picLocks noChangeAspect="1"/>
          </p:cNvPicPr>
          <p:nvPr/>
        </p:nvPicPr>
        <p:blipFill>
          <a:blip r:embed="rId5"/>
          <a:stretch>
            <a:fillRect/>
          </a:stretch>
        </p:blipFill>
        <p:spPr>
          <a:xfrm>
            <a:off x="4996458" y="2611160"/>
            <a:ext cx="4637484" cy="4637484"/>
          </a:xfrm>
          <a:prstGeom prst="rect">
            <a:avLst/>
          </a:prstGeom>
        </p:spPr>
      </p:pic>
      <p:pic>
        <p:nvPicPr>
          <p:cNvPr id="11" name="Image 3" descr="preencoded.png"/>
          <p:cNvPicPr>
            <a:picLocks noChangeAspect="1"/>
          </p:cNvPicPr>
          <p:nvPr/>
        </p:nvPicPr>
        <p:blipFill>
          <a:blip r:embed="rId6"/>
          <a:stretch>
            <a:fillRect/>
          </a:stretch>
        </p:blipFill>
        <p:spPr>
          <a:xfrm>
            <a:off x="7562790" y="3642539"/>
            <a:ext cx="242649" cy="303252"/>
          </a:xfrm>
          <a:prstGeom prst="rect">
            <a:avLst/>
          </a:prstGeom>
        </p:spPr>
      </p:pic>
      <p:sp>
        <p:nvSpPr>
          <p:cNvPr id="12" name="Text 6"/>
          <p:cNvSpPr/>
          <p:nvPr/>
        </p:nvSpPr>
        <p:spPr>
          <a:xfrm>
            <a:off x="9978985" y="4191357"/>
            <a:ext cx="2156936" cy="269677"/>
          </a:xfrm>
          <a:prstGeom prst="rect">
            <a:avLst/>
          </a:prstGeom>
          <a:noFill/>
          <a:ln/>
        </p:spPr>
        <p:txBody>
          <a:bodyPr wrap="none" lIns="0" tIns="0" rIns="0" bIns="0" rtlCol="0" anchor="t"/>
          <a:lstStyle/>
          <a:p>
            <a:pPr marL="0" indent="0" algn="l">
              <a:lnSpc>
                <a:spcPts val="2100"/>
              </a:lnSpc>
              <a:buNone/>
            </a:pPr>
            <a:r>
              <a:rPr lang="en-US" sz="1650" dirty="0">
                <a:solidFill>
                  <a:srgbClr val="52586B"/>
                </a:solidFill>
                <a:latin typeface="Mona Sans Semi Bold" pitchFamily="34" charset="0"/>
                <a:ea typeface="Mona Sans Semi Bold" pitchFamily="34" charset="-122"/>
                <a:cs typeface="Mona Sans Semi Bold" pitchFamily="34" charset="-120"/>
              </a:rPr>
              <a:t>ÅND</a:t>
            </a:r>
            <a:endParaRPr lang="en-US" sz="1650" dirty="0"/>
          </a:p>
        </p:txBody>
      </p:sp>
      <p:sp>
        <p:nvSpPr>
          <p:cNvPr id="13" name="Text 7"/>
          <p:cNvSpPr/>
          <p:nvPr/>
        </p:nvSpPr>
        <p:spPr>
          <a:xfrm>
            <a:off x="9978985" y="4564499"/>
            <a:ext cx="3961209" cy="1103948"/>
          </a:xfrm>
          <a:prstGeom prst="rect">
            <a:avLst/>
          </a:prstGeom>
          <a:noFill/>
          <a:ln/>
        </p:spPr>
        <p:txBody>
          <a:bodyPr wrap="square" lIns="0" tIns="0" rIns="0" bIns="0" rtlCol="0" anchor="t"/>
          <a:lstStyle/>
          <a:p>
            <a:pPr marL="0" indent="0" algn="l">
              <a:lnSpc>
                <a:spcPts val="2150"/>
              </a:lnSpc>
              <a:buNone/>
            </a:pPr>
            <a:r>
              <a:rPr lang="en-US" sz="1350" dirty="0">
                <a:solidFill>
                  <a:srgbClr val="52586B"/>
                </a:solidFill>
                <a:latin typeface="Funnel Sans" pitchFamily="34" charset="0"/>
                <a:ea typeface="Funnel Sans" pitchFamily="34" charset="-122"/>
                <a:cs typeface="Funnel Sans" pitchFamily="34" charset="-120"/>
              </a:rPr>
              <a:t>Selvrespekt rummer en åndelig dimension, der handler om at forbinde sig til noget større end os selv. Følelsen af selvrespekt opstår, når vi lever i harmoni med vores indre sandhed.</a:t>
            </a:r>
            <a:endParaRPr lang="en-US" sz="1350" dirty="0"/>
          </a:p>
        </p:txBody>
      </p:sp>
      <p:pic>
        <p:nvPicPr>
          <p:cNvPr id="14" name="Image 4" descr="preencoded.png"/>
          <p:cNvPicPr>
            <a:picLocks noChangeAspect="1"/>
          </p:cNvPicPr>
          <p:nvPr/>
        </p:nvPicPr>
        <p:blipFill>
          <a:blip r:embed="rId7"/>
          <a:stretch>
            <a:fillRect/>
          </a:stretch>
        </p:blipFill>
        <p:spPr>
          <a:xfrm>
            <a:off x="4996458" y="2611160"/>
            <a:ext cx="4637484" cy="4637484"/>
          </a:xfrm>
          <a:prstGeom prst="rect">
            <a:avLst/>
          </a:prstGeom>
        </p:spPr>
      </p:pic>
      <p:pic>
        <p:nvPicPr>
          <p:cNvPr id="15" name="Image 5" descr="preencoded.png"/>
          <p:cNvPicPr>
            <a:picLocks noChangeAspect="1"/>
          </p:cNvPicPr>
          <p:nvPr/>
        </p:nvPicPr>
        <p:blipFill>
          <a:blip r:embed="rId8"/>
          <a:stretch>
            <a:fillRect/>
          </a:stretch>
        </p:blipFill>
        <p:spPr>
          <a:xfrm>
            <a:off x="8387894" y="4778276"/>
            <a:ext cx="242649" cy="303252"/>
          </a:xfrm>
          <a:prstGeom prst="rect">
            <a:avLst/>
          </a:prstGeom>
        </p:spPr>
      </p:pic>
      <p:sp>
        <p:nvSpPr>
          <p:cNvPr id="16" name="Text 8"/>
          <p:cNvSpPr/>
          <p:nvPr/>
        </p:nvSpPr>
        <p:spPr>
          <a:xfrm>
            <a:off x="9633942" y="5927288"/>
            <a:ext cx="2156936" cy="269677"/>
          </a:xfrm>
          <a:prstGeom prst="rect">
            <a:avLst/>
          </a:prstGeom>
          <a:noFill/>
          <a:ln/>
        </p:spPr>
        <p:txBody>
          <a:bodyPr wrap="none" lIns="0" tIns="0" rIns="0" bIns="0" rtlCol="0" anchor="t"/>
          <a:lstStyle/>
          <a:p>
            <a:pPr marL="0" indent="0" algn="l">
              <a:lnSpc>
                <a:spcPts val="2100"/>
              </a:lnSpc>
              <a:buNone/>
            </a:pPr>
            <a:r>
              <a:rPr lang="en-US" sz="1650" dirty="0">
                <a:solidFill>
                  <a:srgbClr val="52586B"/>
                </a:solidFill>
                <a:latin typeface="Mona Sans Semi Bold" pitchFamily="34" charset="0"/>
                <a:ea typeface="Mona Sans Semi Bold" pitchFamily="34" charset="-122"/>
                <a:cs typeface="Mona Sans Semi Bold" pitchFamily="34" charset="-120"/>
              </a:rPr>
              <a:t>KULTUR</a:t>
            </a:r>
            <a:endParaRPr lang="en-US" sz="1650" dirty="0"/>
          </a:p>
        </p:txBody>
      </p:sp>
      <p:sp>
        <p:nvSpPr>
          <p:cNvPr id="17" name="Text 9"/>
          <p:cNvSpPr/>
          <p:nvPr/>
        </p:nvSpPr>
        <p:spPr>
          <a:xfrm>
            <a:off x="9633942" y="6300430"/>
            <a:ext cx="4306253" cy="1103948"/>
          </a:xfrm>
          <a:prstGeom prst="rect">
            <a:avLst/>
          </a:prstGeom>
          <a:noFill/>
          <a:ln/>
        </p:spPr>
        <p:txBody>
          <a:bodyPr wrap="square" lIns="0" tIns="0" rIns="0" bIns="0" rtlCol="0" anchor="t"/>
          <a:lstStyle/>
          <a:p>
            <a:pPr marL="0" indent="0" algn="l">
              <a:lnSpc>
                <a:spcPts val="2150"/>
              </a:lnSpc>
              <a:buNone/>
            </a:pPr>
            <a:r>
              <a:rPr lang="en-US" sz="1350" dirty="0">
                <a:solidFill>
                  <a:srgbClr val="52586B"/>
                </a:solidFill>
                <a:latin typeface="Funnel Sans" pitchFamily="34" charset="0"/>
                <a:ea typeface="Funnel Sans" pitchFamily="34" charset="-122"/>
                <a:cs typeface="Funnel Sans" pitchFamily="34" charset="-120"/>
              </a:rPr>
              <a:t>Selvrespekt formes i mødet med andre. Det kræver en god balance mellem at være tro mod sig selv og indgå sundt i fællesskaber. At sætte sunde, naturlige grænser og kommunikere ærligt.</a:t>
            </a:r>
            <a:endParaRPr lang="en-US" sz="1350" dirty="0"/>
          </a:p>
        </p:txBody>
      </p:sp>
      <p:pic>
        <p:nvPicPr>
          <p:cNvPr id="18" name="Image 6" descr="preencoded.png"/>
          <p:cNvPicPr>
            <a:picLocks noChangeAspect="1"/>
          </p:cNvPicPr>
          <p:nvPr/>
        </p:nvPicPr>
        <p:blipFill>
          <a:blip r:embed="rId9"/>
          <a:stretch>
            <a:fillRect/>
          </a:stretch>
        </p:blipFill>
        <p:spPr>
          <a:xfrm>
            <a:off x="4996458" y="2611160"/>
            <a:ext cx="4637484" cy="4637484"/>
          </a:xfrm>
          <a:prstGeom prst="rect">
            <a:avLst/>
          </a:prstGeom>
        </p:spPr>
      </p:pic>
      <p:pic>
        <p:nvPicPr>
          <p:cNvPr id="19" name="Image 7" descr="preencoded.png"/>
          <p:cNvPicPr>
            <a:picLocks noChangeAspect="1"/>
          </p:cNvPicPr>
          <p:nvPr/>
        </p:nvPicPr>
        <p:blipFill>
          <a:blip r:embed="rId10"/>
          <a:stretch>
            <a:fillRect/>
          </a:stretch>
        </p:blipFill>
        <p:spPr>
          <a:xfrm>
            <a:off x="7562790" y="5913894"/>
            <a:ext cx="242649" cy="303252"/>
          </a:xfrm>
          <a:prstGeom prst="rect">
            <a:avLst/>
          </a:prstGeom>
        </p:spPr>
      </p:pic>
      <p:sp>
        <p:nvSpPr>
          <p:cNvPr id="20" name="Text 10"/>
          <p:cNvSpPr/>
          <p:nvPr/>
        </p:nvSpPr>
        <p:spPr>
          <a:xfrm>
            <a:off x="2839522" y="5493306"/>
            <a:ext cx="2156936" cy="269677"/>
          </a:xfrm>
          <a:prstGeom prst="rect">
            <a:avLst/>
          </a:prstGeom>
          <a:noFill/>
          <a:ln/>
        </p:spPr>
        <p:txBody>
          <a:bodyPr wrap="none" lIns="0" tIns="0" rIns="0" bIns="0" rtlCol="0" anchor="t"/>
          <a:lstStyle/>
          <a:p>
            <a:pPr marL="0" indent="0" algn="r">
              <a:lnSpc>
                <a:spcPts val="2100"/>
              </a:lnSpc>
              <a:buNone/>
            </a:pPr>
            <a:r>
              <a:rPr lang="en-US" sz="1650" dirty="0">
                <a:solidFill>
                  <a:srgbClr val="52586B"/>
                </a:solidFill>
                <a:latin typeface="Mona Sans Semi Bold" pitchFamily="34" charset="0"/>
                <a:ea typeface="Mona Sans Semi Bold" pitchFamily="34" charset="-122"/>
                <a:cs typeface="Mona Sans Semi Bold" pitchFamily="34" charset="-120"/>
              </a:rPr>
              <a:t>NATUR</a:t>
            </a:r>
            <a:endParaRPr lang="en-US" sz="1650" dirty="0"/>
          </a:p>
        </p:txBody>
      </p:sp>
      <p:sp>
        <p:nvSpPr>
          <p:cNvPr id="21" name="Text 11"/>
          <p:cNvSpPr/>
          <p:nvPr/>
        </p:nvSpPr>
        <p:spPr>
          <a:xfrm>
            <a:off x="690205" y="5866448"/>
            <a:ext cx="4306253" cy="1103948"/>
          </a:xfrm>
          <a:prstGeom prst="rect">
            <a:avLst/>
          </a:prstGeom>
          <a:noFill/>
          <a:ln/>
        </p:spPr>
        <p:txBody>
          <a:bodyPr wrap="square" lIns="0" tIns="0" rIns="0" bIns="0" rtlCol="0" anchor="t"/>
          <a:lstStyle/>
          <a:p>
            <a:pPr marL="0" indent="0" algn="r">
              <a:lnSpc>
                <a:spcPts val="2150"/>
              </a:lnSpc>
              <a:buNone/>
            </a:pPr>
            <a:r>
              <a:rPr lang="en-US" sz="1350" dirty="0">
                <a:solidFill>
                  <a:srgbClr val="52586B"/>
                </a:solidFill>
                <a:latin typeface="Funnel Sans" pitchFamily="34" charset="0"/>
                <a:ea typeface="Funnel Sans" pitchFamily="34" charset="-122"/>
                <a:cs typeface="Funnel Sans" pitchFamily="34" charset="-120"/>
              </a:rPr>
              <a:t>Vores selvrespekt er forbundet med vores forhold til naturen og vores adfærd i verden. At tage ansvar for vores handlinger, herunder at leve bæredygtigt, afspejler respekt for livet som helhed.</a:t>
            </a:r>
            <a:endParaRPr lang="en-US" sz="1350" dirty="0"/>
          </a:p>
        </p:txBody>
      </p:sp>
      <p:pic>
        <p:nvPicPr>
          <p:cNvPr id="22" name="Image 8" descr="preencoded.png"/>
          <p:cNvPicPr>
            <a:picLocks noChangeAspect="1"/>
          </p:cNvPicPr>
          <p:nvPr/>
        </p:nvPicPr>
        <p:blipFill>
          <a:blip r:embed="rId11"/>
          <a:stretch>
            <a:fillRect/>
          </a:stretch>
        </p:blipFill>
        <p:spPr>
          <a:xfrm>
            <a:off x="4996458" y="2611160"/>
            <a:ext cx="4637484" cy="4637484"/>
          </a:xfrm>
          <a:prstGeom prst="rect">
            <a:avLst/>
          </a:prstGeom>
        </p:spPr>
      </p:pic>
      <p:pic>
        <p:nvPicPr>
          <p:cNvPr id="23" name="Image 9" descr="preencoded.png"/>
          <p:cNvPicPr>
            <a:picLocks noChangeAspect="1"/>
          </p:cNvPicPr>
          <p:nvPr/>
        </p:nvPicPr>
        <p:blipFill>
          <a:blip r:embed="rId12"/>
          <a:stretch>
            <a:fillRect/>
          </a:stretch>
        </p:blipFill>
        <p:spPr>
          <a:xfrm>
            <a:off x="6227624" y="5480149"/>
            <a:ext cx="242649" cy="303252"/>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396835" y="272891"/>
            <a:ext cx="5629037" cy="310158"/>
          </a:xfrm>
          <a:prstGeom prst="rect">
            <a:avLst/>
          </a:prstGeom>
          <a:noFill/>
          <a:ln/>
        </p:spPr>
        <p:txBody>
          <a:bodyPr wrap="none" lIns="0" tIns="0" rIns="0" bIns="0" rtlCol="0" anchor="t"/>
          <a:lstStyle/>
          <a:p>
            <a:pPr marL="0" indent="0" algn="l">
              <a:lnSpc>
                <a:spcPts val="2400"/>
              </a:lnSpc>
              <a:buNone/>
            </a:pPr>
            <a:r>
              <a:rPr lang="en-US" sz="1950" dirty="0">
                <a:solidFill>
                  <a:srgbClr val="373B48"/>
                </a:solidFill>
                <a:latin typeface="Mona Sans Semi Bold" pitchFamily="34" charset="0"/>
                <a:ea typeface="Mona Sans Semi Bold" pitchFamily="34" charset="-122"/>
                <a:cs typeface="Mona Sans Semi Bold" pitchFamily="34" charset="-120"/>
              </a:rPr>
              <a:t>Selvrespektens Domæner: Fra Fortid til Fremtid</a:t>
            </a:r>
            <a:endParaRPr lang="en-US" sz="1950" dirty="0"/>
          </a:p>
        </p:txBody>
      </p:sp>
      <p:sp>
        <p:nvSpPr>
          <p:cNvPr id="3" name="Shape 1"/>
          <p:cNvSpPr/>
          <p:nvPr/>
        </p:nvSpPr>
        <p:spPr>
          <a:xfrm>
            <a:off x="396835" y="843439"/>
            <a:ext cx="6797397" cy="1414582"/>
          </a:xfrm>
          <a:prstGeom prst="roundRect">
            <a:avLst>
              <a:gd name="adj" fmla="val 5171"/>
            </a:avLst>
          </a:prstGeom>
          <a:noFill/>
          <a:ln w="15240">
            <a:solidFill>
              <a:srgbClr val="C8CACF"/>
            </a:solidFill>
            <a:prstDash val="solid"/>
          </a:ln>
        </p:spPr>
        <p:txBody>
          <a:bodyPr/>
          <a:lstStyle/>
          <a:p>
            <a:endParaRPr lang="da-DK"/>
          </a:p>
        </p:txBody>
      </p:sp>
      <p:sp>
        <p:nvSpPr>
          <p:cNvPr id="4" name="Shape 2"/>
          <p:cNvSpPr/>
          <p:nvPr/>
        </p:nvSpPr>
        <p:spPr>
          <a:xfrm>
            <a:off x="381595" y="843439"/>
            <a:ext cx="60960" cy="1414582"/>
          </a:xfrm>
          <a:prstGeom prst="roundRect">
            <a:avLst>
              <a:gd name="adj" fmla="val 68372"/>
            </a:avLst>
          </a:prstGeom>
          <a:solidFill>
            <a:srgbClr val="373B48"/>
          </a:solidFill>
          <a:ln/>
        </p:spPr>
        <p:txBody>
          <a:bodyPr/>
          <a:lstStyle/>
          <a:p>
            <a:endParaRPr lang="da-DK"/>
          </a:p>
        </p:txBody>
      </p:sp>
      <p:sp>
        <p:nvSpPr>
          <p:cNvPr id="5" name="Text 3"/>
          <p:cNvSpPr/>
          <p:nvPr/>
        </p:nvSpPr>
        <p:spPr>
          <a:xfrm>
            <a:off x="556974" y="957858"/>
            <a:ext cx="1427678" cy="155019"/>
          </a:xfrm>
          <a:prstGeom prst="rect">
            <a:avLst/>
          </a:prstGeom>
          <a:noFill/>
          <a:ln/>
        </p:spPr>
        <p:txBody>
          <a:bodyPr wrap="none" lIns="0" tIns="0" rIns="0" bIns="0" rtlCol="0" anchor="t"/>
          <a:lstStyle/>
          <a:p>
            <a:pPr marL="0" indent="0" algn="l">
              <a:lnSpc>
                <a:spcPts val="1200"/>
              </a:lnSpc>
              <a:buNone/>
            </a:pPr>
            <a:r>
              <a:rPr lang="en-US" sz="950" dirty="0">
                <a:solidFill>
                  <a:srgbClr val="52586B"/>
                </a:solidFill>
                <a:latin typeface="Mona Sans Semi Bold" pitchFamily="34" charset="0"/>
                <a:ea typeface="Mona Sans Semi Bold" pitchFamily="34" charset="-122"/>
                <a:cs typeface="Mona Sans Semi Bold" pitchFamily="34" charset="-120"/>
              </a:rPr>
              <a:t>Nuets Kraft (Her og Nu!)</a:t>
            </a:r>
            <a:endParaRPr lang="en-US" sz="950" dirty="0"/>
          </a:p>
        </p:txBody>
      </p:sp>
      <p:sp>
        <p:nvSpPr>
          <p:cNvPr id="6" name="Text 4"/>
          <p:cNvSpPr/>
          <p:nvPr/>
        </p:nvSpPr>
        <p:spPr>
          <a:xfrm>
            <a:off x="556974" y="1212056"/>
            <a:ext cx="6522839" cy="158591"/>
          </a:xfrm>
          <a:prstGeom prst="rect">
            <a:avLst/>
          </a:prstGeom>
          <a:noFill/>
          <a:ln/>
        </p:spPr>
        <p:txBody>
          <a:bodyPr wrap="none" lIns="0" tIns="0" rIns="0" bIns="0" rtlCol="0" anchor="t"/>
          <a:lstStyle/>
          <a:p>
            <a:pPr marL="342900" indent="-342900" algn="l">
              <a:lnSpc>
                <a:spcPts val="1250"/>
              </a:lnSpc>
              <a:buSzPct val="100000"/>
              <a:buChar char="•"/>
            </a:pPr>
            <a:r>
              <a:rPr lang="en-US" sz="750" dirty="0">
                <a:solidFill>
                  <a:srgbClr val="52586B"/>
                </a:solidFill>
                <a:latin typeface="Funnel Sans" pitchFamily="34" charset="0"/>
                <a:ea typeface="Funnel Sans" pitchFamily="34" charset="-122"/>
                <a:cs typeface="Funnel Sans" pitchFamily="34" charset="-120"/>
              </a:rPr>
              <a:t>Vær ærlig og autentisk i øjeblikket</a:t>
            </a:r>
            <a:endParaRPr lang="en-US" sz="750" dirty="0"/>
          </a:p>
        </p:txBody>
      </p:sp>
      <p:sp>
        <p:nvSpPr>
          <p:cNvPr id="7" name="Text 5"/>
          <p:cNvSpPr/>
          <p:nvPr/>
        </p:nvSpPr>
        <p:spPr>
          <a:xfrm>
            <a:off x="556974" y="1405295"/>
            <a:ext cx="6522839" cy="158591"/>
          </a:xfrm>
          <a:prstGeom prst="rect">
            <a:avLst/>
          </a:prstGeom>
          <a:noFill/>
          <a:ln/>
        </p:spPr>
        <p:txBody>
          <a:bodyPr wrap="none" lIns="0" tIns="0" rIns="0" bIns="0" rtlCol="0" anchor="t"/>
          <a:lstStyle/>
          <a:p>
            <a:pPr marL="342900" indent="-342900" algn="l">
              <a:lnSpc>
                <a:spcPts val="1250"/>
              </a:lnSpc>
              <a:buSzPct val="100000"/>
              <a:buChar char="•"/>
            </a:pPr>
            <a:r>
              <a:rPr lang="en-US" sz="750" dirty="0">
                <a:solidFill>
                  <a:srgbClr val="52586B"/>
                </a:solidFill>
                <a:latin typeface="Funnel Sans" pitchFamily="34" charset="0"/>
                <a:ea typeface="Funnel Sans" pitchFamily="34" charset="-122"/>
                <a:cs typeface="Funnel Sans" pitchFamily="34" charset="-120"/>
              </a:rPr>
              <a:t>Mærk og respekter dine grænser</a:t>
            </a:r>
            <a:endParaRPr lang="en-US" sz="750" dirty="0"/>
          </a:p>
        </p:txBody>
      </p:sp>
      <p:sp>
        <p:nvSpPr>
          <p:cNvPr id="8" name="Text 6"/>
          <p:cNvSpPr/>
          <p:nvPr/>
        </p:nvSpPr>
        <p:spPr>
          <a:xfrm>
            <a:off x="556974" y="1598533"/>
            <a:ext cx="6522839" cy="158591"/>
          </a:xfrm>
          <a:prstGeom prst="rect">
            <a:avLst/>
          </a:prstGeom>
          <a:noFill/>
          <a:ln/>
        </p:spPr>
        <p:txBody>
          <a:bodyPr wrap="none" lIns="0" tIns="0" rIns="0" bIns="0" rtlCol="0" anchor="t"/>
          <a:lstStyle/>
          <a:p>
            <a:pPr marL="342900" indent="-342900" algn="l">
              <a:lnSpc>
                <a:spcPts val="1250"/>
              </a:lnSpc>
              <a:buSzPct val="100000"/>
              <a:buChar char="•"/>
            </a:pPr>
            <a:r>
              <a:rPr lang="en-US" sz="750" dirty="0">
                <a:solidFill>
                  <a:srgbClr val="52586B"/>
                </a:solidFill>
                <a:latin typeface="Funnel Sans" pitchFamily="34" charset="0"/>
                <a:ea typeface="Funnel Sans" pitchFamily="34" charset="-122"/>
                <a:cs typeface="Funnel Sans" pitchFamily="34" charset="-120"/>
              </a:rPr>
              <a:t>Vær nærværende med fuld opmærksomhed</a:t>
            </a:r>
            <a:endParaRPr lang="en-US" sz="750" dirty="0"/>
          </a:p>
        </p:txBody>
      </p:sp>
      <p:sp>
        <p:nvSpPr>
          <p:cNvPr id="9" name="Text 7"/>
          <p:cNvSpPr/>
          <p:nvPr/>
        </p:nvSpPr>
        <p:spPr>
          <a:xfrm>
            <a:off x="556974" y="1791772"/>
            <a:ext cx="6522839" cy="158591"/>
          </a:xfrm>
          <a:prstGeom prst="rect">
            <a:avLst/>
          </a:prstGeom>
          <a:noFill/>
          <a:ln/>
        </p:spPr>
        <p:txBody>
          <a:bodyPr wrap="none" lIns="0" tIns="0" rIns="0" bIns="0" rtlCol="0" anchor="t"/>
          <a:lstStyle/>
          <a:p>
            <a:pPr marL="342900" indent="-342900" algn="l">
              <a:lnSpc>
                <a:spcPts val="1250"/>
              </a:lnSpc>
              <a:buSzPct val="100000"/>
              <a:buChar char="•"/>
            </a:pPr>
            <a:r>
              <a:rPr lang="en-US" sz="750" dirty="0">
                <a:solidFill>
                  <a:srgbClr val="52586B"/>
                </a:solidFill>
                <a:latin typeface="Funnel Sans" pitchFamily="34" charset="0"/>
                <a:ea typeface="Funnel Sans" pitchFamily="34" charset="-122"/>
                <a:cs typeface="Funnel Sans" pitchFamily="34" charset="-120"/>
              </a:rPr>
              <a:t>Mød udfordringer med mod og integritet</a:t>
            </a:r>
            <a:endParaRPr lang="en-US" sz="750" dirty="0"/>
          </a:p>
        </p:txBody>
      </p:sp>
      <p:sp>
        <p:nvSpPr>
          <p:cNvPr id="10" name="Text 8"/>
          <p:cNvSpPr/>
          <p:nvPr/>
        </p:nvSpPr>
        <p:spPr>
          <a:xfrm>
            <a:off x="556974" y="1985010"/>
            <a:ext cx="6522839" cy="158591"/>
          </a:xfrm>
          <a:prstGeom prst="rect">
            <a:avLst/>
          </a:prstGeom>
          <a:noFill/>
          <a:ln/>
        </p:spPr>
        <p:txBody>
          <a:bodyPr wrap="none" lIns="0" tIns="0" rIns="0" bIns="0" rtlCol="0" anchor="t"/>
          <a:lstStyle/>
          <a:p>
            <a:pPr marL="342900" indent="-342900" algn="l">
              <a:lnSpc>
                <a:spcPts val="1250"/>
              </a:lnSpc>
              <a:buSzPct val="100000"/>
              <a:buChar char="•"/>
            </a:pPr>
            <a:r>
              <a:rPr lang="en-US" sz="750" dirty="0">
                <a:solidFill>
                  <a:srgbClr val="52586B"/>
                </a:solidFill>
                <a:latin typeface="Funnel Sans" pitchFamily="34" charset="0"/>
                <a:ea typeface="Funnel Sans" pitchFamily="34" charset="-122"/>
                <a:cs typeface="Funnel Sans" pitchFamily="34" charset="-120"/>
              </a:rPr>
              <a:t>Praktiser selvomsorg og venlighed</a:t>
            </a:r>
            <a:endParaRPr lang="en-US" sz="750" dirty="0"/>
          </a:p>
        </p:txBody>
      </p:sp>
      <p:sp>
        <p:nvSpPr>
          <p:cNvPr id="11" name="Shape 9"/>
          <p:cNvSpPr/>
          <p:nvPr/>
        </p:nvSpPr>
        <p:spPr>
          <a:xfrm>
            <a:off x="396835" y="2357199"/>
            <a:ext cx="6797397" cy="1221343"/>
          </a:xfrm>
          <a:prstGeom prst="roundRect">
            <a:avLst>
              <a:gd name="adj" fmla="val 5989"/>
            </a:avLst>
          </a:prstGeom>
          <a:noFill/>
          <a:ln w="15240">
            <a:solidFill>
              <a:srgbClr val="C8CACF"/>
            </a:solidFill>
            <a:prstDash val="solid"/>
          </a:ln>
        </p:spPr>
        <p:txBody>
          <a:bodyPr/>
          <a:lstStyle/>
          <a:p>
            <a:endParaRPr lang="da-DK"/>
          </a:p>
        </p:txBody>
      </p:sp>
      <p:sp>
        <p:nvSpPr>
          <p:cNvPr id="12" name="Shape 10"/>
          <p:cNvSpPr/>
          <p:nvPr/>
        </p:nvSpPr>
        <p:spPr>
          <a:xfrm>
            <a:off x="381595" y="2357199"/>
            <a:ext cx="60960" cy="1221343"/>
          </a:xfrm>
          <a:prstGeom prst="roundRect">
            <a:avLst>
              <a:gd name="adj" fmla="val 68372"/>
            </a:avLst>
          </a:prstGeom>
          <a:solidFill>
            <a:srgbClr val="373B48"/>
          </a:solidFill>
          <a:ln/>
        </p:spPr>
        <p:txBody>
          <a:bodyPr/>
          <a:lstStyle/>
          <a:p>
            <a:endParaRPr lang="da-DK"/>
          </a:p>
        </p:txBody>
      </p:sp>
      <p:sp>
        <p:nvSpPr>
          <p:cNvPr id="13" name="Text 11"/>
          <p:cNvSpPr/>
          <p:nvPr/>
        </p:nvSpPr>
        <p:spPr>
          <a:xfrm>
            <a:off x="556974" y="2471618"/>
            <a:ext cx="2449711" cy="155019"/>
          </a:xfrm>
          <a:prstGeom prst="rect">
            <a:avLst/>
          </a:prstGeom>
          <a:noFill/>
          <a:ln/>
        </p:spPr>
        <p:txBody>
          <a:bodyPr wrap="none" lIns="0" tIns="0" rIns="0" bIns="0" rtlCol="0" anchor="t"/>
          <a:lstStyle/>
          <a:p>
            <a:pPr marL="0" indent="0" algn="l">
              <a:lnSpc>
                <a:spcPts val="1200"/>
              </a:lnSpc>
              <a:buNone/>
            </a:pPr>
            <a:r>
              <a:rPr lang="en-US" sz="950" dirty="0">
                <a:solidFill>
                  <a:srgbClr val="52586B"/>
                </a:solidFill>
                <a:latin typeface="Mona Sans Semi Bold" pitchFamily="34" charset="0"/>
                <a:ea typeface="Mona Sans Semi Bold" pitchFamily="34" charset="-122"/>
                <a:cs typeface="Mona Sans Semi Bold" pitchFamily="34" charset="-120"/>
              </a:rPr>
              <a:t>Fremtidens Rolle (Drømme og Potentiale)</a:t>
            </a:r>
            <a:endParaRPr lang="en-US" sz="950" dirty="0"/>
          </a:p>
        </p:txBody>
      </p:sp>
      <p:sp>
        <p:nvSpPr>
          <p:cNvPr id="14" name="Text 12"/>
          <p:cNvSpPr/>
          <p:nvPr/>
        </p:nvSpPr>
        <p:spPr>
          <a:xfrm>
            <a:off x="556974" y="2725817"/>
            <a:ext cx="6522839" cy="158591"/>
          </a:xfrm>
          <a:prstGeom prst="rect">
            <a:avLst/>
          </a:prstGeom>
          <a:noFill/>
          <a:ln/>
        </p:spPr>
        <p:txBody>
          <a:bodyPr wrap="none" lIns="0" tIns="0" rIns="0" bIns="0" rtlCol="0" anchor="t"/>
          <a:lstStyle/>
          <a:p>
            <a:pPr marL="342900" indent="-342900" algn="l">
              <a:lnSpc>
                <a:spcPts val="1250"/>
              </a:lnSpc>
              <a:buSzPct val="100000"/>
              <a:buChar char="•"/>
            </a:pPr>
            <a:r>
              <a:rPr lang="en-US" sz="750" dirty="0">
                <a:solidFill>
                  <a:srgbClr val="52586B"/>
                </a:solidFill>
                <a:latin typeface="Funnel Sans" pitchFamily="34" charset="0"/>
                <a:ea typeface="Funnel Sans" pitchFamily="34" charset="-122"/>
                <a:cs typeface="Funnel Sans" pitchFamily="34" charset="-120"/>
              </a:rPr>
              <a:t>Respekt for dit potentiale til at vokse</a:t>
            </a:r>
            <a:endParaRPr lang="en-US" sz="750" dirty="0"/>
          </a:p>
        </p:txBody>
      </p:sp>
      <p:sp>
        <p:nvSpPr>
          <p:cNvPr id="15" name="Text 13"/>
          <p:cNvSpPr/>
          <p:nvPr/>
        </p:nvSpPr>
        <p:spPr>
          <a:xfrm>
            <a:off x="556974" y="2919055"/>
            <a:ext cx="6522839" cy="158591"/>
          </a:xfrm>
          <a:prstGeom prst="rect">
            <a:avLst/>
          </a:prstGeom>
          <a:noFill/>
          <a:ln/>
        </p:spPr>
        <p:txBody>
          <a:bodyPr wrap="none" lIns="0" tIns="0" rIns="0" bIns="0" rtlCol="0" anchor="t"/>
          <a:lstStyle/>
          <a:p>
            <a:pPr marL="342900" indent="-342900" algn="l">
              <a:lnSpc>
                <a:spcPts val="1250"/>
              </a:lnSpc>
              <a:buSzPct val="100000"/>
              <a:buChar char="•"/>
            </a:pPr>
            <a:r>
              <a:rPr lang="en-US" sz="750" dirty="0">
                <a:solidFill>
                  <a:srgbClr val="52586B"/>
                </a:solidFill>
                <a:latin typeface="Funnel Sans" pitchFamily="34" charset="0"/>
                <a:ea typeface="Funnel Sans" pitchFamily="34" charset="-122"/>
                <a:cs typeface="Funnel Sans" pitchFamily="34" charset="-120"/>
              </a:rPr>
              <a:t>Tro på dine drømme som værdifulde</a:t>
            </a:r>
            <a:endParaRPr lang="en-US" sz="750" dirty="0"/>
          </a:p>
        </p:txBody>
      </p:sp>
      <p:sp>
        <p:nvSpPr>
          <p:cNvPr id="16" name="Text 14"/>
          <p:cNvSpPr/>
          <p:nvPr/>
        </p:nvSpPr>
        <p:spPr>
          <a:xfrm>
            <a:off x="556974" y="3112294"/>
            <a:ext cx="6522839" cy="158591"/>
          </a:xfrm>
          <a:prstGeom prst="rect">
            <a:avLst/>
          </a:prstGeom>
          <a:noFill/>
          <a:ln/>
        </p:spPr>
        <p:txBody>
          <a:bodyPr wrap="none" lIns="0" tIns="0" rIns="0" bIns="0" rtlCol="0" anchor="t"/>
          <a:lstStyle/>
          <a:p>
            <a:pPr marL="342900" indent="-342900" algn="l">
              <a:lnSpc>
                <a:spcPts val="1250"/>
              </a:lnSpc>
              <a:buSzPct val="100000"/>
              <a:buChar char="•"/>
            </a:pPr>
            <a:r>
              <a:rPr lang="en-US" sz="750" dirty="0">
                <a:solidFill>
                  <a:srgbClr val="52586B"/>
                </a:solidFill>
                <a:latin typeface="Funnel Sans" pitchFamily="34" charset="0"/>
                <a:ea typeface="Funnel Sans" pitchFamily="34" charset="-122"/>
                <a:cs typeface="Funnel Sans" pitchFamily="34" charset="-120"/>
              </a:rPr>
              <a:t>Træf valg i nutiden der understøtter fremtiden</a:t>
            </a:r>
            <a:endParaRPr lang="en-US" sz="750" dirty="0"/>
          </a:p>
        </p:txBody>
      </p:sp>
      <p:sp>
        <p:nvSpPr>
          <p:cNvPr id="17" name="Text 15"/>
          <p:cNvSpPr/>
          <p:nvPr/>
        </p:nvSpPr>
        <p:spPr>
          <a:xfrm>
            <a:off x="556974" y="3305532"/>
            <a:ext cx="6522839" cy="158591"/>
          </a:xfrm>
          <a:prstGeom prst="rect">
            <a:avLst/>
          </a:prstGeom>
          <a:noFill/>
          <a:ln/>
        </p:spPr>
        <p:txBody>
          <a:bodyPr wrap="none" lIns="0" tIns="0" rIns="0" bIns="0" rtlCol="0" anchor="t"/>
          <a:lstStyle/>
          <a:p>
            <a:pPr marL="342900" indent="-342900" algn="l">
              <a:lnSpc>
                <a:spcPts val="1250"/>
              </a:lnSpc>
              <a:buSzPct val="100000"/>
              <a:buChar char="•"/>
            </a:pPr>
            <a:r>
              <a:rPr lang="en-US" sz="750" dirty="0">
                <a:solidFill>
                  <a:srgbClr val="52586B"/>
                </a:solidFill>
                <a:latin typeface="Funnel Sans" pitchFamily="34" charset="0"/>
                <a:ea typeface="Funnel Sans" pitchFamily="34" charset="-122"/>
                <a:cs typeface="Funnel Sans" pitchFamily="34" charset="-120"/>
              </a:rPr>
              <a:t>Modet til at handle styrker selvrespekten</a:t>
            </a:r>
            <a:endParaRPr lang="en-US" sz="750" dirty="0"/>
          </a:p>
        </p:txBody>
      </p:sp>
      <p:pic>
        <p:nvPicPr>
          <p:cNvPr id="18" name="Image 0" descr="preencoded.png"/>
          <p:cNvPicPr>
            <a:picLocks noChangeAspect="1"/>
          </p:cNvPicPr>
          <p:nvPr/>
        </p:nvPicPr>
        <p:blipFill>
          <a:blip r:embed="rId3"/>
          <a:stretch>
            <a:fillRect/>
          </a:stretch>
        </p:blipFill>
        <p:spPr>
          <a:xfrm>
            <a:off x="7443788" y="843439"/>
            <a:ext cx="6351151" cy="6351151"/>
          </a:xfrm>
          <a:prstGeom prst="rect">
            <a:avLst/>
          </a:prstGeom>
        </p:spPr>
      </p:pic>
      <p:sp>
        <p:nvSpPr>
          <p:cNvPr id="19" name="Shape 16"/>
          <p:cNvSpPr/>
          <p:nvPr/>
        </p:nvSpPr>
        <p:spPr>
          <a:xfrm>
            <a:off x="396835" y="3837237"/>
            <a:ext cx="6797397" cy="1414582"/>
          </a:xfrm>
          <a:prstGeom prst="roundRect">
            <a:avLst>
              <a:gd name="adj" fmla="val 5171"/>
            </a:avLst>
          </a:prstGeom>
          <a:noFill/>
          <a:ln w="15240">
            <a:solidFill>
              <a:srgbClr val="C8CACF"/>
            </a:solidFill>
            <a:prstDash val="solid"/>
          </a:ln>
        </p:spPr>
        <p:txBody>
          <a:bodyPr/>
          <a:lstStyle/>
          <a:p>
            <a:endParaRPr lang="da-DK"/>
          </a:p>
        </p:txBody>
      </p:sp>
      <p:sp>
        <p:nvSpPr>
          <p:cNvPr id="20" name="Shape 17"/>
          <p:cNvSpPr/>
          <p:nvPr/>
        </p:nvSpPr>
        <p:spPr>
          <a:xfrm>
            <a:off x="381595" y="3837237"/>
            <a:ext cx="60960" cy="1414582"/>
          </a:xfrm>
          <a:prstGeom prst="roundRect">
            <a:avLst>
              <a:gd name="adj" fmla="val 68372"/>
            </a:avLst>
          </a:prstGeom>
          <a:solidFill>
            <a:srgbClr val="373B48"/>
          </a:solidFill>
          <a:ln/>
        </p:spPr>
        <p:txBody>
          <a:bodyPr/>
          <a:lstStyle/>
          <a:p>
            <a:endParaRPr lang="da-DK"/>
          </a:p>
        </p:txBody>
      </p:sp>
      <p:sp>
        <p:nvSpPr>
          <p:cNvPr id="21" name="Text 18"/>
          <p:cNvSpPr/>
          <p:nvPr/>
        </p:nvSpPr>
        <p:spPr>
          <a:xfrm>
            <a:off x="556974" y="3951656"/>
            <a:ext cx="1695450" cy="155019"/>
          </a:xfrm>
          <a:prstGeom prst="rect">
            <a:avLst/>
          </a:prstGeom>
          <a:noFill/>
          <a:ln/>
        </p:spPr>
        <p:txBody>
          <a:bodyPr wrap="none" lIns="0" tIns="0" rIns="0" bIns="0" rtlCol="0" anchor="t"/>
          <a:lstStyle/>
          <a:p>
            <a:pPr marL="0" indent="0" algn="l">
              <a:lnSpc>
                <a:spcPts val="1200"/>
              </a:lnSpc>
              <a:buNone/>
            </a:pPr>
            <a:r>
              <a:rPr lang="en-US" sz="950" dirty="0">
                <a:solidFill>
                  <a:srgbClr val="52586B"/>
                </a:solidFill>
                <a:latin typeface="Mona Sans Semi Bold" pitchFamily="34" charset="0"/>
                <a:ea typeface="Mona Sans Semi Bold" pitchFamily="34" charset="-122"/>
                <a:cs typeface="Mona Sans Semi Bold" pitchFamily="34" charset="-120"/>
              </a:rPr>
              <a:t>Fortiden (Ær din Livshistorie)</a:t>
            </a:r>
            <a:endParaRPr lang="en-US" sz="950" dirty="0"/>
          </a:p>
        </p:txBody>
      </p:sp>
      <p:sp>
        <p:nvSpPr>
          <p:cNvPr id="22" name="Text 19"/>
          <p:cNvSpPr/>
          <p:nvPr/>
        </p:nvSpPr>
        <p:spPr>
          <a:xfrm>
            <a:off x="556974" y="4205855"/>
            <a:ext cx="6522839" cy="158591"/>
          </a:xfrm>
          <a:prstGeom prst="rect">
            <a:avLst/>
          </a:prstGeom>
          <a:noFill/>
          <a:ln/>
        </p:spPr>
        <p:txBody>
          <a:bodyPr wrap="none" lIns="0" tIns="0" rIns="0" bIns="0" rtlCol="0" anchor="t"/>
          <a:lstStyle/>
          <a:p>
            <a:pPr marL="342900" indent="-342900" algn="l">
              <a:lnSpc>
                <a:spcPts val="1250"/>
              </a:lnSpc>
              <a:buSzPct val="100000"/>
              <a:buChar char="•"/>
            </a:pPr>
            <a:r>
              <a:rPr lang="en-US" sz="750" dirty="0">
                <a:solidFill>
                  <a:srgbClr val="52586B"/>
                </a:solidFill>
                <a:latin typeface="Funnel Sans" pitchFamily="34" charset="0"/>
                <a:ea typeface="Funnel Sans" pitchFamily="34" charset="-122"/>
                <a:cs typeface="Funnel Sans" pitchFamily="34" charset="-120"/>
              </a:rPr>
              <a:t>Anerkend både gode og smertefulde oplevelser</a:t>
            </a:r>
            <a:endParaRPr lang="en-US" sz="750" dirty="0"/>
          </a:p>
        </p:txBody>
      </p:sp>
      <p:sp>
        <p:nvSpPr>
          <p:cNvPr id="23" name="Text 20"/>
          <p:cNvSpPr/>
          <p:nvPr/>
        </p:nvSpPr>
        <p:spPr>
          <a:xfrm>
            <a:off x="556974" y="4399093"/>
            <a:ext cx="6522839" cy="158591"/>
          </a:xfrm>
          <a:prstGeom prst="rect">
            <a:avLst/>
          </a:prstGeom>
          <a:noFill/>
          <a:ln/>
        </p:spPr>
        <p:txBody>
          <a:bodyPr wrap="none" lIns="0" tIns="0" rIns="0" bIns="0" rtlCol="0" anchor="t"/>
          <a:lstStyle/>
          <a:p>
            <a:pPr marL="342900" indent="-342900" algn="l">
              <a:lnSpc>
                <a:spcPts val="1250"/>
              </a:lnSpc>
              <a:buSzPct val="100000"/>
              <a:buChar char="•"/>
            </a:pPr>
            <a:r>
              <a:rPr lang="en-US" sz="750" dirty="0">
                <a:solidFill>
                  <a:srgbClr val="52586B"/>
                </a:solidFill>
                <a:latin typeface="Funnel Sans" pitchFamily="34" charset="0"/>
                <a:ea typeface="Funnel Sans" pitchFamily="34" charset="-122"/>
                <a:cs typeface="Funnel Sans" pitchFamily="34" charset="-120"/>
              </a:rPr>
              <a:t>Stå ved din livshistorie uden fornægtelse</a:t>
            </a:r>
            <a:endParaRPr lang="en-US" sz="750" dirty="0"/>
          </a:p>
        </p:txBody>
      </p:sp>
      <p:sp>
        <p:nvSpPr>
          <p:cNvPr id="24" name="Text 21"/>
          <p:cNvSpPr/>
          <p:nvPr/>
        </p:nvSpPr>
        <p:spPr>
          <a:xfrm>
            <a:off x="556974" y="4592332"/>
            <a:ext cx="6522839" cy="158591"/>
          </a:xfrm>
          <a:prstGeom prst="rect">
            <a:avLst/>
          </a:prstGeom>
          <a:noFill/>
          <a:ln/>
        </p:spPr>
        <p:txBody>
          <a:bodyPr wrap="none" lIns="0" tIns="0" rIns="0" bIns="0" rtlCol="0" anchor="t"/>
          <a:lstStyle/>
          <a:p>
            <a:pPr marL="342900" indent="-342900" algn="l">
              <a:lnSpc>
                <a:spcPts val="1250"/>
              </a:lnSpc>
              <a:buSzPct val="100000"/>
              <a:buChar char="•"/>
            </a:pPr>
            <a:r>
              <a:rPr lang="en-US" sz="750" dirty="0">
                <a:solidFill>
                  <a:srgbClr val="52586B"/>
                </a:solidFill>
                <a:latin typeface="Funnel Sans" pitchFamily="34" charset="0"/>
                <a:ea typeface="Funnel Sans" pitchFamily="34" charset="-122"/>
                <a:cs typeface="Funnel Sans" pitchFamily="34" charset="-120"/>
              </a:rPr>
              <a:t>Fejr succeser - store som små</a:t>
            </a:r>
            <a:endParaRPr lang="en-US" sz="750" dirty="0"/>
          </a:p>
        </p:txBody>
      </p:sp>
      <p:sp>
        <p:nvSpPr>
          <p:cNvPr id="25" name="Text 22"/>
          <p:cNvSpPr/>
          <p:nvPr/>
        </p:nvSpPr>
        <p:spPr>
          <a:xfrm>
            <a:off x="556974" y="4785570"/>
            <a:ext cx="6522839" cy="158591"/>
          </a:xfrm>
          <a:prstGeom prst="rect">
            <a:avLst/>
          </a:prstGeom>
          <a:noFill/>
          <a:ln/>
        </p:spPr>
        <p:txBody>
          <a:bodyPr wrap="none" lIns="0" tIns="0" rIns="0" bIns="0" rtlCol="0" anchor="t"/>
          <a:lstStyle/>
          <a:p>
            <a:pPr marL="342900" indent="-342900" algn="l">
              <a:lnSpc>
                <a:spcPts val="1250"/>
              </a:lnSpc>
              <a:buSzPct val="100000"/>
              <a:buChar char="•"/>
            </a:pPr>
            <a:r>
              <a:rPr lang="en-US" sz="750" dirty="0">
                <a:solidFill>
                  <a:srgbClr val="52586B"/>
                </a:solidFill>
                <a:latin typeface="Funnel Sans" pitchFamily="34" charset="0"/>
                <a:ea typeface="Funnel Sans" pitchFamily="34" charset="-122"/>
                <a:cs typeface="Funnel Sans" pitchFamily="34" charset="-120"/>
              </a:rPr>
              <a:t>Omfavn fejl som læring og udvikling</a:t>
            </a:r>
            <a:endParaRPr lang="en-US" sz="750" dirty="0"/>
          </a:p>
        </p:txBody>
      </p:sp>
      <p:sp>
        <p:nvSpPr>
          <p:cNvPr id="26" name="Text 23"/>
          <p:cNvSpPr/>
          <p:nvPr/>
        </p:nvSpPr>
        <p:spPr>
          <a:xfrm>
            <a:off x="556974" y="4978809"/>
            <a:ext cx="6522839" cy="158591"/>
          </a:xfrm>
          <a:prstGeom prst="rect">
            <a:avLst/>
          </a:prstGeom>
          <a:noFill/>
          <a:ln/>
        </p:spPr>
        <p:txBody>
          <a:bodyPr wrap="none" lIns="0" tIns="0" rIns="0" bIns="0" rtlCol="0" anchor="t"/>
          <a:lstStyle/>
          <a:p>
            <a:pPr marL="342900" indent="-342900" algn="l">
              <a:lnSpc>
                <a:spcPts val="1250"/>
              </a:lnSpc>
              <a:buSzPct val="100000"/>
              <a:buChar char="•"/>
            </a:pPr>
            <a:r>
              <a:rPr lang="en-US" sz="750" dirty="0">
                <a:solidFill>
                  <a:srgbClr val="52586B"/>
                </a:solidFill>
                <a:latin typeface="Funnel Sans" pitchFamily="34" charset="0"/>
                <a:ea typeface="Funnel Sans" pitchFamily="34" charset="-122"/>
                <a:cs typeface="Funnel Sans" pitchFamily="34" charset="-120"/>
              </a:rPr>
              <a:t>Mød dig selv med medfølelse</a:t>
            </a:r>
            <a:endParaRPr lang="en-US" sz="750" dirty="0"/>
          </a:p>
        </p:txBody>
      </p:sp>
      <p:sp>
        <p:nvSpPr>
          <p:cNvPr id="27" name="Shape 24"/>
          <p:cNvSpPr/>
          <p:nvPr/>
        </p:nvSpPr>
        <p:spPr>
          <a:xfrm>
            <a:off x="7443788" y="8819912"/>
            <a:ext cx="6797397" cy="1221343"/>
          </a:xfrm>
          <a:prstGeom prst="roundRect">
            <a:avLst>
              <a:gd name="adj" fmla="val 5989"/>
            </a:avLst>
          </a:prstGeom>
          <a:noFill/>
          <a:ln w="15240">
            <a:solidFill>
              <a:srgbClr val="C8CACF"/>
            </a:solidFill>
            <a:prstDash val="solid"/>
          </a:ln>
        </p:spPr>
        <p:txBody>
          <a:bodyPr/>
          <a:lstStyle/>
          <a:p>
            <a:endParaRPr lang="da-DK"/>
          </a:p>
        </p:txBody>
      </p:sp>
      <p:sp>
        <p:nvSpPr>
          <p:cNvPr id="28" name="Shape 25"/>
          <p:cNvSpPr/>
          <p:nvPr/>
        </p:nvSpPr>
        <p:spPr>
          <a:xfrm>
            <a:off x="7428548" y="8819912"/>
            <a:ext cx="60960" cy="1221343"/>
          </a:xfrm>
          <a:prstGeom prst="roundRect">
            <a:avLst>
              <a:gd name="adj" fmla="val 68372"/>
            </a:avLst>
          </a:prstGeom>
          <a:solidFill>
            <a:srgbClr val="373B48"/>
          </a:solidFill>
          <a:ln/>
        </p:spPr>
        <p:txBody>
          <a:bodyPr/>
          <a:lstStyle/>
          <a:p>
            <a:endParaRPr lang="da-DK"/>
          </a:p>
        </p:txBody>
      </p:sp>
      <p:sp>
        <p:nvSpPr>
          <p:cNvPr id="29" name="Text 26"/>
          <p:cNvSpPr/>
          <p:nvPr/>
        </p:nvSpPr>
        <p:spPr>
          <a:xfrm>
            <a:off x="556974" y="5465417"/>
            <a:ext cx="2124551" cy="155019"/>
          </a:xfrm>
          <a:prstGeom prst="rect">
            <a:avLst/>
          </a:prstGeom>
          <a:noFill/>
          <a:ln/>
        </p:spPr>
        <p:txBody>
          <a:bodyPr wrap="none" lIns="0" tIns="0" rIns="0" bIns="0" rtlCol="0" anchor="t"/>
          <a:lstStyle/>
          <a:p>
            <a:pPr marL="0" indent="0" algn="l">
              <a:lnSpc>
                <a:spcPts val="1200"/>
              </a:lnSpc>
              <a:buNone/>
            </a:pPr>
            <a:r>
              <a:rPr lang="en-US" sz="950" dirty="0">
                <a:solidFill>
                  <a:srgbClr val="52586B"/>
                </a:solidFill>
                <a:latin typeface="Mona Sans Semi Bold" pitchFamily="34" charset="0"/>
                <a:ea typeface="Mona Sans Semi Bold" pitchFamily="34" charset="-122"/>
                <a:cs typeface="Mona Sans Semi Bold" pitchFamily="34" charset="-120"/>
              </a:rPr>
              <a:t>Nære Relationer (Den Fine Balance)</a:t>
            </a:r>
            <a:endParaRPr lang="en-US" sz="950" dirty="0"/>
          </a:p>
        </p:txBody>
      </p:sp>
      <p:sp>
        <p:nvSpPr>
          <p:cNvPr id="30" name="Text 27"/>
          <p:cNvSpPr/>
          <p:nvPr/>
        </p:nvSpPr>
        <p:spPr>
          <a:xfrm>
            <a:off x="7603927" y="9188529"/>
            <a:ext cx="6522839" cy="158591"/>
          </a:xfrm>
          <a:prstGeom prst="rect">
            <a:avLst/>
          </a:prstGeom>
          <a:noFill/>
          <a:ln/>
        </p:spPr>
        <p:txBody>
          <a:bodyPr wrap="none" lIns="0" tIns="0" rIns="0" bIns="0" rtlCol="0" anchor="t"/>
          <a:lstStyle/>
          <a:p>
            <a:pPr marL="342900" indent="-342900" algn="l">
              <a:lnSpc>
                <a:spcPts val="1250"/>
              </a:lnSpc>
              <a:buSzPct val="100000"/>
              <a:buChar char="•"/>
            </a:pPr>
            <a:r>
              <a:rPr lang="en-US" sz="750" dirty="0">
                <a:solidFill>
                  <a:srgbClr val="52586B"/>
                </a:solidFill>
                <a:latin typeface="Funnel Sans" pitchFamily="34" charset="0"/>
                <a:ea typeface="Funnel Sans" pitchFamily="34" charset="-122"/>
                <a:cs typeface="Funnel Sans" pitchFamily="34" charset="-120"/>
              </a:rPr>
              <a:t>Anerkend din egen værdi og stå ved dine behov</a:t>
            </a:r>
            <a:endParaRPr lang="en-US" sz="750" dirty="0"/>
          </a:p>
        </p:txBody>
      </p:sp>
      <p:sp>
        <p:nvSpPr>
          <p:cNvPr id="31" name="Text 28"/>
          <p:cNvSpPr/>
          <p:nvPr/>
        </p:nvSpPr>
        <p:spPr>
          <a:xfrm>
            <a:off x="7603927" y="9381768"/>
            <a:ext cx="6522839" cy="158591"/>
          </a:xfrm>
          <a:prstGeom prst="rect">
            <a:avLst/>
          </a:prstGeom>
          <a:noFill/>
          <a:ln/>
        </p:spPr>
        <p:txBody>
          <a:bodyPr wrap="none" lIns="0" tIns="0" rIns="0" bIns="0" rtlCol="0" anchor="t"/>
          <a:lstStyle/>
          <a:p>
            <a:pPr marL="342900" indent="-342900" algn="l">
              <a:lnSpc>
                <a:spcPts val="1250"/>
              </a:lnSpc>
              <a:buSzPct val="100000"/>
              <a:buChar char="•"/>
            </a:pPr>
            <a:r>
              <a:rPr lang="en-US" sz="750" dirty="0">
                <a:solidFill>
                  <a:srgbClr val="52586B"/>
                </a:solidFill>
                <a:latin typeface="Funnel Sans" pitchFamily="34" charset="0"/>
                <a:ea typeface="Funnel Sans" pitchFamily="34" charset="-122"/>
                <a:cs typeface="Funnel Sans" pitchFamily="34" charset="-120"/>
              </a:rPr>
              <a:t>Lev i overensstemmelse med dine værdier</a:t>
            </a:r>
            <a:endParaRPr lang="en-US" sz="750" dirty="0"/>
          </a:p>
        </p:txBody>
      </p:sp>
      <p:sp>
        <p:nvSpPr>
          <p:cNvPr id="32" name="Text 29"/>
          <p:cNvSpPr/>
          <p:nvPr/>
        </p:nvSpPr>
        <p:spPr>
          <a:xfrm>
            <a:off x="7603927" y="9575006"/>
            <a:ext cx="6522839" cy="158591"/>
          </a:xfrm>
          <a:prstGeom prst="rect">
            <a:avLst/>
          </a:prstGeom>
          <a:noFill/>
          <a:ln/>
        </p:spPr>
        <p:txBody>
          <a:bodyPr wrap="none" lIns="0" tIns="0" rIns="0" bIns="0" rtlCol="0" anchor="t"/>
          <a:lstStyle/>
          <a:p>
            <a:pPr marL="342900" indent="-342900" algn="l">
              <a:lnSpc>
                <a:spcPts val="1250"/>
              </a:lnSpc>
              <a:buSzPct val="100000"/>
              <a:buChar char="•"/>
            </a:pPr>
            <a:r>
              <a:rPr lang="en-US" sz="750" dirty="0">
                <a:solidFill>
                  <a:srgbClr val="52586B"/>
                </a:solidFill>
                <a:latin typeface="Funnel Sans" pitchFamily="34" charset="0"/>
                <a:ea typeface="Funnel Sans" pitchFamily="34" charset="-122"/>
                <a:cs typeface="Funnel Sans" pitchFamily="34" charset="-120"/>
              </a:rPr>
              <a:t>Mød andre med ægte respekt</a:t>
            </a:r>
            <a:endParaRPr lang="en-US" sz="750" dirty="0"/>
          </a:p>
        </p:txBody>
      </p:sp>
      <p:sp>
        <p:nvSpPr>
          <p:cNvPr id="33" name="Text 30"/>
          <p:cNvSpPr/>
          <p:nvPr/>
        </p:nvSpPr>
        <p:spPr>
          <a:xfrm>
            <a:off x="7603927" y="9768245"/>
            <a:ext cx="6522839" cy="158591"/>
          </a:xfrm>
          <a:prstGeom prst="rect">
            <a:avLst/>
          </a:prstGeom>
          <a:noFill/>
          <a:ln/>
        </p:spPr>
        <p:txBody>
          <a:bodyPr wrap="none" lIns="0" tIns="0" rIns="0" bIns="0" rtlCol="0" anchor="t"/>
          <a:lstStyle/>
          <a:p>
            <a:pPr marL="342900" indent="-342900" algn="l">
              <a:lnSpc>
                <a:spcPts val="1250"/>
              </a:lnSpc>
              <a:buSzPct val="100000"/>
              <a:buChar char="•"/>
            </a:pPr>
            <a:r>
              <a:rPr lang="en-US" sz="750" dirty="0">
                <a:solidFill>
                  <a:srgbClr val="52586B"/>
                </a:solidFill>
                <a:latin typeface="Funnel Sans" pitchFamily="34" charset="0"/>
                <a:ea typeface="Funnel Sans" pitchFamily="34" charset="-122"/>
                <a:cs typeface="Funnel Sans" pitchFamily="34" charset="-120"/>
              </a:rPr>
              <a:t>Kommuniker klart og ærligt</a:t>
            </a:r>
            <a:endParaRPr lang="en-US" sz="7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645914" y="445175"/>
            <a:ext cx="8880158" cy="504587"/>
          </a:xfrm>
          <a:prstGeom prst="rect">
            <a:avLst/>
          </a:prstGeom>
          <a:noFill/>
          <a:ln/>
        </p:spPr>
        <p:txBody>
          <a:bodyPr wrap="none" lIns="0" tIns="0" rIns="0" bIns="0" rtlCol="0" anchor="t"/>
          <a:lstStyle/>
          <a:p>
            <a:pPr marL="0" indent="0" algn="l">
              <a:lnSpc>
                <a:spcPts val="3950"/>
              </a:lnSpc>
              <a:buNone/>
            </a:pPr>
            <a:r>
              <a:rPr lang="en-US" sz="3150" dirty="0">
                <a:solidFill>
                  <a:srgbClr val="373B48"/>
                </a:solidFill>
                <a:latin typeface="Mona Sans Semi Bold" pitchFamily="34" charset="0"/>
                <a:ea typeface="Mona Sans Semi Bold" pitchFamily="34" charset="-122"/>
                <a:cs typeface="Mona Sans Semi Bold" pitchFamily="34" charset="-120"/>
              </a:rPr>
              <a:t>STABIL-modellen: Kognitiv Forståelsesramme</a:t>
            </a:r>
            <a:endParaRPr lang="en-US" sz="3150" dirty="0"/>
          </a:p>
        </p:txBody>
      </p:sp>
      <p:sp>
        <p:nvSpPr>
          <p:cNvPr id="3" name="Text 1"/>
          <p:cNvSpPr/>
          <p:nvPr/>
        </p:nvSpPr>
        <p:spPr>
          <a:xfrm>
            <a:off x="645914" y="1272659"/>
            <a:ext cx="13338572" cy="516493"/>
          </a:xfrm>
          <a:prstGeom prst="rect">
            <a:avLst/>
          </a:prstGeom>
          <a:noFill/>
          <a:ln/>
        </p:spPr>
        <p:txBody>
          <a:bodyPr wrap="square" lIns="0" tIns="0" rIns="0" bIns="0" rtlCol="0" anchor="t"/>
          <a:lstStyle/>
          <a:p>
            <a:pPr marL="0" indent="0" algn="l">
              <a:lnSpc>
                <a:spcPts val="2000"/>
              </a:lnSpc>
              <a:buNone/>
            </a:pPr>
            <a:r>
              <a:rPr lang="en-US" sz="1250" dirty="0">
                <a:solidFill>
                  <a:srgbClr val="52586B"/>
                </a:solidFill>
                <a:latin typeface="Funnel Sans" pitchFamily="34" charset="0"/>
                <a:ea typeface="Funnel Sans" pitchFamily="34" charset="-122"/>
                <a:cs typeface="Funnel Sans" pitchFamily="34" charset="-120"/>
              </a:rPr>
              <a:t>ID-STABIL-modellen er en kognitiv forståelsesramme for de processer, der finder sted i sindet, når vi oplever noget. Den hjælper os med at forstå, hvordan vi sanser, tolker og reagerer på verden, og er et uvurderligt redskab for selvansvarlig og værdig kommunikation.</a:t>
            </a:r>
            <a:endParaRPr lang="en-US" sz="1250" dirty="0"/>
          </a:p>
        </p:txBody>
      </p:sp>
      <p:pic>
        <p:nvPicPr>
          <p:cNvPr id="4" name="Image 0" descr="preencoded.png"/>
          <p:cNvPicPr>
            <a:picLocks noChangeAspect="1"/>
          </p:cNvPicPr>
          <p:nvPr/>
        </p:nvPicPr>
        <p:blipFill>
          <a:blip r:embed="rId3"/>
          <a:stretch>
            <a:fillRect/>
          </a:stretch>
        </p:blipFill>
        <p:spPr>
          <a:xfrm>
            <a:off x="645914" y="1970723"/>
            <a:ext cx="807482" cy="968931"/>
          </a:xfrm>
          <a:prstGeom prst="rect">
            <a:avLst/>
          </a:prstGeom>
        </p:spPr>
      </p:pic>
      <p:sp>
        <p:nvSpPr>
          <p:cNvPr id="5" name="Text 2"/>
          <p:cNvSpPr/>
          <p:nvPr/>
        </p:nvSpPr>
        <p:spPr>
          <a:xfrm>
            <a:off x="1614845" y="2132171"/>
            <a:ext cx="2340650" cy="252413"/>
          </a:xfrm>
          <a:prstGeom prst="rect">
            <a:avLst/>
          </a:prstGeom>
          <a:noFill/>
          <a:ln/>
        </p:spPr>
        <p:txBody>
          <a:bodyPr wrap="none" lIns="0" tIns="0" rIns="0" bIns="0" rtlCol="0" anchor="t"/>
          <a:lstStyle/>
          <a:p>
            <a:pPr marL="0" indent="0" algn="l">
              <a:lnSpc>
                <a:spcPts val="1950"/>
              </a:lnSpc>
              <a:buNone/>
            </a:pPr>
            <a:r>
              <a:rPr lang="en-US" sz="1550" dirty="0">
                <a:solidFill>
                  <a:srgbClr val="52586B"/>
                </a:solidFill>
                <a:latin typeface="Mona Sans Semi Bold" pitchFamily="34" charset="0"/>
                <a:ea typeface="Mona Sans Semi Bold" pitchFamily="34" charset="-122"/>
                <a:cs typeface="Mona Sans Semi Bold" pitchFamily="34" charset="-120"/>
              </a:rPr>
              <a:t>S: Sansning og situation</a:t>
            </a:r>
            <a:endParaRPr lang="en-US" sz="1550" dirty="0"/>
          </a:p>
        </p:txBody>
      </p:sp>
      <p:sp>
        <p:nvSpPr>
          <p:cNvPr id="6" name="Text 3"/>
          <p:cNvSpPr/>
          <p:nvPr/>
        </p:nvSpPr>
        <p:spPr>
          <a:xfrm>
            <a:off x="1614845" y="2481382"/>
            <a:ext cx="12369641" cy="258247"/>
          </a:xfrm>
          <a:prstGeom prst="rect">
            <a:avLst/>
          </a:prstGeom>
          <a:noFill/>
          <a:ln/>
        </p:spPr>
        <p:txBody>
          <a:bodyPr wrap="none" lIns="0" tIns="0" rIns="0" bIns="0" rtlCol="0" anchor="t"/>
          <a:lstStyle/>
          <a:p>
            <a:pPr marL="0" indent="0" algn="l">
              <a:lnSpc>
                <a:spcPts val="2000"/>
              </a:lnSpc>
              <a:buNone/>
            </a:pPr>
            <a:r>
              <a:rPr lang="en-US" sz="1250" dirty="0">
                <a:solidFill>
                  <a:srgbClr val="52586B"/>
                </a:solidFill>
                <a:latin typeface="Funnel Sans" pitchFamily="34" charset="0"/>
                <a:ea typeface="Funnel Sans" pitchFamily="34" charset="-122"/>
                <a:cs typeface="Funnel Sans" pitchFamily="34" charset="-120"/>
              </a:rPr>
              <a:t>Ren perception af situationen med vores fem sanser – uden filter. Hold dig til faktuelle kendsgerninger og sansebaseret feedback.</a:t>
            </a:r>
            <a:endParaRPr lang="en-US" sz="1250" dirty="0"/>
          </a:p>
        </p:txBody>
      </p:sp>
      <p:pic>
        <p:nvPicPr>
          <p:cNvPr id="7" name="Image 1" descr="preencoded.png"/>
          <p:cNvPicPr>
            <a:picLocks noChangeAspect="1"/>
          </p:cNvPicPr>
          <p:nvPr/>
        </p:nvPicPr>
        <p:blipFill>
          <a:blip r:embed="rId4"/>
          <a:stretch>
            <a:fillRect/>
          </a:stretch>
        </p:blipFill>
        <p:spPr>
          <a:xfrm>
            <a:off x="645914" y="2939653"/>
            <a:ext cx="807482" cy="968931"/>
          </a:xfrm>
          <a:prstGeom prst="rect">
            <a:avLst/>
          </a:prstGeom>
        </p:spPr>
      </p:pic>
      <p:sp>
        <p:nvSpPr>
          <p:cNvPr id="8" name="Text 4"/>
          <p:cNvSpPr/>
          <p:nvPr/>
        </p:nvSpPr>
        <p:spPr>
          <a:xfrm>
            <a:off x="1614845" y="3101102"/>
            <a:ext cx="2193727" cy="252413"/>
          </a:xfrm>
          <a:prstGeom prst="rect">
            <a:avLst/>
          </a:prstGeom>
          <a:noFill/>
          <a:ln/>
        </p:spPr>
        <p:txBody>
          <a:bodyPr wrap="none" lIns="0" tIns="0" rIns="0" bIns="0" rtlCol="0" anchor="t"/>
          <a:lstStyle/>
          <a:p>
            <a:pPr marL="0" indent="0" algn="l">
              <a:lnSpc>
                <a:spcPts val="1950"/>
              </a:lnSpc>
              <a:buNone/>
            </a:pPr>
            <a:r>
              <a:rPr lang="en-US" sz="1550" dirty="0">
                <a:solidFill>
                  <a:srgbClr val="52586B"/>
                </a:solidFill>
                <a:latin typeface="Mona Sans Semi Bold" pitchFamily="34" charset="0"/>
                <a:ea typeface="Mona Sans Semi Bold" pitchFamily="34" charset="-122"/>
                <a:cs typeface="Mona Sans Semi Bold" pitchFamily="34" charset="-120"/>
              </a:rPr>
              <a:t>T: Tolkninger og tanker</a:t>
            </a:r>
            <a:endParaRPr lang="en-US" sz="1550" dirty="0"/>
          </a:p>
        </p:txBody>
      </p:sp>
      <p:sp>
        <p:nvSpPr>
          <p:cNvPr id="9" name="Text 5"/>
          <p:cNvSpPr/>
          <p:nvPr/>
        </p:nvSpPr>
        <p:spPr>
          <a:xfrm>
            <a:off x="1614845" y="3450312"/>
            <a:ext cx="12369641" cy="258247"/>
          </a:xfrm>
          <a:prstGeom prst="rect">
            <a:avLst/>
          </a:prstGeom>
          <a:noFill/>
          <a:ln/>
        </p:spPr>
        <p:txBody>
          <a:bodyPr wrap="none" lIns="0" tIns="0" rIns="0" bIns="0" rtlCol="0" anchor="t"/>
          <a:lstStyle/>
          <a:p>
            <a:pPr marL="0" indent="0" algn="l">
              <a:lnSpc>
                <a:spcPts val="2000"/>
              </a:lnSpc>
              <a:buNone/>
            </a:pPr>
            <a:r>
              <a:rPr lang="en-US" sz="1250" dirty="0">
                <a:solidFill>
                  <a:srgbClr val="52586B"/>
                </a:solidFill>
                <a:latin typeface="Funnel Sans" pitchFamily="34" charset="0"/>
                <a:ea typeface="Funnel Sans" pitchFamily="34" charset="-122"/>
                <a:cs typeface="Funnel Sans" pitchFamily="34" charset="-120"/>
              </a:rPr>
              <a:t>Vi tolker det, vi sanser, ud fra associationer og overbevisninger. Tjek dine tolkninger – din opfattelse er subjektiv!</a:t>
            </a:r>
            <a:endParaRPr lang="en-US" sz="1250" dirty="0"/>
          </a:p>
        </p:txBody>
      </p:sp>
      <p:pic>
        <p:nvPicPr>
          <p:cNvPr id="10" name="Image 2" descr="preencoded.png"/>
          <p:cNvPicPr>
            <a:picLocks noChangeAspect="1"/>
          </p:cNvPicPr>
          <p:nvPr/>
        </p:nvPicPr>
        <p:blipFill>
          <a:blip r:embed="rId5"/>
          <a:stretch>
            <a:fillRect/>
          </a:stretch>
        </p:blipFill>
        <p:spPr>
          <a:xfrm>
            <a:off x="645914" y="3908584"/>
            <a:ext cx="807482" cy="968931"/>
          </a:xfrm>
          <a:prstGeom prst="rect">
            <a:avLst/>
          </a:prstGeom>
        </p:spPr>
      </p:pic>
      <p:sp>
        <p:nvSpPr>
          <p:cNvPr id="11" name="Text 6"/>
          <p:cNvSpPr/>
          <p:nvPr/>
        </p:nvSpPr>
        <p:spPr>
          <a:xfrm>
            <a:off x="1614845" y="4070033"/>
            <a:ext cx="2963108" cy="252413"/>
          </a:xfrm>
          <a:prstGeom prst="rect">
            <a:avLst/>
          </a:prstGeom>
          <a:noFill/>
          <a:ln/>
        </p:spPr>
        <p:txBody>
          <a:bodyPr wrap="none" lIns="0" tIns="0" rIns="0" bIns="0" rtlCol="0" anchor="t"/>
          <a:lstStyle/>
          <a:p>
            <a:pPr marL="0" indent="0" algn="l">
              <a:lnSpc>
                <a:spcPts val="1950"/>
              </a:lnSpc>
              <a:buNone/>
            </a:pPr>
            <a:r>
              <a:rPr lang="en-US" sz="1550" dirty="0">
                <a:solidFill>
                  <a:srgbClr val="52586B"/>
                </a:solidFill>
                <a:latin typeface="Mona Sans Semi Bold" pitchFamily="34" charset="0"/>
                <a:ea typeface="Mona Sans Semi Bold" pitchFamily="34" charset="-122"/>
                <a:cs typeface="Mona Sans Semi Bold" pitchFamily="34" charset="-120"/>
              </a:rPr>
              <a:t>A: Associationer og antagelser</a:t>
            </a:r>
            <a:endParaRPr lang="en-US" sz="1550" dirty="0"/>
          </a:p>
        </p:txBody>
      </p:sp>
      <p:sp>
        <p:nvSpPr>
          <p:cNvPr id="12" name="Text 7"/>
          <p:cNvSpPr/>
          <p:nvPr/>
        </p:nvSpPr>
        <p:spPr>
          <a:xfrm>
            <a:off x="1614845" y="4419243"/>
            <a:ext cx="12369641" cy="258247"/>
          </a:xfrm>
          <a:prstGeom prst="rect">
            <a:avLst/>
          </a:prstGeom>
          <a:noFill/>
          <a:ln/>
        </p:spPr>
        <p:txBody>
          <a:bodyPr wrap="none" lIns="0" tIns="0" rIns="0" bIns="0" rtlCol="0" anchor="t"/>
          <a:lstStyle/>
          <a:p>
            <a:pPr marL="0" indent="0" algn="l">
              <a:lnSpc>
                <a:spcPts val="2000"/>
              </a:lnSpc>
              <a:buNone/>
            </a:pPr>
            <a:r>
              <a:rPr lang="en-US" sz="1250" dirty="0">
                <a:solidFill>
                  <a:srgbClr val="52586B"/>
                </a:solidFill>
                <a:latin typeface="Funnel Sans" pitchFamily="34" charset="0"/>
                <a:ea typeface="Funnel Sans" pitchFamily="34" charset="-122"/>
                <a:cs typeface="Funnel Sans" pitchFamily="34" charset="-120"/>
              </a:rPr>
              <a:t>Vi forbinder det sansede med tidligere erfaringer og antagelser. Vær opmærksom på, at vi kan forbinde forskellige ting med samme ord.</a:t>
            </a:r>
            <a:endParaRPr lang="en-US" sz="1250" dirty="0"/>
          </a:p>
        </p:txBody>
      </p:sp>
      <p:pic>
        <p:nvPicPr>
          <p:cNvPr id="13" name="Image 3" descr="preencoded.png"/>
          <p:cNvPicPr>
            <a:picLocks noChangeAspect="1"/>
          </p:cNvPicPr>
          <p:nvPr/>
        </p:nvPicPr>
        <p:blipFill>
          <a:blip r:embed="rId6"/>
          <a:stretch>
            <a:fillRect/>
          </a:stretch>
        </p:blipFill>
        <p:spPr>
          <a:xfrm>
            <a:off x="645914" y="4877514"/>
            <a:ext cx="807482" cy="968931"/>
          </a:xfrm>
          <a:prstGeom prst="rect">
            <a:avLst/>
          </a:prstGeom>
        </p:spPr>
      </p:pic>
      <p:sp>
        <p:nvSpPr>
          <p:cNvPr id="14" name="Text 8"/>
          <p:cNvSpPr/>
          <p:nvPr/>
        </p:nvSpPr>
        <p:spPr>
          <a:xfrm>
            <a:off x="1614845" y="5038963"/>
            <a:ext cx="2018705" cy="252413"/>
          </a:xfrm>
          <a:prstGeom prst="rect">
            <a:avLst/>
          </a:prstGeom>
          <a:noFill/>
          <a:ln/>
        </p:spPr>
        <p:txBody>
          <a:bodyPr wrap="none" lIns="0" tIns="0" rIns="0" bIns="0" rtlCol="0" anchor="t"/>
          <a:lstStyle/>
          <a:p>
            <a:pPr marL="0" indent="0" algn="l">
              <a:lnSpc>
                <a:spcPts val="1950"/>
              </a:lnSpc>
              <a:buNone/>
            </a:pPr>
            <a:r>
              <a:rPr lang="en-US" sz="1550" dirty="0">
                <a:solidFill>
                  <a:srgbClr val="52586B"/>
                </a:solidFill>
                <a:latin typeface="Mona Sans Semi Bold" pitchFamily="34" charset="0"/>
                <a:ea typeface="Mona Sans Semi Bold" pitchFamily="34" charset="-122"/>
                <a:cs typeface="Mona Sans Semi Bold" pitchFamily="34" charset="-120"/>
              </a:rPr>
              <a:t>B: Behov og følelser</a:t>
            </a:r>
            <a:endParaRPr lang="en-US" sz="1550" dirty="0"/>
          </a:p>
        </p:txBody>
      </p:sp>
      <p:sp>
        <p:nvSpPr>
          <p:cNvPr id="15" name="Text 9"/>
          <p:cNvSpPr/>
          <p:nvPr/>
        </p:nvSpPr>
        <p:spPr>
          <a:xfrm>
            <a:off x="1614845" y="5388173"/>
            <a:ext cx="12369641" cy="258247"/>
          </a:xfrm>
          <a:prstGeom prst="rect">
            <a:avLst/>
          </a:prstGeom>
          <a:noFill/>
          <a:ln/>
        </p:spPr>
        <p:txBody>
          <a:bodyPr wrap="none" lIns="0" tIns="0" rIns="0" bIns="0" rtlCol="0" anchor="t"/>
          <a:lstStyle/>
          <a:p>
            <a:pPr marL="0" indent="0" algn="l">
              <a:lnSpc>
                <a:spcPts val="2000"/>
              </a:lnSpc>
              <a:buNone/>
            </a:pPr>
            <a:r>
              <a:rPr lang="en-US" sz="1250" dirty="0">
                <a:solidFill>
                  <a:srgbClr val="52586B"/>
                </a:solidFill>
                <a:latin typeface="Funnel Sans" pitchFamily="34" charset="0"/>
                <a:ea typeface="Funnel Sans" pitchFamily="34" charset="-122"/>
                <a:cs typeface="Funnel Sans" pitchFamily="34" charset="-120"/>
              </a:rPr>
              <a:t>Følelser er budbringere, der viser os, om vores behov bliver tilfredsstillet. Udtryk dine følelser og behov på en "jeg"-orienteret måde.</a:t>
            </a:r>
            <a:endParaRPr lang="en-US" sz="1250" dirty="0"/>
          </a:p>
        </p:txBody>
      </p:sp>
      <p:pic>
        <p:nvPicPr>
          <p:cNvPr id="16" name="Image 4" descr="preencoded.png"/>
          <p:cNvPicPr>
            <a:picLocks noChangeAspect="1"/>
          </p:cNvPicPr>
          <p:nvPr/>
        </p:nvPicPr>
        <p:blipFill>
          <a:blip r:embed="rId7"/>
          <a:stretch>
            <a:fillRect/>
          </a:stretch>
        </p:blipFill>
        <p:spPr>
          <a:xfrm>
            <a:off x="645914" y="5846445"/>
            <a:ext cx="807482" cy="968931"/>
          </a:xfrm>
          <a:prstGeom prst="rect">
            <a:avLst/>
          </a:prstGeom>
        </p:spPr>
      </p:pic>
      <p:sp>
        <p:nvSpPr>
          <p:cNvPr id="17" name="Text 10"/>
          <p:cNvSpPr/>
          <p:nvPr/>
        </p:nvSpPr>
        <p:spPr>
          <a:xfrm>
            <a:off x="1614845" y="6007894"/>
            <a:ext cx="2297430" cy="252413"/>
          </a:xfrm>
          <a:prstGeom prst="rect">
            <a:avLst/>
          </a:prstGeom>
          <a:noFill/>
          <a:ln/>
        </p:spPr>
        <p:txBody>
          <a:bodyPr wrap="none" lIns="0" tIns="0" rIns="0" bIns="0" rtlCol="0" anchor="t"/>
          <a:lstStyle/>
          <a:p>
            <a:pPr marL="0" indent="0" algn="l">
              <a:lnSpc>
                <a:spcPts val="1950"/>
              </a:lnSpc>
              <a:buNone/>
            </a:pPr>
            <a:r>
              <a:rPr lang="en-US" sz="1550" dirty="0">
                <a:solidFill>
                  <a:srgbClr val="52586B"/>
                </a:solidFill>
                <a:latin typeface="Mona Sans Semi Bold" pitchFamily="34" charset="0"/>
                <a:ea typeface="Mona Sans Semi Bold" pitchFamily="34" charset="-122"/>
                <a:cs typeface="Mona Sans Semi Bold" pitchFamily="34" charset="-120"/>
              </a:rPr>
              <a:t>I: Indstilling og intention</a:t>
            </a:r>
            <a:endParaRPr lang="en-US" sz="1550" dirty="0"/>
          </a:p>
        </p:txBody>
      </p:sp>
      <p:sp>
        <p:nvSpPr>
          <p:cNvPr id="18" name="Text 11"/>
          <p:cNvSpPr/>
          <p:nvPr/>
        </p:nvSpPr>
        <p:spPr>
          <a:xfrm>
            <a:off x="1614845" y="6357104"/>
            <a:ext cx="12369641" cy="258247"/>
          </a:xfrm>
          <a:prstGeom prst="rect">
            <a:avLst/>
          </a:prstGeom>
          <a:noFill/>
          <a:ln/>
        </p:spPr>
        <p:txBody>
          <a:bodyPr wrap="none" lIns="0" tIns="0" rIns="0" bIns="0" rtlCol="0" anchor="t"/>
          <a:lstStyle/>
          <a:p>
            <a:pPr marL="0" indent="0" algn="l">
              <a:lnSpc>
                <a:spcPts val="2000"/>
              </a:lnSpc>
              <a:buNone/>
            </a:pPr>
            <a:r>
              <a:rPr lang="en-US" sz="1250" dirty="0">
                <a:solidFill>
                  <a:srgbClr val="52586B"/>
                </a:solidFill>
                <a:latin typeface="Funnel Sans" pitchFamily="34" charset="0"/>
                <a:ea typeface="Funnel Sans" pitchFamily="34" charset="-122"/>
                <a:cs typeface="Funnel Sans" pitchFamily="34" charset="-120"/>
              </a:rPr>
              <a:t>Din indstilling er et produkt af dine sansninger, tolkninger og behov. Giv udtryk for dine personlige holdninger uden at påstå at have patent på sandheden.</a:t>
            </a:r>
            <a:endParaRPr lang="en-US" sz="1250" dirty="0"/>
          </a:p>
        </p:txBody>
      </p:sp>
      <p:pic>
        <p:nvPicPr>
          <p:cNvPr id="19" name="Image 5" descr="preencoded.png"/>
          <p:cNvPicPr>
            <a:picLocks noChangeAspect="1"/>
          </p:cNvPicPr>
          <p:nvPr/>
        </p:nvPicPr>
        <p:blipFill>
          <a:blip r:embed="rId8"/>
          <a:stretch>
            <a:fillRect/>
          </a:stretch>
        </p:blipFill>
        <p:spPr>
          <a:xfrm>
            <a:off x="645914" y="6815376"/>
            <a:ext cx="807482" cy="968931"/>
          </a:xfrm>
          <a:prstGeom prst="rect">
            <a:avLst/>
          </a:prstGeom>
        </p:spPr>
      </p:pic>
      <p:sp>
        <p:nvSpPr>
          <p:cNvPr id="20" name="Text 12"/>
          <p:cNvSpPr/>
          <p:nvPr/>
        </p:nvSpPr>
        <p:spPr>
          <a:xfrm>
            <a:off x="1614845" y="6976824"/>
            <a:ext cx="3728918" cy="252413"/>
          </a:xfrm>
          <a:prstGeom prst="rect">
            <a:avLst/>
          </a:prstGeom>
          <a:noFill/>
          <a:ln/>
        </p:spPr>
        <p:txBody>
          <a:bodyPr wrap="none" lIns="0" tIns="0" rIns="0" bIns="0" rtlCol="0" anchor="t"/>
          <a:lstStyle/>
          <a:p>
            <a:pPr marL="0" indent="0" algn="l">
              <a:lnSpc>
                <a:spcPts val="1950"/>
              </a:lnSpc>
              <a:buNone/>
            </a:pPr>
            <a:r>
              <a:rPr lang="en-US" sz="1550" dirty="0">
                <a:solidFill>
                  <a:srgbClr val="52586B"/>
                </a:solidFill>
                <a:latin typeface="Mona Sans Semi Bold" pitchFamily="34" charset="0"/>
                <a:ea typeface="Mona Sans Semi Bold" pitchFamily="34" charset="-122"/>
                <a:cs typeface="Mona Sans Semi Bold" pitchFamily="34" charset="-120"/>
              </a:rPr>
              <a:t>L: Løsningsmodeller og metarefleksion</a:t>
            </a:r>
            <a:endParaRPr lang="en-US" sz="1550" dirty="0"/>
          </a:p>
        </p:txBody>
      </p:sp>
      <p:sp>
        <p:nvSpPr>
          <p:cNvPr id="21" name="Text 13"/>
          <p:cNvSpPr/>
          <p:nvPr/>
        </p:nvSpPr>
        <p:spPr>
          <a:xfrm>
            <a:off x="1614845" y="7326035"/>
            <a:ext cx="12369641" cy="258247"/>
          </a:xfrm>
          <a:prstGeom prst="rect">
            <a:avLst/>
          </a:prstGeom>
          <a:noFill/>
          <a:ln/>
        </p:spPr>
        <p:txBody>
          <a:bodyPr wrap="none" lIns="0" tIns="0" rIns="0" bIns="0" rtlCol="0" anchor="t"/>
          <a:lstStyle/>
          <a:p>
            <a:pPr marL="0" indent="0" algn="l">
              <a:lnSpc>
                <a:spcPts val="2000"/>
              </a:lnSpc>
              <a:buNone/>
            </a:pPr>
            <a:r>
              <a:rPr lang="en-US" sz="1250" dirty="0">
                <a:solidFill>
                  <a:srgbClr val="52586B"/>
                </a:solidFill>
                <a:latin typeface="Funnel Sans" pitchFamily="34" charset="0"/>
                <a:ea typeface="Funnel Sans" pitchFamily="34" charset="-122"/>
                <a:cs typeface="Funnel Sans" pitchFamily="34" charset="-120"/>
              </a:rPr>
              <a:t>Bring konkrete og konstruktive løsningsforslag på banen. Fokusér på, hvad du gerne vil, og hvilke muligheder du har.</a:t>
            </a:r>
            <a:endParaRPr lang="en-US" sz="12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624007" y="553760"/>
            <a:ext cx="10079712" cy="487561"/>
          </a:xfrm>
          <a:prstGeom prst="rect">
            <a:avLst/>
          </a:prstGeom>
          <a:noFill/>
          <a:ln/>
        </p:spPr>
        <p:txBody>
          <a:bodyPr wrap="none" lIns="0" tIns="0" rIns="0" bIns="0" rtlCol="0" anchor="t"/>
          <a:lstStyle/>
          <a:p>
            <a:pPr marL="0" indent="0" algn="l">
              <a:lnSpc>
                <a:spcPts val="3800"/>
              </a:lnSpc>
              <a:buNone/>
            </a:pPr>
            <a:r>
              <a:rPr lang="en-US" sz="3050" dirty="0">
                <a:solidFill>
                  <a:srgbClr val="373B48"/>
                </a:solidFill>
                <a:latin typeface="Mona Sans Semi Bold" pitchFamily="34" charset="0"/>
                <a:ea typeface="Mona Sans Semi Bold" pitchFamily="34" charset="-122"/>
                <a:cs typeface="Mona Sans Semi Bold" pitchFamily="34" charset="-120"/>
              </a:rPr>
              <a:t>5D-Bevidsthedsmodellen: Niveauer af Selvbevidsthed</a:t>
            </a:r>
            <a:endParaRPr lang="en-US" sz="3050" dirty="0"/>
          </a:p>
        </p:txBody>
      </p:sp>
      <p:sp>
        <p:nvSpPr>
          <p:cNvPr id="3" name="Text 1"/>
          <p:cNvSpPr/>
          <p:nvPr/>
        </p:nvSpPr>
        <p:spPr>
          <a:xfrm>
            <a:off x="624007" y="1353264"/>
            <a:ext cx="13382387" cy="249555"/>
          </a:xfrm>
          <a:prstGeom prst="rect">
            <a:avLst/>
          </a:prstGeom>
          <a:noFill/>
          <a:ln/>
        </p:spPr>
        <p:txBody>
          <a:bodyPr wrap="none" lIns="0" tIns="0" rIns="0" bIns="0" rtlCol="0" anchor="t"/>
          <a:lstStyle/>
          <a:p>
            <a:pPr marL="0" indent="0" algn="l">
              <a:lnSpc>
                <a:spcPts val="1950"/>
              </a:lnSpc>
              <a:buNone/>
            </a:pPr>
            <a:r>
              <a:rPr lang="en-US" sz="1200" dirty="0">
                <a:solidFill>
                  <a:srgbClr val="52586B"/>
                </a:solidFill>
                <a:latin typeface="Funnel Sans" pitchFamily="34" charset="0"/>
                <a:ea typeface="Funnel Sans" pitchFamily="34" charset="-122"/>
                <a:cs typeface="Funnel Sans" pitchFamily="34" charset="-120"/>
              </a:rPr>
              <a:t>5D-Bevidsthedsmodellen illustrerer fem niveauer af modenhed i vores selvbevidsthed og relationsbevidsthed. Den kan bruges til at vurdere egen og klienters udvikling realistisk.</a:t>
            </a:r>
            <a:endParaRPr lang="en-US" sz="1200" dirty="0"/>
          </a:p>
        </p:txBody>
      </p:sp>
      <p:pic>
        <p:nvPicPr>
          <p:cNvPr id="4" name="Image 0" descr="preencoded.png"/>
          <p:cNvPicPr>
            <a:picLocks noChangeAspect="1"/>
          </p:cNvPicPr>
          <p:nvPr/>
        </p:nvPicPr>
        <p:blipFill>
          <a:blip r:embed="rId3"/>
          <a:stretch>
            <a:fillRect/>
          </a:stretch>
        </p:blipFill>
        <p:spPr>
          <a:xfrm>
            <a:off x="3307080" y="1778318"/>
            <a:ext cx="1324808" cy="1148358"/>
          </a:xfrm>
          <a:prstGeom prst="rect">
            <a:avLst/>
          </a:prstGeom>
        </p:spPr>
      </p:pic>
      <p:sp>
        <p:nvSpPr>
          <p:cNvPr id="5" name="Text 2"/>
          <p:cNvSpPr/>
          <p:nvPr/>
        </p:nvSpPr>
        <p:spPr>
          <a:xfrm>
            <a:off x="3859768" y="2364224"/>
            <a:ext cx="219313" cy="274201"/>
          </a:xfrm>
          <a:prstGeom prst="rect">
            <a:avLst/>
          </a:prstGeom>
          <a:noFill/>
          <a:ln/>
        </p:spPr>
        <p:txBody>
          <a:bodyPr wrap="none" lIns="0" tIns="0" rIns="0" bIns="0" rtlCol="0" anchor="t"/>
          <a:lstStyle/>
          <a:p>
            <a:pPr marL="0" indent="0" algn="ctr">
              <a:lnSpc>
                <a:spcPts val="2750"/>
              </a:lnSpc>
              <a:buNone/>
            </a:pPr>
            <a:r>
              <a:rPr lang="en-US" sz="1700" dirty="0">
                <a:solidFill>
                  <a:srgbClr val="52586B"/>
                </a:solidFill>
                <a:latin typeface="Mona Sans Semi Bold" pitchFamily="34" charset="0"/>
                <a:ea typeface="Mona Sans Semi Bold" pitchFamily="34" charset="-122"/>
                <a:cs typeface="Mona Sans Semi Bold" pitchFamily="34" charset="-120"/>
              </a:rPr>
              <a:t>1</a:t>
            </a:r>
            <a:endParaRPr lang="en-US" sz="1700" dirty="0"/>
          </a:p>
        </p:txBody>
      </p:sp>
      <p:sp>
        <p:nvSpPr>
          <p:cNvPr id="6" name="Text 3"/>
          <p:cNvSpPr/>
          <p:nvPr/>
        </p:nvSpPr>
        <p:spPr>
          <a:xfrm>
            <a:off x="4787860" y="2059067"/>
            <a:ext cx="2161580" cy="243721"/>
          </a:xfrm>
          <a:prstGeom prst="rect">
            <a:avLst/>
          </a:prstGeom>
          <a:noFill/>
          <a:ln/>
        </p:spPr>
        <p:txBody>
          <a:bodyPr wrap="none" lIns="0" tIns="0" rIns="0" bIns="0" rtlCol="0" anchor="t"/>
          <a:lstStyle/>
          <a:p>
            <a:pPr marL="0" indent="0" algn="l">
              <a:lnSpc>
                <a:spcPts val="1900"/>
              </a:lnSpc>
              <a:buNone/>
            </a:pPr>
            <a:r>
              <a:rPr lang="en-US" sz="1500" dirty="0">
                <a:solidFill>
                  <a:srgbClr val="52586B"/>
                </a:solidFill>
                <a:latin typeface="Mona Sans Semi Bold" pitchFamily="34" charset="0"/>
                <a:ea typeface="Mona Sans Semi Bold" pitchFamily="34" charset="-122"/>
                <a:cs typeface="Mona Sans Semi Bold" pitchFamily="34" charset="-120"/>
              </a:rPr>
              <a:t>5D-Bevidsthed (Indigo)</a:t>
            </a:r>
            <a:endParaRPr lang="en-US" sz="1500" dirty="0"/>
          </a:p>
        </p:txBody>
      </p:sp>
      <p:sp>
        <p:nvSpPr>
          <p:cNvPr id="7" name="Text 4"/>
          <p:cNvSpPr/>
          <p:nvPr/>
        </p:nvSpPr>
        <p:spPr>
          <a:xfrm>
            <a:off x="4787860" y="2396371"/>
            <a:ext cx="6839664" cy="249555"/>
          </a:xfrm>
          <a:prstGeom prst="rect">
            <a:avLst/>
          </a:prstGeom>
          <a:noFill/>
          <a:ln/>
        </p:spPr>
        <p:txBody>
          <a:bodyPr wrap="none" lIns="0" tIns="0" rIns="0" bIns="0" rtlCol="0" anchor="t"/>
          <a:lstStyle/>
          <a:p>
            <a:pPr marL="0" indent="0" algn="l">
              <a:lnSpc>
                <a:spcPts val="1950"/>
              </a:lnSpc>
              <a:buNone/>
            </a:pPr>
            <a:r>
              <a:rPr lang="en-US" sz="1200" dirty="0">
                <a:solidFill>
                  <a:srgbClr val="52586B"/>
                </a:solidFill>
                <a:latin typeface="Funnel Sans" pitchFamily="34" charset="0"/>
                <a:ea typeface="Funnel Sans" pitchFamily="34" charset="-122"/>
                <a:cs typeface="Funnel Sans" pitchFamily="34" charset="-120"/>
              </a:rPr>
              <a:t>Bevidst om den dybeste kerne af essentiel væren. En dobbeltrettet bevidsthed, der hviler i "jeg er".</a:t>
            </a:r>
            <a:endParaRPr lang="en-US" sz="1200" dirty="0"/>
          </a:p>
        </p:txBody>
      </p:sp>
      <p:sp>
        <p:nvSpPr>
          <p:cNvPr id="8" name="Shape 5"/>
          <p:cNvSpPr/>
          <p:nvPr/>
        </p:nvSpPr>
        <p:spPr>
          <a:xfrm>
            <a:off x="4670822" y="2936558"/>
            <a:ext cx="9296638" cy="11430"/>
          </a:xfrm>
          <a:prstGeom prst="roundRect">
            <a:avLst>
              <a:gd name="adj" fmla="val 573250"/>
            </a:avLst>
          </a:prstGeom>
          <a:solidFill>
            <a:srgbClr val="C8CACF"/>
          </a:solidFill>
          <a:ln/>
        </p:spPr>
        <p:txBody>
          <a:bodyPr/>
          <a:lstStyle/>
          <a:p>
            <a:endParaRPr lang="da-DK"/>
          </a:p>
        </p:txBody>
      </p:sp>
      <p:pic>
        <p:nvPicPr>
          <p:cNvPr id="9" name="Image 1" descr="preencoded.png"/>
          <p:cNvPicPr>
            <a:picLocks noChangeAspect="1"/>
          </p:cNvPicPr>
          <p:nvPr/>
        </p:nvPicPr>
        <p:blipFill>
          <a:blip r:embed="rId4"/>
          <a:stretch>
            <a:fillRect/>
          </a:stretch>
        </p:blipFill>
        <p:spPr>
          <a:xfrm>
            <a:off x="2644735" y="2965609"/>
            <a:ext cx="2649617" cy="1148358"/>
          </a:xfrm>
          <a:prstGeom prst="rect">
            <a:avLst/>
          </a:prstGeom>
        </p:spPr>
      </p:pic>
      <p:sp>
        <p:nvSpPr>
          <p:cNvPr id="10" name="Text 6"/>
          <p:cNvSpPr/>
          <p:nvPr/>
        </p:nvSpPr>
        <p:spPr>
          <a:xfrm>
            <a:off x="3859887" y="3402687"/>
            <a:ext cx="219313" cy="274201"/>
          </a:xfrm>
          <a:prstGeom prst="rect">
            <a:avLst/>
          </a:prstGeom>
          <a:noFill/>
          <a:ln/>
        </p:spPr>
        <p:txBody>
          <a:bodyPr wrap="none" lIns="0" tIns="0" rIns="0" bIns="0" rtlCol="0" anchor="t"/>
          <a:lstStyle/>
          <a:p>
            <a:pPr marL="0" indent="0" algn="ctr">
              <a:lnSpc>
                <a:spcPts val="2750"/>
              </a:lnSpc>
              <a:buNone/>
            </a:pPr>
            <a:r>
              <a:rPr lang="en-US" sz="1700" dirty="0">
                <a:solidFill>
                  <a:srgbClr val="52586B"/>
                </a:solidFill>
                <a:latin typeface="Mona Sans Semi Bold" pitchFamily="34" charset="0"/>
                <a:ea typeface="Mona Sans Semi Bold" pitchFamily="34" charset="-122"/>
                <a:cs typeface="Mona Sans Semi Bold" pitchFamily="34" charset="-120"/>
              </a:rPr>
              <a:t>2</a:t>
            </a:r>
            <a:endParaRPr lang="en-US" sz="1700" dirty="0"/>
          </a:p>
        </p:txBody>
      </p:sp>
      <p:sp>
        <p:nvSpPr>
          <p:cNvPr id="11" name="Text 7"/>
          <p:cNvSpPr/>
          <p:nvPr/>
        </p:nvSpPr>
        <p:spPr>
          <a:xfrm>
            <a:off x="5450324" y="3246358"/>
            <a:ext cx="1950006" cy="243721"/>
          </a:xfrm>
          <a:prstGeom prst="rect">
            <a:avLst/>
          </a:prstGeom>
          <a:noFill/>
          <a:ln/>
        </p:spPr>
        <p:txBody>
          <a:bodyPr wrap="none" lIns="0" tIns="0" rIns="0" bIns="0" rtlCol="0" anchor="t"/>
          <a:lstStyle/>
          <a:p>
            <a:pPr marL="0" indent="0" algn="l">
              <a:lnSpc>
                <a:spcPts val="1900"/>
              </a:lnSpc>
              <a:buNone/>
            </a:pPr>
            <a:r>
              <a:rPr lang="en-US" sz="1500" dirty="0">
                <a:solidFill>
                  <a:srgbClr val="52586B"/>
                </a:solidFill>
                <a:latin typeface="Mona Sans Semi Bold" pitchFamily="34" charset="0"/>
                <a:ea typeface="Mona Sans Semi Bold" pitchFamily="34" charset="-122"/>
                <a:cs typeface="Mona Sans Semi Bold" pitchFamily="34" charset="-120"/>
              </a:rPr>
              <a:t>4D-Bevidsthed (Blå)</a:t>
            </a:r>
            <a:endParaRPr lang="en-US" sz="1500" dirty="0"/>
          </a:p>
        </p:txBody>
      </p:sp>
      <p:sp>
        <p:nvSpPr>
          <p:cNvPr id="12" name="Text 8"/>
          <p:cNvSpPr/>
          <p:nvPr/>
        </p:nvSpPr>
        <p:spPr>
          <a:xfrm>
            <a:off x="5450324" y="3583662"/>
            <a:ext cx="7629406" cy="249555"/>
          </a:xfrm>
          <a:prstGeom prst="rect">
            <a:avLst/>
          </a:prstGeom>
          <a:noFill/>
          <a:ln/>
        </p:spPr>
        <p:txBody>
          <a:bodyPr wrap="none" lIns="0" tIns="0" rIns="0" bIns="0" rtlCol="0" anchor="t"/>
          <a:lstStyle/>
          <a:p>
            <a:pPr marL="0" indent="0" algn="l">
              <a:lnSpc>
                <a:spcPts val="1950"/>
              </a:lnSpc>
              <a:buNone/>
            </a:pPr>
            <a:r>
              <a:rPr lang="en-US" sz="1200" dirty="0">
                <a:solidFill>
                  <a:srgbClr val="52586B"/>
                </a:solidFill>
                <a:latin typeface="Funnel Sans" pitchFamily="34" charset="0"/>
                <a:ea typeface="Funnel Sans" pitchFamily="34" charset="-122"/>
                <a:cs typeface="Funnel Sans" pitchFamily="34" charset="-120"/>
              </a:rPr>
              <a:t>Evne til at være centreret i en empatisk metabevidsthed, der rummer flere sider af sig selv. "Det kreative selv".</a:t>
            </a:r>
            <a:endParaRPr lang="en-US" sz="1200" dirty="0"/>
          </a:p>
        </p:txBody>
      </p:sp>
      <p:sp>
        <p:nvSpPr>
          <p:cNvPr id="13" name="Shape 9"/>
          <p:cNvSpPr/>
          <p:nvPr/>
        </p:nvSpPr>
        <p:spPr>
          <a:xfrm>
            <a:off x="5333286" y="4123849"/>
            <a:ext cx="8634174" cy="11430"/>
          </a:xfrm>
          <a:prstGeom prst="roundRect">
            <a:avLst>
              <a:gd name="adj" fmla="val 573250"/>
            </a:avLst>
          </a:prstGeom>
          <a:solidFill>
            <a:srgbClr val="C8CACF"/>
          </a:solidFill>
          <a:ln/>
        </p:spPr>
        <p:txBody>
          <a:bodyPr/>
          <a:lstStyle/>
          <a:p>
            <a:endParaRPr lang="da-DK"/>
          </a:p>
        </p:txBody>
      </p:sp>
      <p:pic>
        <p:nvPicPr>
          <p:cNvPr id="14" name="Image 2" descr="preencoded.png"/>
          <p:cNvPicPr>
            <a:picLocks noChangeAspect="1"/>
          </p:cNvPicPr>
          <p:nvPr/>
        </p:nvPicPr>
        <p:blipFill>
          <a:blip r:embed="rId5"/>
          <a:stretch>
            <a:fillRect/>
          </a:stretch>
        </p:blipFill>
        <p:spPr>
          <a:xfrm>
            <a:off x="1982272" y="4152900"/>
            <a:ext cx="3974544" cy="1148358"/>
          </a:xfrm>
          <a:prstGeom prst="rect">
            <a:avLst/>
          </a:prstGeom>
        </p:spPr>
      </p:pic>
      <p:sp>
        <p:nvSpPr>
          <p:cNvPr id="15" name="Text 10"/>
          <p:cNvSpPr/>
          <p:nvPr/>
        </p:nvSpPr>
        <p:spPr>
          <a:xfrm>
            <a:off x="3859887" y="4589978"/>
            <a:ext cx="219313" cy="274201"/>
          </a:xfrm>
          <a:prstGeom prst="rect">
            <a:avLst/>
          </a:prstGeom>
          <a:noFill/>
          <a:ln/>
        </p:spPr>
        <p:txBody>
          <a:bodyPr wrap="none" lIns="0" tIns="0" rIns="0" bIns="0" rtlCol="0" anchor="t"/>
          <a:lstStyle/>
          <a:p>
            <a:pPr marL="0" indent="0" algn="ctr">
              <a:lnSpc>
                <a:spcPts val="2750"/>
              </a:lnSpc>
              <a:buNone/>
            </a:pPr>
            <a:r>
              <a:rPr lang="en-US" sz="1700" dirty="0">
                <a:solidFill>
                  <a:srgbClr val="52586B"/>
                </a:solidFill>
                <a:latin typeface="Mona Sans Semi Bold" pitchFamily="34" charset="0"/>
                <a:ea typeface="Mona Sans Semi Bold" pitchFamily="34" charset="-122"/>
                <a:cs typeface="Mona Sans Semi Bold" pitchFamily="34" charset="-120"/>
              </a:rPr>
              <a:t>3</a:t>
            </a:r>
            <a:endParaRPr lang="en-US" sz="1700" dirty="0"/>
          </a:p>
        </p:txBody>
      </p:sp>
      <p:sp>
        <p:nvSpPr>
          <p:cNvPr id="16" name="Text 11"/>
          <p:cNvSpPr/>
          <p:nvPr/>
        </p:nvSpPr>
        <p:spPr>
          <a:xfrm>
            <a:off x="6112788" y="4433649"/>
            <a:ext cx="2037040" cy="243721"/>
          </a:xfrm>
          <a:prstGeom prst="rect">
            <a:avLst/>
          </a:prstGeom>
          <a:noFill/>
          <a:ln/>
        </p:spPr>
        <p:txBody>
          <a:bodyPr wrap="none" lIns="0" tIns="0" rIns="0" bIns="0" rtlCol="0" anchor="t"/>
          <a:lstStyle/>
          <a:p>
            <a:pPr marL="0" indent="0" algn="l">
              <a:lnSpc>
                <a:spcPts val="1900"/>
              </a:lnSpc>
              <a:buNone/>
            </a:pPr>
            <a:r>
              <a:rPr lang="en-US" sz="1500" dirty="0">
                <a:solidFill>
                  <a:srgbClr val="52586B"/>
                </a:solidFill>
                <a:latin typeface="Mona Sans Semi Bold" pitchFamily="34" charset="0"/>
                <a:ea typeface="Mona Sans Semi Bold" pitchFamily="34" charset="-122"/>
                <a:cs typeface="Mona Sans Semi Bold" pitchFamily="34" charset="-120"/>
              </a:rPr>
              <a:t>3D-Bevidsthed (Grøn)</a:t>
            </a:r>
            <a:endParaRPr lang="en-US" sz="1500" dirty="0"/>
          </a:p>
        </p:txBody>
      </p:sp>
      <p:sp>
        <p:nvSpPr>
          <p:cNvPr id="17" name="Text 12"/>
          <p:cNvSpPr/>
          <p:nvPr/>
        </p:nvSpPr>
        <p:spPr>
          <a:xfrm>
            <a:off x="6112788" y="4770953"/>
            <a:ext cx="7451288" cy="249555"/>
          </a:xfrm>
          <a:prstGeom prst="rect">
            <a:avLst/>
          </a:prstGeom>
          <a:noFill/>
          <a:ln/>
        </p:spPr>
        <p:txBody>
          <a:bodyPr wrap="none" lIns="0" tIns="0" rIns="0" bIns="0" rtlCol="0" anchor="t"/>
          <a:lstStyle/>
          <a:p>
            <a:pPr marL="0" indent="0" algn="l">
              <a:lnSpc>
                <a:spcPts val="1950"/>
              </a:lnSpc>
              <a:buNone/>
            </a:pPr>
            <a:r>
              <a:rPr lang="en-US" sz="1200" dirty="0">
                <a:solidFill>
                  <a:srgbClr val="52586B"/>
                </a:solidFill>
                <a:latin typeface="Funnel Sans" pitchFamily="34" charset="0"/>
                <a:ea typeface="Funnel Sans" pitchFamily="34" charset="-122"/>
                <a:cs typeface="Funnel Sans" pitchFamily="34" charset="-120"/>
              </a:rPr>
              <a:t>Bevidst om "formen" eller personlighedssiden, der ligger bag overbevisninger. Man ved, hvem der reagerer.</a:t>
            </a:r>
            <a:endParaRPr lang="en-US" sz="1200" dirty="0"/>
          </a:p>
        </p:txBody>
      </p:sp>
      <p:sp>
        <p:nvSpPr>
          <p:cNvPr id="18" name="Shape 13"/>
          <p:cNvSpPr/>
          <p:nvPr/>
        </p:nvSpPr>
        <p:spPr>
          <a:xfrm>
            <a:off x="5995749" y="5311140"/>
            <a:ext cx="7971711" cy="11430"/>
          </a:xfrm>
          <a:prstGeom prst="roundRect">
            <a:avLst>
              <a:gd name="adj" fmla="val 573250"/>
            </a:avLst>
          </a:prstGeom>
          <a:solidFill>
            <a:srgbClr val="C8CACF"/>
          </a:solidFill>
          <a:ln/>
        </p:spPr>
        <p:txBody>
          <a:bodyPr/>
          <a:lstStyle/>
          <a:p>
            <a:endParaRPr lang="da-DK"/>
          </a:p>
        </p:txBody>
      </p:sp>
      <p:pic>
        <p:nvPicPr>
          <p:cNvPr id="19" name="Image 3" descr="preencoded.png"/>
          <p:cNvPicPr>
            <a:picLocks noChangeAspect="1"/>
          </p:cNvPicPr>
          <p:nvPr/>
        </p:nvPicPr>
        <p:blipFill>
          <a:blip r:embed="rId6"/>
          <a:stretch>
            <a:fillRect/>
          </a:stretch>
        </p:blipFill>
        <p:spPr>
          <a:xfrm>
            <a:off x="1319808" y="5340191"/>
            <a:ext cx="5299353" cy="1148358"/>
          </a:xfrm>
          <a:prstGeom prst="rect">
            <a:avLst/>
          </a:prstGeom>
        </p:spPr>
      </p:pic>
      <p:sp>
        <p:nvSpPr>
          <p:cNvPr id="20" name="Text 14"/>
          <p:cNvSpPr/>
          <p:nvPr/>
        </p:nvSpPr>
        <p:spPr>
          <a:xfrm>
            <a:off x="3859768" y="5777270"/>
            <a:ext cx="219313" cy="274201"/>
          </a:xfrm>
          <a:prstGeom prst="rect">
            <a:avLst/>
          </a:prstGeom>
          <a:noFill/>
          <a:ln/>
        </p:spPr>
        <p:txBody>
          <a:bodyPr wrap="none" lIns="0" tIns="0" rIns="0" bIns="0" rtlCol="0" anchor="t"/>
          <a:lstStyle/>
          <a:p>
            <a:pPr marL="0" indent="0" algn="ctr">
              <a:lnSpc>
                <a:spcPts val="2750"/>
              </a:lnSpc>
              <a:buNone/>
            </a:pPr>
            <a:r>
              <a:rPr lang="en-US" sz="1700" dirty="0">
                <a:solidFill>
                  <a:srgbClr val="52586B"/>
                </a:solidFill>
                <a:latin typeface="Mona Sans Semi Bold" pitchFamily="34" charset="0"/>
                <a:ea typeface="Mona Sans Semi Bold" pitchFamily="34" charset="-122"/>
                <a:cs typeface="Mona Sans Semi Bold" pitchFamily="34" charset="-120"/>
              </a:rPr>
              <a:t>4</a:t>
            </a:r>
            <a:endParaRPr lang="en-US" sz="1700" dirty="0"/>
          </a:p>
        </p:txBody>
      </p:sp>
      <p:sp>
        <p:nvSpPr>
          <p:cNvPr id="21" name="Text 15"/>
          <p:cNvSpPr/>
          <p:nvPr/>
        </p:nvSpPr>
        <p:spPr>
          <a:xfrm>
            <a:off x="6775133" y="5496163"/>
            <a:ext cx="1950006" cy="243721"/>
          </a:xfrm>
          <a:prstGeom prst="rect">
            <a:avLst/>
          </a:prstGeom>
          <a:noFill/>
          <a:ln/>
        </p:spPr>
        <p:txBody>
          <a:bodyPr wrap="none" lIns="0" tIns="0" rIns="0" bIns="0" rtlCol="0" anchor="t"/>
          <a:lstStyle/>
          <a:p>
            <a:pPr marL="0" indent="0" algn="l">
              <a:lnSpc>
                <a:spcPts val="1900"/>
              </a:lnSpc>
              <a:buNone/>
            </a:pPr>
            <a:r>
              <a:rPr lang="en-US" sz="1500" dirty="0">
                <a:solidFill>
                  <a:srgbClr val="52586B"/>
                </a:solidFill>
                <a:latin typeface="Mona Sans Semi Bold" pitchFamily="34" charset="0"/>
                <a:ea typeface="Mona Sans Semi Bold" pitchFamily="34" charset="-122"/>
                <a:cs typeface="Mona Sans Semi Bold" pitchFamily="34" charset="-120"/>
              </a:rPr>
              <a:t>2D-Bevidsthed (Gul)</a:t>
            </a:r>
            <a:endParaRPr lang="en-US" sz="1500" dirty="0"/>
          </a:p>
        </p:txBody>
      </p:sp>
      <p:sp>
        <p:nvSpPr>
          <p:cNvPr id="22" name="Text 16"/>
          <p:cNvSpPr/>
          <p:nvPr/>
        </p:nvSpPr>
        <p:spPr>
          <a:xfrm>
            <a:off x="6775133" y="5833467"/>
            <a:ext cx="7075289" cy="499110"/>
          </a:xfrm>
          <a:prstGeom prst="rect">
            <a:avLst/>
          </a:prstGeom>
          <a:noFill/>
          <a:ln/>
        </p:spPr>
        <p:txBody>
          <a:bodyPr wrap="square" lIns="0" tIns="0" rIns="0" bIns="0" rtlCol="0" anchor="t"/>
          <a:lstStyle/>
          <a:p>
            <a:pPr marL="0" indent="0" algn="l">
              <a:lnSpc>
                <a:spcPts val="1950"/>
              </a:lnSpc>
              <a:buNone/>
            </a:pPr>
            <a:r>
              <a:rPr lang="en-US" sz="1200" dirty="0">
                <a:solidFill>
                  <a:srgbClr val="52586B"/>
                </a:solidFill>
                <a:latin typeface="Funnel Sans" pitchFamily="34" charset="0"/>
                <a:ea typeface="Funnel Sans" pitchFamily="34" charset="-122"/>
                <a:cs typeface="Funnel Sans" pitchFamily="34" charset="-120"/>
              </a:rPr>
              <a:t>Bevidst om overbevisninger, værdier og intentioner bag adfærd. Man ved, hvorfor man føler og handler.</a:t>
            </a:r>
            <a:endParaRPr lang="en-US" sz="1200" dirty="0"/>
          </a:p>
        </p:txBody>
      </p:sp>
      <p:sp>
        <p:nvSpPr>
          <p:cNvPr id="23" name="Shape 17"/>
          <p:cNvSpPr/>
          <p:nvPr/>
        </p:nvSpPr>
        <p:spPr>
          <a:xfrm>
            <a:off x="6658094" y="6498431"/>
            <a:ext cx="7309366" cy="11430"/>
          </a:xfrm>
          <a:prstGeom prst="roundRect">
            <a:avLst>
              <a:gd name="adj" fmla="val 573250"/>
            </a:avLst>
          </a:prstGeom>
          <a:solidFill>
            <a:srgbClr val="C8CACF"/>
          </a:solidFill>
          <a:ln/>
        </p:spPr>
        <p:txBody>
          <a:bodyPr/>
          <a:lstStyle/>
          <a:p>
            <a:endParaRPr lang="da-DK"/>
          </a:p>
        </p:txBody>
      </p:sp>
      <p:pic>
        <p:nvPicPr>
          <p:cNvPr id="24" name="Image 4" descr="preencoded.png"/>
          <p:cNvPicPr>
            <a:picLocks noChangeAspect="1"/>
          </p:cNvPicPr>
          <p:nvPr/>
        </p:nvPicPr>
        <p:blipFill>
          <a:blip r:embed="rId7"/>
          <a:stretch>
            <a:fillRect/>
          </a:stretch>
        </p:blipFill>
        <p:spPr>
          <a:xfrm>
            <a:off x="657344" y="6527483"/>
            <a:ext cx="6624280" cy="1148358"/>
          </a:xfrm>
          <a:prstGeom prst="rect">
            <a:avLst/>
          </a:prstGeom>
        </p:spPr>
      </p:pic>
      <p:sp>
        <p:nvSpPr>
          <p:cNvPr id="25" name="Text 18"/>
          <p:cNvSpPr/>
          <p:nvPr/>
        </p:nvSpPr>
        <p:spPr>
          <a:xfrm>
            <a:off x="3859768" y="6964561"/>
            <a:ext cx="219313" cy="274201"/>
          </a:xfrm>
          <a:prstGeom prst="rect">
            <a:avLst/>
          </a:prstGeom>
          <a:noFill/>
          <a:ln/>
        </p:spPr>
        <p:txBody>
          <a:bodyPr wrap="none" lIns="0" tIns="0" rIns="0" bIns="0" rtlCol="0" anchor="t"/>
          <a:lstStyle/>
          <a:p>
            <a:pPr marL="0" indent="0" algn="ctr">
              <a:lnSpc>
                <a:spcPts val="2750"/>
              </a:lnSpc>
              <a:buNone/>
            </a:pPr>
            <a:r>
              <a:rPr lang="en-US" sz="1700" dirty="0">
                <a:solidFill>
                  <a:srgbClr val="52586B"/>
                </a:solidFill>
                <a:latin typeface="Mona Sans Semi Bold" pitchFamily="34" charset="0"/>
                <a:ea typeface="Mona Sans Semi Bold" pitchFamily="34" charset="-122"/>
                <a:cs typeface="Mona Sans Semi Bold" pitchFamily="34" charset="-120"/>
              </a:rPr>
              <a:t>5</a:t>
            </a:r>
            <a:endParaRPr lang="en-US" sz="1700" dirty="0"/>
          </a:p>
        </p:txBody>
      </p:sp>
      <p:sp>
        <p:nvSpPr>
          <p:cNvPr id="26" name="Text 19"/>
          <p:cNvSpPr/>
          <p:nvPr/>
        </p:nvSpPr>
        <p:spPr>
          <a:xfrm>
            <a:off x="7437596" y="6683454"/>
            <a:ext cx="2230517" cy="243721"/>
          </a:xfrm>
          <a:prstGeom prst="rect">
            <a:avLst/>
          </a:prstGeom>
          <a:noFill/>
          <a:ln/>
        </p:spPr>
        <p:txBody>
          <a:bodyPr wrap="none" lIns="0" tIns="0" rIns="0" bIns="0" rtlCol="0" anchor="t"/>
          <a:lstStyle/>
          <a:p>
            <a:pPr marL="0" indent="0" algn="l">
              <a:lnSpc>
                <a:spcPts val="1900"/>
              </a:lnSpc>
              <a:buNone/>
            </a:pPr>
            <a:r>
              <a:rPr lang="en-US" sz="1500" dirty="0">
                <a:solidFill>
                  <a:srgbClr val="52586B"/>
                </a:solidFill>
                <a:latin typeface="Mona Sans Semi Bold" pitchFamily="34" charset="0"/>
                <a:ea typeface="Mona Sans Semi Bold" pitchFamily="34" charset="-122"/>
                <a:cs typeface="Mona Sans Semi Bold" pitchFamily="34" charset="-120"/>
              </a:rPr>
              <a:t>1D-Bevidsthed (Orange)</a:t>
            </a:r>
            <a:endParaRPr lang="en-US" sz="1500" dirty="0"/>
          </a:p>
        </p:txBody>
      </p:sp>
      <p:sp>
        <p:nvSpPr>
          <p:cNvPr id="27" name="Text 20"/>
          <p:cNvSpPr/>
          <p:nvPr/>
        </p:nvSpPr>
        <p:spPr>
          <a:xfrm>
            <a:off x="7437596" y="7020758"/>
            <a:ext cx="6412825" cy="499110"/>
          </a:xfrm>
          <a:prstGeom prst="rect">
            <a:avLst/>
          </a:prstGeom>
          <a:noFill/>
          <a:ln/>
        </p:spPr>
        <p:txBody>
          <a:bodyPr wrap="square" lIns="0" tIns="0" rIns="0" bIns="0" rtlCol="0" anchor="t"/>
          <a:lstStyle/>
          <a:p>
            <a:pPr marL="0" indent="0" algn="l">
              <a:lnSpc>
                <a:spcPts val="1950"/>
              </a:lnSpc>
              <a:buNone/>
            </a:pPr>
            <a:r>
              <a:rPr lang="en-US" sz="1200" dirty="0">
                <a:solidFill>
                  <a:srgbClr val="52586B"/>
                </a:solidFill>
                <a:latin typeface="Funnel Sans" pitchFamily="34" charset="0"/>
                <a:ea typeface="Funnel Sans" pitchFamily="34" charset="-122"/>
                <a:cs typeface="Funnel Sans" pitchFamily="34" charset="-120"/>
              </a:rPr>
              <a:t>Opmærksomhed på egen adfærd og følelser, men uden bevidsthed om bagvedliggende faktorer. Man ved, hvad der sker.</a:t>
            </a:r>
            <a:endParaRPr lang="en-US" sz="1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695801" y="479941"/>
            <a:ext cx="8644652" cy="543639"/>
          </a:xfrm>
          <a:prstGeom prst="rect">
            <a:avLst/>
          </a:prstGeom>
          <a:noFill/>
          <a:ln/>
        </p:spPr>
        <p:txBody>
          <a:bodyPr wrap="none" lIns="0" tIns="0" rIns="0" bIns="0" rtlCol="0" anchor="t"/>
          <a:lstStyle/>
          <a:p>
            <a:pPr marL="0" indent="0" algn="l">
              <a:lnSpc>
                <a:spcPts val="4250"/>
              </a:lnSpc>
              <a:buNone/>
            </a:pPr>
            <a:r>
              <a:rPr lang="en-US" sz="3400" dirty="0">
                <a:solidFill>
                  <a:srgbClr val="373B48"/>
                </a:solidFill>
                <a:latin typeface="Mona Sans Semi Bold" pitchFamily="34" charset="0"/>
                <a:ea typeface="Mona Sans Semi Bold" pitchFamily="34" charset="-122"/>
                <a:cs typeface="Mona Sans Semi Bold" pitchFamily="34" charset="-120"/>
              </a:rPr>
              <a:t>ID-Terapi med Overbevisninger: Oktanten</a:t>
            </a:r>
            <a:endParaRPr lang="en-US" sz="3400" dirty="0"/>
          </a:p>
        </p:txBody>
      </p:sp>
      <p:sp>
        <p:nvSpPr>
          <p:cNvPr id="3" name="Text 1"/>
          <p:cNvSpPr/>
          <p:nvPr/>
        </p:nvSpPr>
        <p:spPr>
          <a:xfrm>
            <a:off x="695801" y="1371481"/>
            <a:ext cx="13238798" cy="556498"/>
          </a:xfrm>
          <a:prstGeom prst="rect">
            <a:avLst/>
          </a:prstGeom>
          <a:noFill/>
          <a:ln/>
        </p:spPr>
        <p:txBody>
          <a:bodyPr wrap="square" lIns="0" tIns="0" rIns="0" bIns="0" rtlCol="0" anchor="t"/>
          <a:lstStyle/>
          <a:p>
            <a:pPr marL="0" indent="0" algn="l">
              <a:lnSpc>
                <a:spcPts val="2150"/>
              </a:lnSpc>
              <a:buNone/>
            </a:pPr>
            <a:r>
              <a:rPr lang="en-US" sz="1350" dirty="0">
                <a:solidFill>
                  <a:srgbClr val="52586B"/>
                </a:solidFill>
                <a:latin typeface="Funnel Sans" pitchFamily="34" charset="0"/>
                <a:ea typeface="Funnel Sans" pitchFamily="34" charset="-122"/>
                <a:cs typeface="Funnel Sans" pitchFamily="34" charset="-120"/>
              </a:rPr>
              <a:t>Overbevisninger er det, vi tror om os selv, vores muligheder og verden. De er generaliseringer vi har dannet gennem livet, og de fungerer som et filter, vi oplever verden igennem. ID Overbevisnings-Oktanten giver dig otte forskellige perspektiver til at stille kraftfulde spørgsmål.</a:t>
            </a:r>
            <a:endParaRPr lang="en-US" sz="1350" dirty="0"/>
          </a:p>
        </p:txBody>
      </p:sp>
      <p:sp>
        <p:nvSpPr>
          <p:cNvPr id="4" name="Text 2"/>
          <p:cNvSpPr/>
          <p:nvPr/>
        </p:nvSpPr>
        <p:spPr>
          <a:xfrm>
            <a:off x="2562820" y="2123599"/>
            <a:ext cx="2174677" cy="271820"/>
          </a:xfrm>
          <a:prstGeom prst="rect">
            <a:avLst/>
          </a:prstGeom>
          <a:noFill/>
          <a:ln/>
        </p:spPr>
        <p:txBody>
          <a:bodyPr wrap="none" lIns="0" tIns="0" rIns="0" bIns="0" rtlCol="0" anchor="t"/>
          <a:lstStyle/>
          <a:p>
            <a:pPr marL="0" indent="0" algn="r">
              <a:lnSpc>
                <a:spcPts val="2100"/>
              </a:lnSpc>
              <a:buNone/>
            </a:pPr>
            <a:r>
              <a:rPr lang="en-US" sz="1700" dirty="0">
                <a:solidFill>
                  <a:srgbClr val="52586B"/>
                </a:solidFill>
                <a:latin typeface="Mona Sans Semi Bold" pitchFamily="34" charset="0"/>
                <a:ea typeface="Mona Sans Semi Bold" pitchFamily="34" charset="-122"/>
                <a:cs typeface="Mona Sans Semi Bold" pitchFamily="34" charset="-120"/>
              </a:rPr>
              <a:t>HVAD (Fokus)</a:t>
            </a:r>
            <a:endParaRPr lang="en-US" sz="1700" dirty="0"/>
          </a:p>
        </p:txBody>
      </p:sp>
      <p:sp>
        <p:nvSpPr>
          <p:cNvPr id="5" name="Text 3"/>
          <p:cNvSpPr/>
          <p:nvPr/>
        </p:nvSpPr>
        <p:spPr>
          <a:xfrm>
            <a:off x="695801" y="2499717"/>
            <a:ext cx="4041696" cy="834747"/>
          </a:xfrm>
          <a:prstGeom prst="rect">
            <a:avLst/>
          </a:prstGeom>
          <a:noFill/>
          <a:ln/>
        </p:spPr>
        <p:txBody>
          <a:bodyPr wrap="square" lIns="0" tIns="0" rIns="0" bIns="0" rtlCol="0" anchor="t"/>
          <a:lstStyle/>
          <a:p>
            <a:pPr marL="0" indent="0" algn="r">
              <a:lnSpc>
                <a:spcPts val="2150"/>
              </a:lnSpc>
              <a:buNone/>
            </a:pPr>
            <a:r>
              <a:rPr lang="en-US" sz="1350" dirty="0">
                <a:solidFill>
                  <a:srgbClr val="52586B"/>
                </a:solidFill>
                <a:latin typeface="Funnel Sans" pitchFamily="34" charset="0"/>
                <a:ea typeface="Funnel Sans" pitchFamily="34" charset="-122"/>
                <a:cs typeface="Funnel Sans" pitchFamily="34" charset="-120"/>
              </a:rPr>
              <a:t>"Skal jeg forstå det sådan, at du tror, at...?" Tydeliggør klientens overbevisning som en subjektiv virkelighed.</a:t>
            </a:r>
            <a:endParaRPr lang="en-US" sz="1350" dirty="0"/>
          </a:p>
        </p:txBody>
      </p:sp>
      <p:pic>
        <p:nvPicPr>
          <p:cNvPr id="6" name="Image 0" descr="preencoded.png"/>
          <p:cNvPicPr>
            <a:picLocks noChangeAspect="1"/>
          </p:cNvPicPr>
          <p:nvPr/>
        </p:nvPicPr>
        <p:blipFill>
          <a:blip r:embed="rId3"/>
          <a:stretch>
            <a:fillRect/>
          </a:stretch>
        </p:blipFill>
        <p:spPr>
          <a:xfrm>
            <a:off x="4998363" y="2619851"/>
            <a:ext cx="4633555" cy="4633555"/>
          </a:xfrm>
          <a:prstGeom prst="rect">
            <a:avLst/>
          </a:prstGeom>
        </p:spPr>
      </p:pic>
      <p:pic>
        <p:nvPicPr>
          <p:cNvPr id="7" name="Image 1" descr="preencoded.png"/>
          <p:cNvPicPr>
            <a:picLocks noChangeAspect="1"/>
          </p:cNvPicPr>
          <p:nvPr/>
        </p:nvPicPr>
        <p:blipFill>
          <a:blip r:embed="rId4"/>
          <a:stretch>
            <a:fillRect/>
          </a:stretch>
        </p:blipFill>
        <p:spPr>
          <a:xfrm>
            <a:off x="6564213" y="3275588"/>
            <a:ext cx="260271" cy="325279"/>
          </a:xfrm>
          <a:prstGeom prst="rect">
            <a:avLst/>
          </a:prstGeom>
        </p:spPr>
      </p:pic>
      <p:sp>
        <p:nvSpPr>
          <p:cNvPr id="8" name="Text 4"/>
          <p:cNvSpPr/>
          <p:nvPr/>
        </p:nvSpPr>
        <p:spPr>
          <a:xfrm>
            <a:off x="9892784" y="2123599"/>
            <a:ext cx="2174677" cy="271820"/>
          </a:xfrm>
          <a:prstGeom prst="rect">
            <a:avLst/>
          </a:prstGeom>
          <a:noFill/>
          <a:ln/>
        </p:spPr>
        <p:txBody>
          <a:bodyPr wrap="none" lIns="0" tIns="0" rIns="0" bIns="0" rtlCol="0" anchor="t"/>
          <a:lstStyle/>
          <a:p>
            <a:pPr marL="0" indent="0" algn="l">
              <a:lnSpc>
                <a:spcPts val="2100"/>
              </a:lnSpc>
              <a:buNone/>
            </a:pPr>
            <a:r>
              <a:rPr lang="en-US" sz="1700" dirty="0">
                <a:solidFill>
                  <a:srgbClr val="52586B"/>
                </a:solidFill>
                <a:latin typeface="Mona Sans Semi Bold" pitchFamily="34" charset="0"/>
                <a:ea typeface="Mona Sans Semi Bold" pitchFamily="34" charset="-122"/>
                <a:cs typeface="Mona Sans Semi Bold" pitchFamily="34" charset="-120"/>
              </a:rPr>
              <a:t>HVOR (Kontekst)</a:t>
            </a:r>
            <a:endParaRPr lang="en-US" sz="1700" dirty="0"/>
          </a:p>
        </p:txBody>
      </p:sp>
      <p:sp>
        <p:nvSpPr>
          <p:cNvPr id="9" name="Text 5"/>
          <p:cNvSpPr/>
          <p:nvPr/>
        </p:nvSpPr>
        <p:spPr>
          <a:xfrm>
            <a:off x="9892784" y="2499717"/>
            <a:ext cx="4041815" cy="834747"/>
          </a:xfrm>
          <a:prstGeom prst="rect">
            <a:avLst/>
          </a:prstGeom>
          <a:noFill/>
          <a:ln/>
        </p:spPr>
        <p:txBody>
          <a:bodyPr wrap="square" lIns="0" tIns="0" rIns="0" bIns="0" rtlCol="0" anchor="t"/>
          <a:lstStyle/>
          <a:p>
            <a:pPr marL="0" indent="0" algn="l">
              <a:lnSpc>
                <a:spcPts val="2150"/>
              </a:lnSpc>
              <a:buNone/>
            </a:pPr>
            <a:r>
              <a:rPr lang="en-US" sz="1350" dirty="0">
                <a:solidFill>
                  <a:srgbClr val="52586B"/>
                </a:solidFill>
                <a:latin typeface="Funnel Sans" pitchFamily="34" charset="0"/>
                <a:ea typeface="Funnel Sans" pitchFamily="34" charset="-122"/>
                <a:cs typeface="Funnel Sans" pitchFamily="34" charset="-120"/>
              </a:rPr>
              <a:t>"Er det i bestemte sammenhænge, at du opfatter tingene på den måde?" Opdage at overbevisningen er kontekstafhængig.</a:t>
            </a:r>
            <a:endParaRPr lang="en-US" sz="1350" dirty="0"/>
          </a:p>
        </p:txBody>
      </p:sp>
      <p:pic>
        <p:nvPicPr>
          <p:cNvPr id="10" name="Image 2" descr="preencoded.png"/>
          <p:cNvPicPr>
            <a:picLocks noChangeAspect="1"/>
          </p:cNvPicPr>
          <p:nvPr/>
        </p:nvPicPr>
        <p:blipFill>
          <a:blip r:embed="rId5"/>
          <a:stretch>
            <a:fillRect/>
          </a:stretch>
        </p:blipFill>
        <p:spPr>
          <a:xfrm>
            <a:off x="4998363" y="2619851"/>
            <a:ext cx="4633555" cy="4633555"/>
          </a:xfrm>
          <a:prstGeom prst="rect">
            <a:avLst/>
          </a:prstGeom>
        </p:spPr>
      </p:pic>
      <p:pic>
        <p:nvPicPr>
          <p:cNvPr id="11" name="Image 3" descr="preencoded.png"/>
          <p:cNvPicPr>
            <a:picLocks noChangeAspect="1"/>
          </p:cNvPicPr>
          <p:nvPr/>
        </p:nvPicPr>
        <p:blipFill>
          <a:blip r:embed="rId6"/>
          <a:stretch>
            <a:fillRect/>
          </a:stretch>
        </p:blipFill>
        <p:spPr>
          <a:xfrm>
            <a:off x="7805559" y="3275588"/>
            <a:ext cx="260271" cy="325279"/>
          </a:xfrm>
          <a:prstGeom prst="rect">
            <a:avLst/>
          </a:prstGeom>
        </p:spPr>
      </p:pic>
      <p:sp>
        <p:nvSpPr>
          <p:cNvPr id="12" name="Text 6"/>
          <p:cNvSpPr/>
          <p:nvPr/>
        </p:nvSpPr>
        <p:spPr>
          <a:xfrm>
            <a:off x="9892784" y="3595330"/>
            <a:ext cx="2531626" cy="271820"/>
          </a:xfrm>
          <a:prstGeom prst="rect">
            <a:avLst/>
          </a:prstGeom>
          <a:noFill/>
          <a:ln/>
        </p:spPr>
        <p:txBody>
          <a:bodyPr wrap="none" lIns="0" tIns="0" rIns="0" bIns="0" rtlCol="0" anchor="t"/>
          <a:lstStyle/>
          <a:p>
            <a:pPr marL="0" indent="0" algn="l">
              <a:lnSpc>
                <a:spcPts val="2100"/>
              </a:lnSpc>
              <a:buNone/>
            </a:pPr>
            <a:r>
              <a:rPr lang="en-US" sz="1700" dirty="0">
                <a:solidFill>
                  <a:srgbClr val="52586B"/>
                </a:solidFill>
                <a:latin typeface="Mona Sans Semi Bold" pitchFamily="34" charset="0"/>
                <a:ea typeface="Mona Sans Semi Bold" pitchFamily="34" charset="-122"/>
                <a:cs typeface="Mona Sans Semi Bold" pitchFamily="34" charset="-120"/>
              </a:rPr>
              <a:t>HVORNÅR (Tidsramme)</a:t>
            </a:r>
            <a:endParaRPr lang="en-US" sz="1700" dirty="0"/>
          </a:p>
        </p:txBody>
      </p:sp>
      <p:sp>
        <p:nvSpPr>
          <p:cNvPr id="13" name="Text 7"/>
          <p:cNvSpPr/>
          <p:nvPr/>
        </p:nvSpPr>
        <p:spPr>
          <a:xfrm>
            <a:off x="9892784" y="3971449"/>
            <a:ext cx="4041815" cy="834747"/>
          </a:xfrm>
          <a:prstGeom prst="rect">
            <a:avLst/>
          </a:prstGeom>
          <a:noFill/>
          <a:ln/>
        </p:spPr>
        <p:txBody>
          <a:bodyPr wrap="square" lIns="0" tIns="0" rIns="0" bIns="0" rtlCol="0" anchor="t"/>
          <a:lstStyle/>
          <a:p>
            <a:pPr marL="0" indent="0" algn="l">
              <a:lnSpc>
                <a:spcPts val="2150"/>
              </a:lnSpc>
              <a:buNone/>
            </a:pPr>
            <a:r>
              <a:rPr lang="en-US" sz="1350" dirty="0">
                <a:solidFill>
                  <a:srgbClr val="52586B"/>
                </a:solidFill>
                <a:latin typeface="Funnel Sans" pitchFamily="34" charset="0"/>
                <a:ea typeface="Funnel Sans" pitchFamily="34" charset="-122"/>
                <a:cs typeface="Funnel Sans" pitchFamily="34" charset="-120"/>
              </a:rPr>
              <a:t>"Hvis du går 5 år frem i tiden, tror du så stadig, at du vil opfatte tingene sådan?" Brug tidsperspektivet til at skabe afstand.</a:t>
            </a:r>
            <a:endParaRPr lang="en-US" sz="1350" dirty="0"/>
          </a:p>
        </p:txBody>
      </p:sp>
      <p:pic>
        <p:nvPicPr>
          <p:cNvPr id="14" name="Image 4" descr="preencoded.png"/>
          <p:cNvPicPr>
            <a:picLocks noChangeAspect="1"/>
          </p:cNvPicPr>
          <p:nvPr/>
        </p:nvPicPr>
        <p:blipFill>
          <a:blip r:embed="rId7"/>
          <a:stretch>
            <a:fillRect/>
          </a:stretch>
        </p:blipFill>
        <p:spPr>
          <a:xfrm>
            <a:off x="4998363" y="2619851"/>
            <a:ext cx="4633555" cy="4633555"/>
          </a:xfrm>
          <a:prstGeom prst="rect">
            <a:avLst/>
          </a:prstGeom>
        </p:spPr>
      </p:pic>
      <p:pic>
        <p:nvPicPr>
          <p:cNvPr id="15" name="Image 5" descr="preencoded.png"/>
          <p:cNvPicPr>
            <a:picLocks noChangeAspect="1"/>
          </p:cNvPicPr>
          <p:nvPr/>
        </p:nvPicPr>
        <p:blipFill>
          <a:blip r:embed="rId8"/>
          <a:stretch>
            <a:fillRect/>
          </a:stretch>
        </p:blipFill>
        <p:spPr>
          <a:xfrm>
            <a:off x="8683169" y="4153198"/>
            <a:ext cx="260271" cy="325279"/>
          </a:xfrm>
          <a:prstGeom prst="rect">
            <a:avLst/>
          </a:prstGeom>
        </p:spPr>
      </p:pic>
      <p:sp>
        <p:nvSpPr>
          <p:cNvPr id="16" name="Text 8"/>
          <p:cNvSpPr/>
          <p:nvPr/>
        </p:nvSpPr>
        <p:spPr>
          <a:xfrm>
            <a:off x="9892784" y="5067062"/>
            <a:ext cx="2535793" cy="271820"/>
          </a:xfrm>
          <a:prstGeom prst="rect">
            <a:avLst/>
          </a:prstGeom>
          <a:noFill/>
          <a:ln/>
        </p:spPr>
        <p:txBody>
          <a:bodyPr wrap="none" lIns="0" tIns="0" rIns="0" bIns="0" rtlCol="0" anchor="t"/>
          <a:lstStyle/>
          <a:p>
            <a:pPr marL="0" indent="0" algn="l">
              <a:lnSpc>
                <a:spcPts val="2100"/>
              </a:lnSpc>
              <a:buNone/>
            </a:pPr>
            <a:r>
              <a:rPr lang="en-US" sz="1700" dirty="0">
                <a:solidFill>
                  <a:srgbClr val="52586B"/>
                </a:solidFill>
                <a:latin typeface="Mona Sans Semi Bold" pitchFamily="34" charset="0"/>
                <a:ea typeface="Mona Sans Semi Bold" pitchFamily="34" charset="-122"/>
                <a:cs typeface="Mona Sans Semi Bold" pitchFamily="34" charset="-120"/>
              </a:rPr>
              <a:t>HVOR MEGET (Omfang)</a:t>
            </a:r>
            <a:endParaRPr lang="en-US" sz="1700" dirty="0"/>
          </a:p>
        </p:txBody>
      </p:sp>
      <p:sp>
        <p:nvSpPr>
          <p:cNvPr id="17" name="Text 9"/>
          <p:cNvSpPr/>
          <p:nvPr/>
        </p:nvSpPr>
        <p:spPr>
          <a:xfrm>
            <a:off x="9892784" y="5443180"/>
            <a:ext cx="4041815" cy="834747"/>
          </a:xfrm>
          <a:prstGeom prst="rect">
            <a:avLst/>
          </a:prstGeom>
          <a:noFill/>
          <a:ln/>
        </p:spPr>
        <p:txBody>
          <a:bodyPr wrap="square" lIns="0" tIns="0" rIns="0" bIns="0" rtlCol="0" anchor="t"/>
          <a:lstStyle/>
          <a:p>
            <a:pPr marL="0" indent="0" algn="l">
              <a:lnSpc>
                <a:spcPts val="2150"/>
              </a:lnSpc>
              <a:buNone/>
            </a:pPr>
            <a:r>
              <a:rPr lang="en-US" sz="1350" dirty="0">
                <a:solidFill>
                  <a:srgbClr val="52586B"/>
                </a:solidFill>
                <a:latin typeface="Funnel Sans" pitchFamily="34" charset="0"/>
                <a:ea typeface="Funnel Sans" pitchFamily="34" charset="-122"/>
                <a:cs typeface="Funnel Sans" pitchFamily="34" charset="-120"/>
              </a:rPr>
              <a:t>"På en skala fra 1 til 10, hvor meget tror du på det?" Undersøg overbevisningens styrke for at se den som en opfattelse.</a:t>
            </a:r>
            <a:endParaRPr lang="en-US" sz="1350" dirty="0"/>
          </a:p>
        </p:txBody>
      </p:sp>
      <p:pic>
        <p:nvPicPr>
          <p:cNvPr id="18" name="Image 6" descr="preencoded.png"/>
          <p:cNvPicPr>
            <a:picLocks noChangeAspect="1"/>
          </p:cNvPicPr>
          <p:nvPr/>
        </p:nvPicPr>
        <p:blipFill>
          <a:blip r:embed="rId9"/>
          <a:stretch>
            <a:fillRect/>
          </a:stretch>
        </p:blipFill>
        <p:spPr>
          <a:xfrm>
            <a:off x="4998363" y="2619851"/>
            <a:ext cx="4633555" cy="4633555"/>
          </a:xfrm>
          <a:prstGeom prst="rect">
            <a:avLst/>
          </a:prstGeom>
        </p:spPr>
      </p:pic>
      <p:pic>
        <p:nvPicPr>
          <p:cNvPr id="19" name="Image 7" descr="preencoded.png"/>
          <p:cNvPicPr>
            <a:picLocks noChangeAspect="1"/>
          </p:cNvPicPr>
          <p:nvPr/>
        </p:nvPicPr>
        <p:blipFill>
          <a:blip r:embed="rId10"/>
          <a:stretch>
            <a:fillRect/>
          </a:stretch>
        </p:blipFill>
        <p:spPr>
          <a:xfrm>
            <a:off x="8683169" y="5394543"/>
            <a:ext cx="260271" cy="325279"/>
          </a:xfrm>
          <a:prstGeom prst="rect">
            <a:avLst/>
          </a:prstGeom>
        </p:spPr>
      </p:pic>
      <p:sp>
        <p:nvSpPr>
          <p:cNvPr id="20" name="Text 10"/>
          <p:cNvSpPr/>
          <p:nvPr/>
        </p:nvSpPr>
        <p:spPr>
          <a:xfrm>
            <a:off x="9892784" y="6538793"/>
            <a:ext cx="2174677" cy="271820"/>
          </a:xfrm>
          <a:prstGeom prst="rect">
            <a:avLst/>
          </a:prstGeom>
          <a:noFill/>
          <a:ln/>
        </p:spPr>
        <p:txBody>
          <a:bodyPr wrap="none" lIns="0" tIns="0" rIns="0" bIns="0" rtlCol="0" anchor="t"/>
          <a:lstStyle/>
          <a:p>
            <a:pPr marL="0" indent="0" algn="l">
              <a:lnSpc>
                <a:spcPts val="2100"/>
              </a:lnSpc>
              <a:buNone/>
            </a:pPr>
            <a:r>
              <a:rPr lang="en-US" sz="1700" dirty="0">
                <a:solidFill>
                  <a:srgbClr val="52586B"/>
                </a:solidFill>
                <a:latin typeface="Mona Sans Semi Bold" pitchFamily="34" charset="0"/>
                <a:ea typeface="Mona Sans Semi Bold" pitchFamily="34" charset="-122"/>
                <a:cs typeface="Mona Sans Semi Bold" pitchFamily="34" charset="-120"/>
              </a:rPr>
              <a:t>HVORDAN (Proces)</a:t>
            </a:r>
            <a:endParaRPr lang="en-US" sz="1700" dirty="0"/>
          </a:p>
        </p:txBody>
      </p:sp>
      <p:sp>
        <p:nvSpPr>
          <p:cNvPr id="21" name="Text 11"/>
          <p:cNvSpPr/>
          <p:nvPr/>
        </p:nvSpPr>
        <p:spPr>
          <a:xfrm>
            <a:off x="9892784" y="6914912"/>
            <a:ext cx="4041815" cy="834747"/>
          </a:xfrm>
          <a:prstGeom prst="rect">
            <a:avLst/>
          </a:prstGeom>
          <a:noFill/>
          <a:ln/>
        </p:spPr>
        <p:txBody>
          <a:bodyPr wrap="square" lIns="0" tIns="0" rIns="0" bIns="0" rtlCol="0" anchor="t"/>
          <a:lstStyle/>
          <a:p>
            <a:pPr marL="0" indent="0" algn="l">
              <a:lnSpc>
                <a:spcPts val="2150"/>
              </a:lnSpc>
              <a:buNone/>
            </a:pPr>
            <a:r>
              <a:rPr lang="en-US" sz="1350" dirty="0">
                <a:solidFill>
                  <a:srgbClr val="52586B"/>
                </a:solidFill>
                <a:latin typeface="Funnel Sans" pitchFamily="34" charset="0"/>
                <a:ea typeface="Funnel Sans" pitchFamily="34" charset="-122"/>
                <a:cs typeface="Funnel Sans" pitchFamily="34" charset="-120"/>
              </a:rPr>
              <a:t>"Hvad er dit bevis? Kan du dokumentere det?" Afkræv klienten bevis for overbevisningens sandhedsværdi.</a:t>
            </a:r>
            <a:endParaRPr lang="en-US" sz="1350" dirty="0"/>
          </a:p>
        </p:txBody>
      </p:sp>
      <p:pic>
        <p:nvPicPr>
          <p:cNvPr id="22" name="Image 8" descr="preencoded.png"/>
          <p:cNvPicPr>
            <a:picLocks noChangeAspect="1"/>
          </p:cNvPicPr>
          <p:nvPr/>
        </p:nvPicPr>
        <p:blipFill>
          <a:blip r:embed="rId11"/>
          <a:stretch>
            <a:fillRect/>
          </a:stretch>
        </p:blipFill>
        <p:spPr>
          <a:xfrm>
            <a:off x="4998363" y="2619851"/>
            <a:ext cx="4633555" cy="4633555"/>
          </a:xfrm>
          <a:prstGeom prst="rect">
            <a:avLst/>
          </a:prstGeom>
        </p:spPr>
      </p:pic>
      <p:pic>
        <p:nvPicPr>
          <p:cNvPr id="23" name="Image 9" descr="preencoded.png"/>
          <p:cNvPicPr>
            <a:picLocks noChangeAspect="1"/>
          </p:cNvPicPr>
          <p:nvPr/>
        </p:nvPicPr>
        <p:blipFill>
          <a:blip r:embed="rId12"/>
          <a:stretch>
            <a:fillRect/>
          </a:stretch>
        </p:blipFill>
        <p:spPr>
          <a:xfrm>
            <a:off x="7805559" y="6272153"/>
            <a:ext cx="260271" cy="325279"/>
          </a:xfrm>
          <a:prstGeom prst="rect">
            <a:avLst/>
          </a:prstGeom>
        </p:spPr>
      </p:pic>
      <p:sp>
        <p:nvSpPr>
          <p:cNvPr id="24" name="Text 12"/>
          <p:cNvSpPr/>
          <p:nvPr/>
        </p:nvSpPr>
        <p:spPr>
          <a:xfrm>
            <a:off x="2500670" y="6538793"/>
            <a:ext cx="2236827" cy="271820"/>
          </a:xfrm>
          <a:prstGeom prst="rect">
            <a:avLst/>
          </a:prstGeom>
          <a:noFill/>
          <a:ln/>
        </p:spPr>
        <p:txBody>
          <a:bodyPr wrap="none" lIns="0" tIns="0" rIns="0" bIns="0" rtlCol="0" anchor="t"/>
          <a:lstStyle/>
          <a:p>
            <a:pPr marL="0" indent="0" algn="r">
              <a:lnSpc>
                <a:spcPts val="2100"/>
              </a:lnSpc>
              <a:buNone/>
            </a:pPr>
            <a:r>
              <a:rPr lang="en-US" sz="1700" dirty="0">
                <a:solidFill>
                  <a:srgbClr val="52586B"/>
                </a:solidFill>
                <a:latin typeface="Mona Sans Semi Bold" pitchFamily="34" charset="0"/>
                <a:ea typeface="Mona Sans Semi Bold" pitchFamily="34" charset="-122"/>
                <a:cs typeface="Mona Sans Semi Bold" pitchFamily="34" charset="-120"/>
              </a:rPr>
              <a:t>HVILKE (Alternativer)</a:t>
            </a:r>
            <a:endParaRPr lang="en-US" sz="1700" dirty="0"/>
          </a:p>
        </p:txBody>
      </p:sp>
      <p:sp>
        <p:nvSpPr>
          <p:cNvPr id="25" name="Text 13"/>
          <p:cNvSpPr/>
          <p:nvPr/>
        </p:nvSpPr>
        <p:spPr>
          <a:xfrm>
            <a:off x="695801" y="6914912"/>
            <a:ext cx="4041696" cy="834747"/>
          </a:xfrm>
          <a:prstGeom prst="rect">
            <a:avLst/>
          </a:prstGeom>
          <a:noFill/>
          <a:ln/>
        </p:spPr>
        <p:txBody>
          <a:bodyPr wrap="square" lIns="0" tIns="0" rIns="0" bIns="0" rtlCol="0" anchor="t"/>
          <a:lstStyle/>
          <a:p>
            <a:pPr marL="0" indent="0" algn="r">
              <a:lnSpc>
                <a:spcPts val="2150"/>
              </a:lnSpc>
              <a:buNone/>
            </a:pPr>
            <a:r>
              <a:rPr lang="en-US" sz="1350" dirty="0">
                <a:solidFill>
                  <a:srgbClr val="52586B"/>
                </a:solidFill>
                <a:latin typeface="Funnel Sans" pitchFamily="34" charset="0"/>
                <a:ea typeface="Funnel Sans" pitchFamily="34" charset="-122"/>
                <a:cs typeface="Funnel Sans" pitchFamily="34" charset="-120"/>
              </a:rPr>
              <a:t>"Hvilke konsekvenser har det at fastholde denne tankegang?" Undersøg konsekvenserne af overbevisningen.</a:t>
            </a:r>
            <a:endParaRPr lang="en-US" sz="1350" dirty="0"/>
          </a:p>
        </p:txBody>
      </p:sp>
      <p:pic>
        <p:nvPicPr>
          <p:cNvPr id="26" name="Image 10" descr="preencoded.png"/>
          <p:cNvPicPr>
            <a:picLocks noChangeAspect="1"/>
          </p:cNvPicPr>
          <p:nvPr/>
        </p:nvPicPr>
        <p:blipFill>
          <a:blip r:embed="rId13"/>
          <a:stretch>
            <a:fillRect/>
          </a:stretch>
        </p:blipFill>
        <p:spPr>
          <a:xfrm>
            <a:off x="4998363" y="2619851"/>
            <a:ext cx="4633555" cy="4633555"/>
          </a:xfrm>
          <a:prstGeom prst="rect">
            <a:avLst/>
          </a:prstGeom>
        </p:spPr>
      </p:pic>
      <p:pic>
        <p:nvPicPr>
          <p:cNvPr id="27" name="Image 11" descr="preencoded.png"/>
          <p:cNvPicPr>
            <a:picLocks noChangeAspect="1"/>
          </p:cNvPicPr>
          <p:nvPr/>
        </p:nvPicPr>
        <p:blipFill>
          <a:blip r:embed="rId14"/>
          <a:stretch>
            <a:fillRect/>
          </a:stretch>
        </p:blipFill>
        <p:spPr>
          <a:xfrm>
            <a:off x="6564213" y="6272153"/>
            <a:ext cx="260271" cy="325279"/>
          </a:xfrm>
          <a:prstGeom prst="rect">
            <a:avLst/>
          </a:prstGeom>
        </p:spPr>
      </p:pic>
      <p:sp>
        <p:nvSpPr>
          <p:cNvPr id="28" name="Text 14"/>
          <p:cNvSpPr/>
          <p:nvPr/>
        </p:nvSpPr>
        <p:spPr>
          <a:xfrm>
            <a:off x="1952268" y="5067062"/>
            <a:ext cx="2785229" cy="271820"/>
          </a:xfrm>
          <a:prstGeom prst="rect">
            <a:avLst/>
          </a:prstGeom>
          <a:noFill/>
          <a:ln/>
        </p:spPr>
        <p:txBody>
          <a:bodyPr wrap="none" lIns="0" tIns="0" rIns="0" bIns="0" rtlCol="0" anchor="t"/>
          <a:lstStyle/>
          <a:p>
            <a:pPr marL="0" indent="0" algn="r">
              <a:lnSpc>
                <a:spcPts val="2100"/>
              </a:lnSpc>
              <a:buNone/>
            </a:pPr>
            <a:r>
              <a:rPr lang="en-US" sz="1700" dirty="0">
                <a:solidFill>
                  <a:srgbClr val="52586B"/>
                </a:solidFill>
                <a:latin typeface="Mona Sans Semi Bold" pitchFamily="34" charset="0"/>
                <a:ea typeface="Mona Sans Semi Bold" pitchFamily="34" charset="-122"/>
                <a:cs typeface="Mona Sans Semi Bold" pitchFamily="34" charset="-120"/>
              </a:rPr>
              <a:t>HVORFOR (Bevæggrunde)</a:t>
            </a:r>
            <a:endParaRPr lang="en-US" sz="1700" dirty="0"/>
          </a:p>
        </p:txBody>
      </p:sp>
      <p:sp>
        <p:nvSpPr>
          <p:cNvPr id="29" name="Text 15"/>
          <p:cNvSpPr/>
          <p:nvPr/>
        </p:nvSpPr>
        <p:spPr>
          <a:xfrm>
            <a:off x="695801" y="5443180"/>
            <a:ext cx="4041696" cy="834747"/>
          </a:xfrm>
          <a:prstGeom prst="rect">
            <a:avLst/>
          </a:prstGeom>
          <a:noFill/>
          <a:ln/>
        </p:spPr>
        <p:txBody>
          <a:bodyPr wrap="square" lIns="0" tIns="0" rIns="0" bIns="0" rtlCol="0" anchor="t"/>
          <a:lstStyle/>
          <a:p>
            <a:pPr marL="0" indent="0" algn="r">
              <a:lnSpc>
                <a:spcPts val="2150"/>
              </a:lnSpc>
              <a:buNone/>
            </a:pPr>
            <a:r>
              <a:rPr lang="en-US" sz="1350" dirty="0">
                <a:solidFill>
                  <a:srgbClr val="52586B"/>
                </a:solidFill>
                <a:latin typeface="Funnel Sans" pitchFamily="34" charset="0"/>
                <a:ea typeface="Funnel Sans" pitchFamily="34" charset="-122"/>
                <a:cs typeface="Funnel Sans" pitchFamily="34" charset="-120"/>
              </a:rPr>
              <a:t>"Får du noget positivt ud af at fastholde denne overbevisning?" Undersøg formålet med at holde fast i overbevisningen.</a:t>
            </a:r>
            <a:endParaRPr lang="en-US" sz="1350" dirty="0"/>
          </a:p>
        </p:txBody>
      </p:sp>
      <p:pic>
        <p:nvPicPr>
          <p:cNvPr id="30" name="Image 12" descr="preencoded.png"/>
          <p:cNvPicPr>
            <a:picLocks noChangeAspect="1"/>
          </p:cNvPicPr>
          <p:nvPr/>
        </p:nvPicPr>
        <p:blipFill>
          <a:blip r:embed="rId15"/>
          <a:stretch>
            <a:fillRect/>
          </a:stretch>
        </p:blipFill>
        <p:spPr>
          <a:xfrm>
            <a:off x="4998363" y="2619851"/>
            <a:ext cx="4633555" cy="4633555"/>
          </a:xfrm>
          <a:prstGeom prst="rect">
            <a:avLst/>
          </a:prstGeom>
        </p:spPr>
      </p:pic>
      <p:pic>
        <p:nvPicPr>
          <p:cNvPr id="31" name="Image 13" descr="preencoded.png"/>
          <p:cNvPicPr>
            <a:picLocks noChangeAspect="1"/>
          </p:cNvPicPr>
          <p:nvPr/>
        </p:nvPicPr>
        <p:blipFill>
          <a:blip r:embed="rId16"/>
          <a:stretch>
            <a:fillRect/>
          </a:stretch>
        </p:blipFill>
        <p:spPr>
          <a:xfrm>
            <a:off x="5686604" y="5394543"/>
            <a:ext cx="260271" cy="325279"/>
          </a:xfrm>
          <a:prstGeom prst="rect">
            <a:avLst/>
          </a:prstGeom>
        </p:spPr>
      </p:pic>
      <p:sp>
        <p:nvSpPr>
          <p:cNvPr id="32" name="Text 16"/>
          <p:cNvSpPr/>
          <p:nvPr/>
        </p:nvSpPr>
        <p:spPr>
          <a:xfrm>
            <a:off x="2487692" y="3595330"/>
            <a:ext cx="2249805" cy="271820"/>
          </a:xfrm>
          <a:prstGeom prst="rect">
            <a:avLst/>
          </a:prstGeom>
          <a:noFill/>
          <a:ln/>
        </p:spPr>
        <p:txBody>
          <a:bodyPr wrap="none" lIns="0" tIns="0" rIns="0" bIns="0" rtlCol="0" anchor="t"/>
          <a:lstStyle/>
          <a:p>
            <a:pPr marL="0" indent="0" algn="r">
              <a:lnSpc>
                <a:spcPts val="2100"/>
              </a:lnSpc>
              <a:buNone/>
            </a:pPr>
            <a:r>
              <a:rPr lang="en-US" sz="1700" dirty="0">
                <a:solidFill>
                  <a:srgbClr val="52586B"/>
                </a:solidFill>
                <a:latin typeface="Mona Sans Semi Bold" pitchFamily="34" charset="0"/>
                <a:ea typeface="Mona Sans Semi Bold" pitchFamily="34" charset="-122"/>
                <a:cs typeface="Mona Sans Semi Bold" pitchFamily="34" charset="-120"/>
              </a:rPr>
              <a:t>HVEM (Identifikation)</a:t>
            </a:r>
            <a:endParaRPr lang="en-US" sz="1700" dirty="0"/>
          </a:p>
        </p:txBody>
      </p:sp>
      <p:sp>
        <p:nvSpPr>
          <p:cNvPr id="33" name="Text 17"/>
          <p:cNvSpPr/>
          <p:nvPr/>
        </p:nvSpPr>
        <p:spPr>
          <a:xfrm>
            <a:off x="695801" y="3971449"/>
            <a:ext cx="4041696" cy="834747"/>
          </a:xfrm>
          <a:prstGeom prst="rect">
            <a:avLst/>
          </a:prstGeom>
          <a:noFill/>
          <a:ln/>
        </p:spPr>
        <p:txBody>
          <a:bodyPr wrap="square" lIns="0" tIns="0" rIns="0" bIns="0" rtlCol="0" anchor="t"/>
          <a:lstStyle/>
          <a:p>
            <a:pPr marL="0" indent="0" algn="r">
              <a:lnSpc>
                <a:spcPts val="2150"/>
              </a:lnSpc>
              <a:buNone/>
            </a:pPr>
            <a:r>
              <a:rPr lang="en-US" sz="1350" dirty="0">
                <a:solidFill>
                  <a:srgbClr val="52586B"/>
                </a:solidFill>
                <a:latin typeface="Funnel Sans" pitchFamily="34" charset="0"/>
                <a:ea typeface="Funnel Sans" pitchFamily="34" charset="-122"/>
                <a:cs typeface="Funnel Sans" pitchFamily="34" charset="-120"/>
              </a:rPr>
              <a:t>"Hvem ville du være uden den overbevisning?" Hjælp klienten med at opdage, at overbevisningen ikke er deres identitet.</a:t>
            </a:r>
            <a:endParaRPr lang="en-US" sz="1350" dirty="0"/>
          </a:p>
        </p:txBody>
      </p:sp>
      <p:pic>
        <p:nvPicPr>
          <p:cNvPr id="34" name="Image 14" descr="preencoded.png"/>
          <p:cNvPicPr>
            <a:picLocks noChangeAspect="1"/>
          </p:cNvPicPr>
          <p:nvPr/>
        </p:nvPicPr>
        <p:blipFill>
          <a:blip r:embed="rId17"/>
          <a:stretch>
            <a:fillRect/>
          </a:stretch>
        </p:blipFill>
        <p:spPr>
          <a:xfrm>
            <a:off x="4998363" y="2619851"/>
            <a:ext cx="4633555" cy="4633555"/>
          </a:xfrm>
          <a:prstGeom prst="rect">
            <a:avLst/>
          </a:prstGeom>
        </p:spPr>
      </p:pic>
      <p:pic>
        <p:nvPicPr>
          <p:cNvPr id="35" name="Image 15" descr="preencoded.png"/>
          <p:cNvPicPr>
            <a:picLocks noChangeAspect="1"/>
          </p:cNvPicPr>
          <p:nvPr/>
        </p:nvPicPr>
        <p:blipFill>
          <a:blip r:embed="rId18"/>
          <a:stretch>
            <a:fillRect/>
          </a:stretch>
        </p:blipFill>
        <p:spPr>
          <a:xfrm>
            <a:off x="5686604" y="4153198"/>
            <a:ext cx="260271" cy="325279"/>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610195" y="533876"/>
            <a:ext cx="7993737" cy="476607"/>
          </a:xfrm>
          <a:prstGeom prst="rect">
            <a:avLst/>
          </a:prstGeom>
          <a:noFill/>
          <a:ln/>
        </p:spPr>
        <p:txBody>
          <a:bodyPr wrap="none" lIns="0" tIns="0" rIns="0" bIns="0" rtlCol="0" anchor="t"/>
          <a:lstStyle/>
          <a:p>
            <a:pPr marL="0" indent="0" algn="l">
              <a:lnSpc>
                <a:spcPts val="3750"/>
              </a:lnSpc>
              <a:buNone/>
            </a:pPr>
            <a:r>
              <a:rPr lang="en-US" sz="3000" dirty="0">
                <a:solidFill>
                  <a:srgbClr val="373B48"/>
                </a:solidFill>
                <a:latin typeface="Mona Sans Semi Bold" pitchFamily="34" charset="0"/>
                <a:ea typeface="Mona Sans Semi Bold" pitchFamily="34" charset="-122"/>
                <a:cs typeface="Mona Sans Semi Bold" pitchFamily="34" charset="-120"/>
              </a:rPr>
              <a:t>De Fem Udviklingsveje og Historiefortælling</a:t>
            </a:r>
            <a:endParaRPr lang="en-US" sz="3000" dirty="0"/>
          </a:p>
        </p:txBody>
      </p:sp>
      <p:sp>
        <p:nvSpPr>
          <p:cNvPr id="3" name="Text 1"/>
          <p:cNvSpPr/>
          <p:nvPr/>
        </p:nvSpPr>
        <p:spPr>
          <a:xfrm>
            <a:off x="610195" y="1315522"/>
            <a:ext cx="13410009" cy="243959"/>
          </a:xfrm>
          <a:prstGeom prst="rect">
            <a:avLst/>
          </a:prstGeom>
          <a:noFill/>
          <a:ln/>
        </p:spPr>
        <p:txBody>
          <a:bodyPr wrap="none" lIns="0" tIns="0" rIns="0" bIns="0" rtlCol="0" anchor="t"/>
          <a:lstStyle/>
          <a:p>
            <a:pPr marL="0" indent="0" algn="l">
              <a:lnSpc>
                <a:spcPts val="1900"/>
              </a:lnSpc>
              <a:buNone/>
            </a:pPr>
            <a:r>
              <a:rPr lang="en-US" sz="1200" dirty="0">
                <a:solidFill>
                  <a:srgbClr val="52586B"/>
                </a:solidFill>
                <a:latin typeface="Funnel Sans" pitchFamily="34" charset="0"/>
                <a:ea typeface="Funnel Sans" pitchFamily="34" charset="-122"/>
                <a:cs typeface="Funnel Sans" pitchFamily="34" charset="-120"/>
              </a:rPr>
              <a:t>Historier og anekdoter bruges til at ændre tankebaner og sindstilstande gennem metaforer, og de fem udviklingsveje guider os mod dybere indsigt og transformation.</a:t>
            </a:r>
            <a:endParaRPr lang="en-US" sz="1200" dirty="0"/>
          </a:p>
        </p:txBody>
      </p:sp>
      <p:sp>
        <p:nvSpPr>
          <p:cNvPr id="4" name="Shape 2"/>
          <p:cNvSpPr/>
          <p:nvPr/>
        </p:nvSpPr>
        <p:spPr>
          <a:xfrm>
            <a:off x="610195" y="1731050"/>
            <a:ext cx="13410009" cy="1168479"/>
          </a:xfrm>
          <a:prstGeom prst="roundRect">
            <a:avLst>
              <a:gd name="adj" fmla="val 5483"/>
            </a:avLst>
          </a:prstGeom>
          <a:noFill/>
          <a:ln w="22860">
            <a:solidFill>
              <a:srgbClr val="C8CACF"/>
            </a:solidFill>
            <a:prstDash val="solid"/>
          </a:ln>
        </p:spPr>
        <p:txBody>
          <a:bodyPr/>
          <a:lstStyle/>
          <a:p>
            <a:endParaRPr lang="da-DK"/>
          </a:p>
        </p:txBody>
      </p:sp>
      <p:sp>
        <p:nvSpPr>
          <p:cNvPr id="5" name="Shape 3"/>
          <p:cNvSpPr/>
          <p:nvPr/>
        </p:nvSpPr>
        <p:spPr>
          <a:xfrm>
            <a:off x="633055" y="1753910"/>
            <a:ext cx="610195" cy="1122759"/>
          </a:xfrm>
          <a:prstGeom prst="roundRect">
            <a:avLst>
              <a:gd name="adj" fmla="val 6005"/>
            </a:avLst>
          </a:prstGeom>
          <a:solidFill>
            <a:srgbClr val="E2E4E9"/>
          </a:solidFill>
          <a:ln/>
        </p:spPr>
        <p:txBody>
          <a:bodyPr/>
          <a:lstStyle/>
          <a:p>
            <a:endParaRPr lang="da-DK"/>
          </a:p>
        </p:txBody>
      </p:sp>
      <p:sp>
        <p:nvSpPr>
          <p:cNvPr id="6" name="Text 4"/>
          <p:cNvSpPr/>
          <p:nvPr/>
        </p:nvSpPr>
        <p:spPr>
          <a:xfrm>
            <a:off x="819983" y="2172295"/>
            <a:ext cx="228719" cy="285988"/>
          </a:xfrm>
          <a:prstGeom prst="rect">
            <a:avLst/>
          </a:prstGeom>
          <a:noFill/>
          <a:ln/>
        </p:spPr>
        <p:txBody>
          <a:bodyPr wrap="none" lIns="0" tIns="0" rIns="0" bIns="0" rtlCol="0" anchor="t"/>
          <a:lstStyle/>
          <a:p>
            <a:pPr marL="0" indent="0" algn="l">
              <a:lnSpc>
                <a:spcPts val="1800"/>
              </a:lnSpc>
              <a:buNone/>
            </a:pPr>
            <a:r>
              <a:rPr lang="en-US" sz="1800" dirty="0">
                <a:solidFill>
                  <a:srgbClr val="52586B"/>
                </a:solidFill>
                <a:latin typeface="Mona Sans Semi Bold" pitchFamily="34" charset="0"/>
                <a:ea typeface="Mona Sans Semi Bold" pitchFamily="34" charset="-122"/>
                <a:cs typeface="Mona Sans Semi Bold" pitchFamily="34" charset="-120"/>
              </a:rPr>
              <a:t>1</a:t>
            </a:r>
            <a:endParaRPr lang="en-US" sz="1800" dirty="0"/>
          </a:p>
        </p:txBody>
      </p:sp>
      <p:sp>
        <p:nvSpPr>
          <p:cNvPr id="7" name="Text 5"/>
          <p:cNvSpPr/>
          <p:nvPr/>
        </p:nvSpPr>
        <p:spPr>
          <a:xfrm>
            <a:off x="1395770" y="1906429"/>
            <a:ext cx="1906905" cy="238363"/>
          </a:xfrm>
          <a:prstGeom prst="rect">
            <a:avLst/>
          </a:prstGeom>
          <a:noFill/>
          <a:ln/>
        </p:spPr>
        <p:txBody>
          <a:bodyPr wrap="none" lIns="0" tIns="0" rIns="0" bIns="0" rtlCol="0" anchor="t"/>
          <a:lstStyle/>
          <a:p>
            <a:pPr marL="0" indent="0" algn="l">
              <a:lnSpc>
                <a:spcPts val="1850"/>
              </a:lnSpc>
              <a:buNone/>
            </a:pPr>
            <a:r>
              <a:rPr lang="en-US" sz="1500" dirty="0">
                <a:solidFill>
                  <a:srgbClr val="52586B"/>
                </a:solidFill>
                <a:latin typeface="Mona Sans Semi Bold" pitchFamily="34" charset="0"/>
                <a:ea typeface="Mona Sans Semi Bold" pitchFamily="34" charset="-122"/>
                <a:cs typeface="Mona Sans Semi Bold" pitchFamily="34" charset="-120"/>
              </a:rPr>
              <a:t>AT VOKSE OP</a:t>
            </a:r>
            <a:endParaRPr lang="en-US" sz="1500" dirty="0"/>
          </a:p>
        </p:txBody>
      </p:sp>
      <p:sp>
        <p:nvSpPr>
          <p:cNvPr id="8" name="Text 6"/>
          <p:cNvSpPr/>
          <p:nvPr/>
        </p:nvSpPr>
        <p:spPr>
          <a:xfrm>
            <a:off x="1395770" y="2236232"/>
            <a:ext cx="12601575" cy="487918"/>
          </a:xfrm>
          <a:prstGeom prst="rect">
            <a:avLst/>
          </a:prstGeom>
          <a:noFill/>
          <a:ln/>
        </p:spPr>
        <p:txBody>
          <a:bodyPr wrap="square" lIns="0" tIns="0" rIns="0" bIns="0" rtlCol="0" anchor="t"/>
          <a:lstStyle/>
          <a:p>
            <a:pPr marL="0" indent="0" algn="l">
              <a:lnSpc>
                <a:spcPts val="1900"/>
              </a:lnSpc>
              <a:buNone/>
            </a:pPr>
            <a:r>
              <a:rPr lang="en-US" sz="1200" dirty="0">
                <a:solidFill>
                  <a:srgbClr val="52586B"/>
                </a:solidFill>
                <a:latin typeface="Funnel Sans" pitchFamily="34" charset="0"/>
                <a:ea typeface="Funnel Sans" pitchFamily="34" charset="-122"/>
                <a:cs typeface="Funnel Sans" pitchFamily="34" charset="-120"/>
              </a:rPr>
              <a:t>Handler om at tage ansvar for eget liv og blive mere moden og selvbærende. Som Sufi-mesterens ord: "Stol på Allah, men bind din kamel!" – en påmindelse om at Gud har dine hænder til at handle.</a:t>
            </a:r>
            <a:endParaRPr lang="en-US" sz="1200" dirty="0"/>
          </a:p>
        </p:txBody>
      </p:sp>
      <p:sp>
        <p:nvSpPr>
          <p:cNvPr id="9" name="Shape 7"/>
          <p:cNvSpPr/>
          <p:nvPr/>
        </p:nvSpPr>
        <p:spPr>
          <a:xfrm>
            <a:off x="610195" y="3052048"/>
            <a:ext cx="13410009" cy="1168479"/>
          </a:xfrm>
          <a:prstGeom prst="roundRect">
            <a:avLst>
              <a:gd name="adj" fmla="val 5483"/>
            </a:avLst>
          </a:prstGeom>
          <a:noFill/>
          <a:ln w="22860">
            <a:solidFill>
              <a:srgbClr val="C8CACF"/>
            </a:solidFill>
            <a:prstDash val="solid"/>
          </a:ln>
        </p:spPr>
        <p:txBody>
          <a:bodyPr/>
          <a:lstStyle/>
          <a:p>
            <a:endParaRPr lang="da-DK"/>
          </a:p>
        </p:txBody>
      </p:sp>
      <p:sp>
        <p:nvSpPr>
          <p:cNvPr id="10" name="Shape 8"/>
          <p:cNvSpPr/>
          <p:nvPr/>
        </p:nvSpPr>
        <p:spPr>
          <a:xfrm>
            <a:off x="633055" y="3074908"/>
            <a:ext cx="610195" cy="1122759"/>
          </a:xfrm>
          <a:prstGeom prst="roundRect">
            <a:avLst>
              <a:gd name="adj" fmla="val 6005"/>
            </a:avLst>
          </a:prstGeom>
          <a:solidFill>
            <a:srgbClr val="E2E4E9"/>
          </a:solidFill>
          <a:ln/>
        </p:spPr>
        <p:txBody>
          <a:bodyPr/>
          <a:lstStyle/>
          <a:p>
            <a:endParaRPr lang="da-DK"/>
          </a:p>
        </p:txBody>
      </p:sp>
      <p:sp>
        <p:nvSpPr>
          <p:cNvPr id="11" name="Text 9"/>
          <p:cNvSpPr/>
          <p:nvPr/>
        </p:nvSpPr>
        <p:spPr>
          <a:xfrm>
            <a:off x="819983" y="3493294"/>
            <a:ext cx="228719" cy="285988"/>
          </a:xfrm>
          <a:prstGeom prst="rect">
            <a:avLst/>
          </a:prstGeom>
          <a:noFill/>
          <a:ln/>
        </p:spPr>
        <p:txBody>
          <a:bodyPr wrap="none" lIns="0" tIns="0" rIns="0" bIns="0" rtlCol="0" anchor="t"/>
          <a:lstStyle/>
          <a:p>
            <a:pPr marL="0" indent="0" algn="l">
              <a:lnSpc>
                <a:spcPts val="1800"/>
              </a:lnSpc>
              <a:buNone/>
            </a:pPr>
            <a:r>
              <a:rPr lang="en-US" sz="1800" dirty="0">
                <a:solidFill>
                  <a:srgbClr val="52586B"/>
                </a:solidFill>
                <a:latin typeface="Mona Sans Semi Bold" pitchFamily="34" charset="0"/>
                <a:ea typeface="Mona Sans Semi Bold" pitchFamily="34" charset="-122"/>
                <a:cs typeface="Mona Sans Semi Bold" pitchFamily="34" charset="-120"/>
              </a:rPr>
              <a:t>2</a:t>
            </a:r>
            <a:endParaRPr lang="en-US" sz="1800" dirty="0"/>
          </a:p>
        </p:txBody>
      </p:sp>
      <p:sp>
        <p:nvSpPr>
          <p:cNvPr id="12" name="Text 10"/>
          <p:cNvSpPr/>
          <p:nvPr/>
        </p:nvSpPr>
        <p:spPr>
          <a:xfrm>
            <a:off x="1395770" y="3227427"/>
            <a:ext cx="1906905" cy="238363"/>
          </a:xfrm>
          <a:prstGeom prst="rect">
            <a:avLst/>
          </a:prstGeom>
          <a:noFill/>
          <a:ln/>
        </p:spPr>
        <p:txBody>
          <a:bodyPr wrap="none" lIns="0" tIns="0" rIns="0" bIns="0" rtlCol="0" anchor="t"/>
          <a:lstStyle/>
          <a:p>
            <a:pPr marL="0" indent="0" algn="l">
              <a:lnSpc>
                <a:spcPts val="1850"/>
              </a:lnSpc>
              <a:buNone/>
            </a:pPr>
            <a:r>
              <a:rPr lang="en-US" sz="1500" dirty="0">
                <a:solidFill>
                  <a:srgbClr val="52586B"/>
                </a:solidFill>
                <a:latin typeface="Mona Sans Semi Bold" pitchFamily="34" charset="0"/>
                <a:ea typeface="Mona Sans Semi Bold" pitchFamily="34" charset="-122"/>
                <a:cs typeface="Mona Sans Semi Bold" pitchFamily="34" charset="-120"/>
              </a:rPr>
              <a:t>AT ÅBNE OP</a:t>
            </a:r>
            <a:endParaRPr lang="en-US" sz="1500" dirty="0"/>
          </a:p>
        </p:txBody>
      </p:sp>
      <p:sp>
        <p:nvSpPr>
          <p:cNvPr id="13" name="Text 11"/>
          <p:cNvSpPr/>
          <p:nvPr/>
        </p:nvSpPr>
        <p:spPr>
          <a:xfrm>
            <a:off x="1395770" y="3557230"/>
            <a:ext cx="12601575" cy="487918"/>
          </a:xfrm>
          <a:prstGeom prst="rect">
            <a:avLst/>
          </a:prstGeom>
          <a:noFill/>
          <a:ln/>
        </p:spPr>
        <p:txBody>
          <a:bodyPr wrap="square" lIns="0" tIns="0" rIns="0" bIns="0" rtlCol="0" anchor="t"/>
          <a:lstStyle/>
          <a:p>
            <a:pPr marL="0" indent="0" algn="l">
              <a:lnSpc>
                <a:spcPts val="1900"/>
              </a:lnSpc>
              <a:buNone/>
            </a:pPr>
            <a:r>
              <a:rPr lang="en-US" sz="1200" dirty="0">
                <a:solidFill>
                  <a:srgbClr val="52586B"/>
                </a:solidFill>
                <a:latin typeface="Funnel Sans" pitchFamily="34" charset="0"/>
                <a:ea typeface="Funnel Sans" pitchFamily="34" charset="-122"/>
                <a:cs typeface="Funnel Sans" pitchFamily="34" charset="-120"/>
              </a:rPr>
              <a:t>Åbne sindet for nye muligheder, udvide bevidstheden til at favne modsætninger. Historien om den kinesiske bonde, hvor hver "dårlig" begivenhed viste sig at være en velsignelse: "Måske, hvem ved?"</a:t>
            </a:r>
            <a:endParaRPr lang="en-US" sz="1200" dirty="0"/>
          </a:p>
        </p:txBody>
      </p:sp>
      <p:sp>
        <p:nvSpPr>
          <p:cNvPr id="14" name="Shape 12"/>
          <p:cNvSpPr/>
          <p:nvPr/>
        </p:nvSpPr>
        <p:spPr>
          <a:xfrm>
            <a:off x="610195" y="4373047"/>
            <a:ext cx="13410009" cy="924520"/>
          </a:xfrm>
          <a:prstGeom prst="roundRect">
            <a:avLst>
              <a:gd name="adj" fmla="val 6930"/>
            </a:avLst>
          </a:prstGeom>
          <a:noFill/>
          <a:ln w="22860">
            <a:solidFill>
              <a:srgbClr val="C8CACF"/>
            </a:solidFill>
            <a:prstDash val="solid"/>
          </a:ln>
        </p:spPr>
        <p:txBody>
          <a:bodyPr/>
          <a:lstStyle/>
          <a:p>
            <a:endParaRPr lang="da-DK"/>
          </a:p>
        </p:txBody>
      </p:sp>
      <p:sp>
        <p:nvSpPr>
          <p:cNvPr id="15" name="Shape 13"/>
          <p:cNvSpPr/>
          <p:nvPr/>
        </p:nvSpPr>
        <p:spPr>
          <a:xfrm>
            <a:off x="633055" y="4395907"/>
            <a:ext cx="610195" cy="878800"/>
          </a:xfrm>
          <a:prstGeom prst="roundRect">
            <a:avLst>
              <a:gd name="adj" fmla="val 6005"/>
            </a:avLst>
          </a:prstGeom>
          <a:solidFill>
            <a:srgbClr val="E2E4E9"/>
          </a:solidFill>
          <a:ln/>
        </p:spPr>
        <p:txBody>
          <a:bodyPr/>
          <a:lstStyle/>
          <a:p>
            <a:endParaRPr lang="da-DK"/>
          </a:p>
        </p:txBody>
      </p:sp>
      <p:sp>
        <p:nvSpPr>
          <p:cNvPr id="16" name="Text 14"/>
          <p:cNvSpPr/>
          <p:nvPr/>
        </p:nvSpPr>
        <p:spPr>
          <a:xfrm>
            <a:off x="819983" y="4692253"/>
            <a:ext cx="228719" cy="285988"/>
          </a:xfrm>
          <a:prstGeom prst="rect">
            <a:avLst/>
          </a:prstGeom>
          <a:noFill/>
          <a:ln/>
        </p:spPr>
        <p:txBody>
          <a:bodyPr wrap="none" lIns="0" tIns="0" rIns="0" bIns="0" rtlCol="0" anchor="t"/>
          <a:lstStyle/>
          <a:p>
            <a:pPr marL="0" indent="0" algn="l">
              <a:lnSpc>
                <a:spcPts val="1800"/>
              </a:lnSpc>
              <a:buNone/>
            </a:pPr>
            <a:r>
              <a:rPr lang="en-US" sz="1800" dirty="0">
                <a:solidFill>
                  <a:srgbClr val="52586B"/>
                </a:solidFill>
                <a:latin typeface="Mona Sans Semi Bold" pitchFamily="34" charset="0"/>
                <a:ea typeface="Mona Sans Semi Bold" pitchFamily="34" charset="-122"/>
                <a:cs typeface="Mona Sans Semi Bold" pitchFamily="34" charset="-120"/>
              </a:rPr>
              <a:t>3</a:t>
            </a:r>
            <a:endParaRPr lang="en-US" sz="1800" dirty="0"/>
          </a:p>
        </p:txBody>
      </p:sp>
      <p:sp>
        <p:nvSpPr>
          <p:cNvPr id="17" name="Text 15"/>
          <p:cNvSpPr/>
          <p:nvPr/>
        </p:nvSpPr>
        <p:spPr>
          <a:xfrm>
            <a:off x="1395770" y="4548426"/>
            <a:ext cx="1906905" cy="238363"/>
          </a:xfrm>
          <a:prstGeom prst="rect">
            <a:avLst/>
          </a:prstGeom>
          <a:noFill/>
          <a:ln/>
        </p:spPr>
        <p:txBody>
          <a:bodyPr wrap="none" lIns="0" tIns="0" rIns="0" bIns="0" rtlCol="0" anchor="t"/>
          <a:lstStyle/>
          <a:p>
            <a:pPr marL="0" indent="0" algn="l">
              <a:lnSpc>
                <a:spcPts val="1850"/>
              </a:lnSpc>
              <a:buNone/>
            </a:pPr>
            <a:r>
              <a:rPr lang="en-US" sz="1500" dirty="0">
                <a:solidFill>
                  <a:srgbClr val="52586B"/>
                </a:solidFill>
                <a:latin typeface="Mona Sans Semi Bold" pitchFamily="34" charset="0"/>
                <a:ea typeface="Mona Sans Semi Bold" pitchFamily="34" charset="-122"/>
                <a:cs typeface="Mona Sans Semi Bold" pitchFamily="34" charset="-120"/>
              </a:rPr>
              <a:t>AT RYDDE OP</a:t>
            </a:r>
            <a:endParaRPr lang="en-US" sz="1500" dirty="0"/>
          </a:p>
        </p:txBody>
      </p:sp>
      <p:sp>
        <p:nvSpPr>
          <p:cNvPr id="18" name="Text 16"/>
          <p:cNvSpPr/>
          <p:nvPr/>
        </p:nvSpPr>
        <p:spPr>
          <a:xfrm>
            <a:off x="1395770" y="4878229"/>
            <a:ext cx="12601575" cy="243959"/>
          </a:xfrm>
          <a:prstGeom prst="rect">
            <a:avLst/>
          </a:prstGeom>
          <a:noFill/>
          <a:ln/>
        </p:spPr>
        <p:txBody>
          <a:bodyPr wrap="none" lIns="0" tIns="0" rIns="0" bIns="0" rtlCol="0" anchor="t"/>
          <a:lstStyle/>
          <a:p>
            <a:pPr marL="0" indent="0" algn="l">
              <a:lnSpc>
                <a:spcPts val="1900"/>
              </a:lnSpc>
              <a:buNone/>
            </a:pPr>
            <a:r>
              <a:rPr lang="en-US" sz="1200" dirty="0">
                <a:solidFill>
                  <a:srgbClr val="52586B"/>
                </a:solidFill>
                <a:latin typeface="Funnel Sans" pitchFamily="34" charset="0"/>
                <a:ea typeface="Funnel Sans" pitchFamily="34" charset="-122"/>
                <a:cs typeface="Funnel Sans" pitchFamily="34" charset="-120"/>
              </a:rPr>
              <a:t>Tømme sindet for at være modtagelig for nyt, rydde ud i gamle overbevisninger. Som Zen-mesteren sagde: "Koppen er fuld, og der kan ikke være mere i den, før den er blevet tømt."</a:t>
            </a:r>
            <a:endParaRPr lang="en-US" sz="1200" dirty="0"/>
          </a:p>
        </p:txBody>
      </p:sp>
      <p:sp>
        <p:nvSpPr>
          <p:cNvPr id="19" name="Shape 17"/>
          <p:cNvSpPr/>
          <p:nvPr/>
        </p:nvSpPr>
        <p:spPr>
          <a:xfrm>
            <a:off x="610195" y="5450086"/>
            <a:ext cx="13410009" cy="1168479"/>
          </a:xfrm>
          <a:prstGeom prst="roundRect">
            <a:avLst>
              <a:gd name="adj" fmla="val 5483"/>
            </a:avLst>
          </a:prstGeom>
          <a:noFill/>
          <a:ln w="22860">
            <a:solidFill>
              <a:srgbClr val="C8CACF"/>
            </a:solidFill>
            <a:prstDash val="solid"/>
          </a:ln>
        </p:spPr>
        <p:txBody>
          <a:bodyPr/>
          <a:lstStyle/>
          <a:p>
            <a:endParaRPr lang="da-DK"/>
          </a:p>
        </p:txBody>
      </p:sp>
      <p:sp>
        <p:nvSpPr>
          <p:cNvPr id="20" name="Shape 18"/>
          <p:cNvSpPr/>
          <p:nvPr/>
        </p:nvSpPr>
        <p:spPr>
          <a:xfrm>
            <a:off x="633055" y="5472946"/>
            <a:ext cx="610195" cy="1122759"/>
          </a:xfrm>
          <a:prstGeom prst="roundRect">
            <a:avLst>
              <a:gd name="adj" fmla="val 6005"/>
            </a:avLst>
          </a:prstGeom>
          <a:solidFill>
            <a:srgbClr val="E2E4E9"/>
          </a:solidFill>
          <a:ln/>
        </p:spPr>
        <p:txBody>
          <a:bodyPr/>
          <a:lstStyle/>
          <a:p>
            <a:endParaRPr lang="da-DK"/>
          </a:p>
        </p:txBody>
      </p:sp>
      <p:sp>
        <p:nvSpPr>
          <p:cNvPr id="21" name="Text 19"/>
          <p:cNvSpPr/>
          <p:nvPr/>
        </p:nvSpPr>
        <p:spPr>
          <a:xfrm>
            <a:off x="819983" y="5891332"/>
            <a:ext cx="228719" cy="285988"/>
          </a:xfrm>
          <a:prstGeom prst="rect">
            <a:avLst/>
          </a:prstGeom>
          <a:noFill/>
          <a:ln/>
        </p:spPr>
        <p:txBody>
          <a:bodyPr wrap="none" lIns="0" tIns="0" rIns="0" bIns="0" rtlCol="0" anchor="t"/>
          <a:lstStyle/>
          <a:p>
            <a:pPr marL="0" indent="0" algn="l">
              <a:lnSpc>
                <a:spcPts val="1800"/>
              </a:lnSpc>
              <a:buNone/>
            </a:pPr>
            <a:r>
              <a:rPr lang="en-US" sz="1800" dirty="0">
                <a:solidFill>
                  <a:srgbClr val="52586B"/>
                </a:solidFill>
                <a:latin typeface="Mona Sans Semi Bold" pitchFamily="34" charset="0"/>
                <a:ea typeface="Mona Sans Semi Bold" pitchFamily="34" charset="-122"/>
                <a:cs typeface="Mona Sans Semi Bold" pitchFamily="34" charset="-120"/>
              </a:rPr>
              <a:t>4</a:t>
            </a:r>
            <a:endParaRPr lang="en-US" sz="1800" dirty="0"/>
          </a:p>
        </p:txBody>
      </p:sp>
      <p:sp>
        <p:nvSpPr>
          <p:cNvPr id="22" name="Text 20"/>
          <p:cNvSpPr/>
          <p:nvPr/>
        </p:nvSpPr>
        <p:spPr>
          <a:xfrm>
            <a:off x="1395770" y="5625465"/>
            <a:ext cx="1906905" cy="238363"/>
          </a:xfrm>
          <a:prstGeom prst="rect">
            <a:avLst/>
          </a:prstGeom>
          <a:noFill/>
          <a:ln/>
        </p:spPr>
        <p:txBody>
          <a:bodyPr wrap="none" lIns="0" tIns="0" rIns="0" bIns="0" rtlCol="0" anchor="t"/>
          <a:lstStyle/>
          <a:p>
            <a:pPr marL="0" indent="0" algn="l">
              <a:lnSpc>
                <a:spcPts val="1850"/>
              </a:lnSpc>
              <a:buNone/>
            </a:pPr>
            <a:r>
              <a:rPr lang="en-US" sz="1500" dirty="0">
                <a:solidFill>
                  <a:srgbClr val="52586B"/>
                </a:solidFill>
                <a:latin typeface="Mona Sans Semi Bold" pitchFamily="34" charset="0"/>
                <a:ea typeface="Mona Sans Semi Bold" pitchFamily="34" charset="-122"/>
                <a:cs typeface="Mona Sans Semi Bold" pitchFamily="34" charset="-120"/>
              </a:rPr>
              <a:t>AT VÅGNE OP</a:t>
            </a:r>
            <a:endParaRPr lang="en-US" sz="1500" dirty="0"/>
          </a:p>
        </p:txBody>
      </p:sp>
      <p:sp>
        <p:nvSpPr>
          <p:cNvPr id="23" name="Text 21"/>
          <p:cNvSpPr/>
          <p:nvPr/>
        </p:nvSpPr>
        <p:spPr>
          <a:xfrm>
            <a:off x="1395770" y="5955268"/>
            <a:ext cx="12601575" cy="487918"/>
          </a:xfrm>
          <a:prstGeom prst="rect">
            <a:avLst/>
          </a:prstGeom>
          <a:noFill/>
          <a:ln/>
        </p:spPr>
        <p:txBody>
          <a:bodyPr wrap="square" lIns="0" tIns="0" rIns="0" bIns="0" rtlCol="0" anchor="t"/>
          <a:lstStyle/>
          <a:p>
            <a:pPr marL="0" indent="0" algn="l">
              <a:lnSpc>
                <a:spcPts val="1900"/>
              </a:lnSpc>
              <a:buNone/>
            </a:pPr>
            <a:r>
              <a:rPr lang="en-US" sz="1200" dirty="0">
                <a:solidFill>
                  <a:srgbClr val="52586B"/>
                </a:solidFill>
                <a:latin typeface="Funnel Sans" pitchFamily="34" charset="0"/>
                <a:ea typeface="Funnel Sans" pitchFamily="34" charset="-122"/>
                <a:cs typeface="Funnel Sans" pitchFamily="34" charset="-120"/>
              </a:rPr>
              <a:t>Opdage noget ubevidst, erkende at ting ikke er som troet. Anekdoten om de tre munke, hvor den tredje hævder sit kloster er bedst til ydmyghed, viser, hvordan egoet kan bedrage sig selv.</a:t>
            </a:r>
            <a:endParaRPr lang="en-US" sz="1200" dirty="0"/>
          </a:p>
        </p:txBody>
      </p:sp>
      <p:sp>
        <p:nvSpPr>
          <p:cNvPr id="24" name="Shape 22"/>
          <p:cNvSpPr/>
          <p:nvPr/>
        </p:nvSpPr>
        <p:spPr>
          <a:xfrm>
            <a:off x="610195" y="6771084"/>
            <a:ext cx="13410009" cy="924520"/>
          </a:xfrm>
          <a:prstGeom prst="roundRect">
            <a:avLst>
              <a:gd name="adj" fmla="val 6930"/>
            </a:avLst>
          </a:prstGeom>
          <a:noFill/>
          <a:ln w="22860">
            <a:solidFill>
              <a:srgbClr val="C8CACF"/>
            </a:solidFill>
            <a:prstDash val="solid"/>
          </a:ln>
        </p:spPr>
        <p:txBody>
          <a:bodyPr/>
          <a:lstStyle/>
          <a:p>
            <a:endParaRPr lang="da-DK"/>
          </a:p>
        </p:txBody>
      </p:sp>
      <p:sp>
        <p:nvSpPr>
          <p:cNvPr id="25" name="Shape 23"/>
          <p:cNvSpPr/>
          <p:nvPr/>
        </p:nvSpPr>
        <p:spPr>
          <a:xfrm>
            <a:off x="633055" y="6793944"/>
            <a:ext cx="610195" cy="878800"/>
          </a:xfrm>
          <a:prstGeom prst="roundRect">
            <a:avLst>
              <a:gd name="adj" fmla="val 6005"/>
            </a:avLst>
          </a:prstGeom>
          <a:solidFill>
            <a:srgbClr val="E2E4E9"/>
          </a:solidFill>
          <a:ln/>
        </p:spPr>
        <p:txBody>
          <a:bodyPr/>
          <a:lstStyle/>
          <a:p>
            <a:endParaRPr lang="da-DK"/>
          </a:p>
        </p:txBody>
      </p:sp>
      <p:sp>
        <p:nvSpPr>
          <p:cNvPr id="26" name="Text 24"/>
          <p:cNvSpPr/>
          <p:nvPr/>
        </p:nvSpPr>
        <p:spPr>
          <a:xfrm>
            <a:off x="819983" y="7090291"/>
            <a:ext cx="228719" cy="285988"/>
          </a:xfrm>
          <a:prstGeom prst="rect">
            <a:avLst/>
          </a:prstGeom>
          <a:noFill/>
          <a:ln/>
        </p:spPr>
        <p:txBody>
          <a:bodyPr wrap="none" lIns="0" tIns="0" rIns="0" bIns="0" rtlCol="0" anchor="t"/>
          <a:lstStyle/>
          <a:p>
            <a:pPr marL="0" indent="0" algn="l">
              <a:lnSpc>
                <a:spcPts val="1800"/>
              </a:lnSpc>
              <a:buNone/>
            </a:pPr>
            <a:r>
              <a:rPr lang="en-US" sz="1800" dirty="0">
                <a:solidFill>
                  <a:srgbClr val="52586B"/>
                </a:solidFill>
                <a:latin typeface="Mona Sans Semi Bold" pitchFamily="34" charset="0"/>
                <a:ea typeface="Mona Sans Semi Bold" pitchFamily="34" charset="-122"/>
                <a:cs typeface="Mona Sans Semi Bold" pitchFamily="34" charset="-120"/>
              </a:rPr>
              <a:t>5</a:t>
            </a:r>
            <a:endParaRPr lang="en-US" sz="1800" dirty="0"/>
          </a:p>
        </p:txBody>
      </p:sp>
      <p:sp>
        <p:nvSpPr>
          <p:cNvPr id="27" name="Text 25"/>
          <p:cNvSpPr/>
          <p:nvPr/>
        </p:nvSpPr>
        <p:spPr>
          <a:xfrm>
            <a:off x="1395770" y="6946463"/>
            <a:ext cx="1906905" cy="238363"/>
          </a:xfrm>
          <a:prstGeom prst="rect">
            <a:avLst/>
          </a:prstGeom>
          <a:noFill/>
          <a:ln/>
        </p:spPr>
        <p:txBody>
          <a:bodyPr wrap="none" lIns="0" tIns="0" rIns="0" bIns="0" rtlCol="0" anchor="t"/>
          <a:lstStyle/>
          <a:p>
            <a:pPr marL="0" indent="0" algn="l">
              <a:lnSpc>
                <a:spcPts val="1850"/>
              </a:lnSpc>
              <a:buNone/>
            </a:pPr>
            <a:r>
              <a:rPr lang="en-US" sz="1500" dirty="0">
                <a:solidFill>
                  <a:srgbClr val="52586B"/>
                </a:solidFill>
                <a:latin typeface="Mona Sans Semi Bold" pitchFamily="34" charset="0"/>
                <a:ea typeface="Mona Sans Semi Bold" pitchFamily="34" charset="-122"/>
                <a:cs typeface="Mona Sans Semi Bold" pitchFamily="34" charset="-120"/>
              </a:rPr>
              <a:t>AT LYSE OP</a:t>
            </a:r>
            <a:endParaRPr lang="en-US" sz="1500" dirty="0"/>
          </a:p>
        </p:txBody>
      </p:sp>
      <p:sp>
        <p:nvSpPr>
          <p:cNvPr id="28" name="Text 26"/>
          <p:cNvSpPr/>
          <p:nvPr/>
        </p:nvSpPr>
        <p:spPr>
          <a:xfrm>
            <a:off x="1395770" y="7276267"/>
            <a:ext cx="12601575" cy="243959"/>
          </a:xfrm>
          <a:prstGeom prst="rect">
            <a:avLst/>
          </a:prstGeom>
          <a:noFill/>
          <a:ln/>
        </p:spPr>
        <p:txBody>
          <a:bodyPr wrap="none" lIns="0" tIns="0" rIns="0" bIns="0" rtlCol="0" anchor="t"/>
          <a:lstStyle/>
          <a:p>
            <a:pPr marL="0" indent="0" algn="l">
              <a:lnSpc>
                <a:spcPts val="1900"/>
              </a:lnSpc>
              <a:buNone/>
            </a:pPr>
            <a:r>
              <a:rPr lang="en-US" sz="1200" dirty="0">
                <a:solidFill>
                  <a:srgbClr val="52586B"/>
                </a:solidFill>
                <a:latin typeface="Funnel Sans" pitchFamily="34" charset="0"/>
                <a:ea typeface="Funnel Sans" pitchFamily="34" charset="-122"/>
                <a:cs typeface="Funnel Sans" pitchFamily="34" charset="-120"/>
              </a:rPr>
              <a:t>Omsætte læring til handling i dagligdagen. Historien om "Otte vinde, et brev og to små prutter" minder os om, at din reelle stabilitet testes, når små ting udfordrer dig.</a:t>
            </a:r>
            <a:endParaRPr lang="en-US" sz="1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39363"/>
          </a:xfrm>
          <a:prstGeom prst="rect">
            <a:avLst/>
          </a:prstGeom>
        </p:spPr>
      </p:pic>
      <p:sp>
        <p:nvSpPr>
          <p:cNvPr id="3" name="Text 0"/>
          <p:cNvSpPr/>
          <p:nvPr/>
        </p:nvSpPr>
        <p:spPr>
          <a:xfrm>
            <a:off x="548521" y="377071"/>
            <a:ext cx="4969312" cy="428625"/>
          </a:xfrm>
          <a:prstGeom prst="rect">
            <a:avLst/>
          </a:prstGeom>
          <a:noFill/>
          <a:ln/>
        </p:spPr>
        <p:txBody>
          <a:bodyPr wrap="none" lIns="0" tIns="0" rIns="0" bIns="0" rtlCol="0" anchor="t"/>
          <a:lstStyle/>
          <a:p>
            <a:pPr marL="0" indent="0" algn="l">
              <a:lnSpc>
                <a:spcPts val="3350"/>
              </a:lnSpc>
              <a:buNone/>
            </a:pPr>
            <a:r>
              <a:rPr lang="en-US" sz="2650" dirty="0">
                <a:solidFill>
                  <a:srgbClr val="373B48"/>
                </a:solidFill>
                <a:latin typeface="Mona Sans Semi Bold" pitchFamily="34" charset="0"/>
                <a:ea typeface="Mona Sans Semi Bold" pitchFamily="34" charset="-122"/>
                <a:cs typeface="Mona Sans Semi Bold" pitchFamily="34" charset="-120"/>
              </a:rPr>
              <a:t>Nøgleforkortelser og Begreber</a:t>
            </a:r>
            <a:endParaRPr lang="en-US" sz="2650" dirty="0"/>
          </a:p>
        </p:txBody>
      </p:sp>
      <p:sp>
        <p:nvSpPr>
          <p:cNvPr id="4" name="Shape 1"/>
          <p:cNvSpPr/>
          <p:nvPr/>
        </p:nvSpPr>
        <p:spPr>
          <a:xfrm>
            <a:off x="548521" y="1011317"/>
            <a:ext cx="3954899" cy="1463635"/>
          </a:xfrm>
          <a:prstGeom prst="roundRect">
            <a:avLst>
              <a:gd name="adj" fmla="val 3935"/>
            </a:avLst>
          </a:prstGeom>
          <a:solidFill>
            <a:srgbClr val="E2E4E9"/>
          </a:solidFill>
          <a:ln w="7620">
            <a:solidFill>
              <a:srgbClr val="C8CACF"/>
            </a:solidFill>
            <a:prstDash val="solid"/>
          </a:ln>
        </p:spPr>
        <p:txBody>
          <a:bodyPr/>
          <a:lstStyle/>
          <a:p>
            <a:endParaRPr lang="da-DK"/>
          </a:p>
        </p:txBody>
      </p:sp>
      <p:sp>
        <p:nvSpPr>
          <p:cNvPr id="5" name="Text 2"/>
          <p:cNvSpPr/>
          <p:nvPr/>
        </p:nvSpPr>
        <p:spPr>
          <a:xfrm>
            <a:off x="693182" y="1155978"/>
            <a:ext cx="1714262" cy="214312"/>
          </a:xfrm>
          <a:prstGeom prst="rect">
            <a:avLst/>
          </a:prstGeom>
          <a:noFill/>
          <a:ln/>
        </p:spPr>
        <p:txBody>
          <a:bodyPr wrap="none" lIns="0" tIns="0" rIns="0" bIns="0" rtlCol="0" anchor="t"/>
          <a:lstStyle/>
          <a:p>
            <a:pPr marL="0" indent="0" algn="l">
              <a:lnSpc>
                <a:spcPts val="1650"/>
              </a:lnSpc>
              <a:buNone/>
            </a:pPr>
            <a:r>
              <a:rPr lang="en-US" sz="1300" dirty="0">
                <a:solidFill>
                  <a:srgbClr val="52586B"/>
                </a:solidFill>
                <a:latin typeface="Mona Sans Semi Bold" pitchFamily="34" charset="0"/>
                <a:ea typeface="Mona Sans Semi Bold" pitchFamily="34" charset="-122"/>
                <a:cs typeface="Mona Sans Semi Bold" pitchFamily="34" charset="-120"/>
              </a:rPr>
              <a:t>ID</a:t>
            </a:r>
            <a:endParaRPr lang="en-US" sz="1300" dirty="0"/>
          </a:p>
        </p:txBody>
      </p:sp>
      <p:sp>
        <p:nvSpPr>
          <p:cNvPr id="6" name="Text 3"/>
          <p:cNvSpPr/>
          <p:nvPr/>
        </p:nvSpPr>
        <p:spPr>
          <a:xfrm>
            <a:off x="693182" y="1452563"/>
            <a:ext cx="3665577" cy="438864"/>
          </a:xfrm>
          <a:prstGeom prst="rect">
            <a:avLst/>
          </a:prstGeom>
          <a:noFill/>
          <a:ln/>
        </p:spPr>
        <p:txBody>
          <a:bodyPr wrap="square" lIns="0" tIns="0" rIns="0" bIns="0" rtlCol="0" anchor="t"/>
          <a:lstStyle/>
          <a:p>
            <a:pPr marL="0" indent="0" algn="l">
              <a:lnSpc>
                <a:spcPts val="1700"/>
              </a:lnSpc>
              <a:buNone/>
            </a:pPr>
            <a:r>
              <a:rPr lang="en-US" sz="1050" dirty="0">
                <a:solidFill>
                  <a:srgbClr val="52586B"/>
                </a:solidFill>
                <a:latin typeface="Funnel Sans" pitchFamily="34" charset="0"/>
                <a:ea typeface="Funnel Sans" pitchFamily="34" charset="-122"/>
                <a:cs typeface="Funnel Sans" pitchFamily="34" charset="-120"/>
              </a:rPr>
              <a:t>Integral Dynamisk, den terapeutiske tilgang anvendt på Vadum Dahl Instituttet.</a:t>
            </a:r>
            <a:endParaRPr lang="en-US" sz="1050" dirty="0"/>
          </a:p>
        </p:txBody>
      </p:sp>
      <p:sp>
        <p:nvSpPr>
          <p:cNvPr id="7" name="Shape 4"/>
          <p:cNvSpPr/>
          <p:nvPr/>
        </p:nvSpPr>
        <p:spPr>
          <a:xfrm>
            <a:off x="4640461" y="1011317"/>
            <a:ext cx="3955018" cy="1463635"/>
          </a:xfrm>
          <a:prstGeom prst="roundRect">
            <a:avLst>
              <a:gd name="adj" fmla="val 3935"/>
            </a:avLst>
          </a:prstGeom>
          <a:solidFill>
            <a:srgbClr val="E2E4E9"/>
          </a:solidFill>
          <a:ln w="7620">
            <a:solidFill>
              <a:srgbClr val="C8CACF"/>
            </a:solidFill>
            <a:prstDash val="solid"/>
          </a:ln>
        </p:spPr>
        <p:txBody>
          <a:bodyPr/>
          <a:lstStyle/>
          <a:p>
            <a:endParaRPr lang="da-DK"/>
          </a:p>
        </p:txBody>
      </p:sp>
      <p:sp>
        <p:nvSpPr>
          <p:cNvPr id="8" name="Text 5"/>
          <p:cNvSpPr/>
          <p:nvPr/>
        </p:nvSpPr>
        <p:spPr>
          <a:xfrm>
            <a:off x="4785122" y="1155978"/>
            <a:ext cx="1714262" cy="214312"/>
          </a:xfrm>
          <a:prstGeom prst="rect">
            <a:avLst/>
          </a:prstGeom>
          <a:noFill/>
          <a:ln/>
        </p:spPr>
        <p:txBody>
          <a:bodyPr wrap="none" lIns="0" tIns="0" rIns="0" bIns="0" rtlCol="0" anchor="t"/>
          <a:lstStyle/>
          <a:p>
            <a:pPr marL="0" indent="0" algn="l">
              <a:lnSpc>
                <a:spcPts val="1650"/>
              </a:lnSpc>
              <a:buNone/>
            </a:pPr>
            <a:r>
              <a:rPr lang="en-US" sz="1300" dirty="0">
                <a:solidFill>
                  <a:srgbClr val="52586B"/>
                </a:solidFill>
                <a:latin typeface="Mona Sans Semi Bold" pitchFamily="34" charset="0"/>
                <a:ea typeface="Mona Sans Semi Bold" pitchFamily="34" charset="-122"/>
                <a:cs typeface="Mona Sans Semi Bold" pitchFamily="34" charset="-120"/>
              </a:rPr>
              <a:t>CFT</a:t>
            </a:r>
            <a:endParaRPr lang="en-US" sz="1300" dirty="0"/>
          </a:p>
        </p:txBody>
      </p:sp>
      <p:sp>
        <p:nvSpPr>
          <p:cNvPr id="9" name="Text 6"/>
          <p:cNvSpPr/>
          <p:nvPr/>
        </p:nvSpPr>
        <p:spPr>
          <a:xfrm>
            <a:off x="4785122" y="1452563"/>
            <a:ext cx="3665696" cy="877729"/>
          </a:xfrm>
          <a:prstGeom prst="rect">
            <a:avLst/>
          </a:prstGeom>
          <a:noFill/>
          <a:ln/>
        </p:spPr>
        <p:txBody>
          <a:bodyPr wrap="square" lIns="0" tIns="0" rIns="0" bIns="0" rtlCol="0" anchor="t"/>
          <a:lstStyle/>
          <a:p>
            <a:pPr marL="0" indent="0" algn="l">
              <a:lnSpc>
                <a:spcPts val="1700"/>
              </a:lnSpc>
              <a:buNone/>
            </a:pPr>
            <a:r>
              <a:rPr lang="en-US" sz="1050" dirty="0">
                <a:solidFill>
                  <a:srgbClr val="52586B"/>
                </a:solidFill>
                <a:latin typeface="Funnel Sans" pitchFamily="34" charset="0"/>
                <a:ea typeface="Funnel Sans" pitchFamily="34" charset="-122"/>
                <a:cs typeface="Funnel Sans" pitchFamily="34" charset="-120"/>
              </a:rPr>
              <a:t>Compassion-Focused Therapy (Medfølelsesfokuseret Terapi). Kombinerer kognitiv adfærdsterapi med evolutionær psykologi, neurovidenskab og buddhistisk psykologi.</a:t>
            </a:r>
            <a:endParaRPr lang="en-US" sz="1050" dirty="0"/>
          </a:p>
        </p:txBody>
      </p:sp>
      <p:sp>
        <p:nvSpPr>
          <p:cNvPr id="10" name="Shape 7"/>
          <p:cNvSpPr/>
          <p:nvPr/>
        </p:nvSpPr>
        <p:spPr>
          <a:xfrm>
            <a:off x="548521" y="2611993"/>
            <a:ext cx="8046958" cy="805339"/>
          </a:xfrm>
          <a:prstGeom prst="roundRect">
            <a:avLst>
              <a:gd name="adj" fmla="val 7152"/>
            </a:avLst>
          </a:prstGeom>
          <a:solidFill>
            <a:srgbClr val="E2E4E9"/>
          </a:solidFill>
          <a:ln w="7620">
            <a:solidFill>
              <a:srgbClr val="C8CACF"/>
            </a:solidFill>
            <a:prstDash val="solid"/>
          </a:ln>
        </p:spPr>
        <p:txBody>
          <a:bodyPr/>
          <a:lstStyle/>
          <a:p>
            <a:endParaRPr lang="da-DK"/>
          </a:p>
        </p:txBody>
      </p:sp>
      <p:sp>
        <p:nvSpPr>
          <p:cNvPr id="11" name="Text 8"/>
          <p:cNvSpPr/>
          <p:nvPr/>
        </p:nvSpPr>
        <p:spPr>
          <a:xfrm>
            <a:off x="693182" y="2756654"/>
            <a:ext cx="1714262" cy="214312"/>
          </a:xfrm>
          <a:prstGeom prst="rect">
            <a:avLst/>
          </a:prstGeom>
          <a:noFill/>
          <a:ln/>
        </p:spPr>
        <p:txBody>
          <a:bodyPr wrap="none" lIns="0" tIns="0" rIns="0" bIns="0" rtlCol="0" anchor="t"/>
          <a:lstStyle/>
          <a:p>
            <a:pPr marL="0" indent="0" algn="l">
              <a:lnSpc>
                <a:spcPts val="1650"/>
              </a:lnSpc>
              <a:buNone/>
            </a:pPr>
            <a:r>
              <a:rPr lang="en-US" sz="1300" dirty="0">
                <a:solidFill>
                  <a:srgbClr val="52586B"/>
                </a:solidFill>
                <a:latin typeface="Mona Sans Semi Bold" pitchFamily="34" charset="0"/>
                <a:ea typeface="Mona Sans Semi Bold" pitchFamily="34" charset="-122"/>
                <a:cs typeface="Mona Sans Semi Bold" pitchFamily="34" charset="-120"/>
              </a:rPr>
              <a:t>KAT</a:t>
            </a:r>
            <a:endParaRPr lang="en-US" sz="1300" dirty="0"/>
          </a:p>
        </p:txBody>
      </p:sp>
      <p:sp>
        <p:nvSpPr>
          <p:cNvPr id="12" name="Text 9"/>
          <p:cNvSpPr/>
          <p:nvPr/>
        </p:nvSpPr>
        <p:spPr>
          <a:xfrm>
            <a:off x="693182" y="3053239"/>
            <a:ext cx="7757636" cy="219432"/>
          </a:xfrm>
          <a:prstGeom prst="rect">
            <a:avLst/>
          </a:prstGeom>
          <a:noFill/>
          <a:ln/>
        </p:spPr>
        <p:txBody>
          <a:bodyPr wrap="none" lIns="0" tIns="0" rIns="0" bIns="0" rtlCol="0" anchor="t"/>
          <a:lstStyle/>
          <a:p>
            <a:pPr marL="0" indent="0" algn="l">
              <a:lnSpc>
                <a:spcPts val="1700"/>
              </a:lnSpc>
              <a:buNone/>
            </a:pPr>
            <a:r>
              <a:rPr lang="en-US" sz="1050" dirty="0">
                <a:solidFill>
                  <a:srgbClr val="52586B"/>
                </a:solidFill>
                <a:latin typeface="Funnel Sans" pitchFamily="34" charset="0"/>
                <a:ea typeface="Funnel Sans" pitchFamily="34" charset="-122"/>
                <a:cs typeface="Funnel Sans" pitchFamily="34" charset="-120"/>
              </a:rPr>
              <a:t>Kognitiv Adfærdsterapi. Fokuserer på at identificere og ændre negative tankemønstre og adfærd.</a:t>
            </a:r>
            <a:endParaRPr lang="en-US" sz="1050" dirty="0"/>
          </a:p>
        </p:txBody>
      </p:sp>
      <p:sp>
        <p:nvSpPr>
          <p:cNvPr id="13" name="Shape 10"/>
          <p:cNvSpPr/>
          <p:nvPr/>
        </p:nvSpPr>
        <p:spPr>
          <a:xfrm>
            <a:off x="548521" y="3571518"/>
            <a:ext cx="8046958" cy="1024771"/>
          </a:xfrm>
          <a:prstGeom prst="roundRect">
            <a:avLst>
              <a:gd name="adj" fmla="val 5621"/>
            </a:avLst>
          </a:prstGeom>
          <a:solidFill>
            <a:srgbClr val="E2E4E9"/>
          </a:solidFill>
          <a:ln w="7620">
            <a:solidFill>
              <a:srgbClr val="C8CACF"/>
            </a:solidFill>
            <a:prstDash val="solid"/>
          </a:ln>
        </p:spPr>
        <p:txBody>
          <a:bodyPr/>
          <a:lstStyle/>
          <a:p>
            <a:endParaRPr lang="da-DK"/>
          </a:p>
        </p:txBody>
      </p:sp>
      <p:sp>
        <p:nvSpPr>
          <p:cNvPr id="14" name="Text 11"/>
          <p:cNvSpPr/>
          <p:nvPr/>
        </p:nvSpPr>
        <p:spPr>
          <a:xfrm>
            <a:off x="693182" y="3716179"/>
            <a:ext cx="1714262" cy="214312"/>
          </a:xfrm>
          <a:prstGeom prst="rect">
            <a:avLst/>
          </a:prstGeom>
          <a:noFill/>
          <a:ln/>
        </p:spPr>
        <p:txBody>
          <a:bodyPr wrap="none" lIns="0" tIns="0" rIns="0" bIns="0" rtlCol="0" anchor="t"/>
          <a:lstStyle/>
          <a:p>
            <a:pPr marL="0" indent="0" algn="l">
              <a:lnSpc>
                <a:spcPts val="1650"/>
              </a:lnSpc>
              <a:buNone/>
            </a:pPr>
            <a:r>
              <a:rPr lang="en-US" sz="1300" dirty="0">
                <a:solidFill>
                  <a:srgbClr val="52586B"/>
                </a:solidFill>
                <a:latin typeface="Mona Sans Semi Bold" pitchFamily="34" charset="0"/>
                <a:ea typeface="Mona Sans Semi Bold" pitchFamily="34" charset="-122"/>
                <a:cs typeface="Mona Sans Semi Bold" pitchFamily="34" charset="-120"/>
              </a:rPr>
              <a:t>PTSD</a:t>
            </a:r>
            <a:endParaRPr lang="en-US" sz="1300" dirty="0"/>
          </a:p>
        </p:txBody>
      </p:sp>
      <p:sp>
        <p:nvSpPr>
          <p:cNvPr id="15" name="Text 12"/>
          <p:cNvSpPr/>
          <p:nvPr/>
        </p:nvSpPr>
        <p:spPr>
          <a:xfrm>
            <a:off x="693182" y="4012763"/>
            <a:ext cx="7757636" cy="438864"/>
          </a:xfrm>
          <a:prstGeom prst="rect">
            <a:avLst/>
          </a:prstGeom>
          <a:noFill/>
          <a:ln/>
        </p:spPr>
        <p:txBody>
          <a:bodyPr wrap="square" lIns="0" tIns="0" rIns="0" bIns="0" rtlCol="0" anchor="t"/>
          <a:lstStyle/>
          <a:p>
            <a:pPr marL="0" indent="0" algn="l">
              <a:lnSpc>
                <a:spcPts val="1700"/>
              </a:lnSpc>
              <a:buNone/>
            </a:pPr>
            <a:r>
              <a:rPr lang="en-US" sz="1050" dirty="0">
                <a:solidFill>
                  <a:srgbClr val="52586B"/>
                </a:solidFill>
                <a:latin typeface="Funnel Sans" pitchFamily="34" charset="0"/>
                <a:ea typeface="Funnel Sans" pitchFamily="34" charset="-122"/>
                <a:cs typeface="Funnel Sans" pitchFamily="34" charset="-120"/>
              </a:rPr>
              <a:t>Posttraumatisk Stress Disorder. En psykiatrisk lidelse, der kan udvikles efter at have oplevet eller været vidne til en traumatisk begivenhed.</a:t>
            </a:r>
            <a:endParaRPr lang="en-US" sz="1050" dirty="0"/>
          </a:p>
        </p:txBody>
      </p:sp>
      <p:sp>
        <p:nvSpPr>
          <p:cNvPr id="16" name="Shape 13"/>
          <p:cNvSpPr/>
          <p:nvPr/>
        </p:nvSpPr>
        <p:spPr>
          <a:xfrm>
            <a:off x="548521" y="4733330"/>
            <a:ext cx="8046958" cy="1024771"/>
          </a:xfrm>
          <a:prstGeom prst="roundRect">
            <a:avLst>
              <a:gd name="adj" fmla="val 5621"/>
            </a:avLst>
          </a:prstGeom>
          <a:solidFill>
            <a:srgbClr val="E2E4E9"/>
          </a:solidFill>
          <a:ln w="7620">
            <a:solidFill>
              <a:srgbClr val="C8CACF"/>
            </a:solidFill>
            <a:prstDash val="solid"/>
          </a:ln>
        </p:spPr>
        <p:txBody>
          <a:bodyPr/>
          <a:lstStyle/>
          <a:p>
            <a:endParaRPr lang="da-DK"/>
          </a:p>
        </p:txBody>
      </p:sp>
      <p:sp>
        <p:nvSpPr>
          <p:cNvPr id="17" name="Text 14"/>
          <p:cNvSpPr/>
          <p:nvPr/>
        </p:nvSpPr>
        <p:spPr>
          <a:xfrm>
            <a:off x="693182" y="4877991"/>
            <a:ext cx="1714262" cy="214312"/>
          </a:xfrm>
          <a:prstGeom prst="rect">
            <a:avLst/>
          </a:prstGeom>
          <a:noFill/>
          <a:ln/>
        </p:spPr>
        <p:txBody>
          <a:bodyPr wrap="none" lIns="0" tIns="0" rIns="0" bIns="0" rtlCol="0" anchor="t"/>
          <a:lstStyle/>
          <a:p>
            <a:pPr marL="0" indent="0" algn="l">
              <a:lnSpc>
                <a:spcPts val="1650"/>
              </a:lnSpc>
              <a:buNone/>
            </a:pPr>
            <a:r>
              <a:rPr lang="en-US" sz="1300" dirty="0">
                <a:solidFill>
                  <a:srgbClr val="52586B"/>
                </a:solidFill>
                <a:latin typeface="Mona Sans Semi Bold" pitchFamily="34" charset="0"/>
                <a:ea typeface="Mona Sans Semi Bold" pitchFamily="34" charset="-122"/>
                <a:cs typeface="Mona Sans Semi Bold" pitchFamily="34" charset="-120"/>
              </a:rPr>
              <a:t>RCT</a:t>
            </a:r>
            <a:endParaRPr lang="en-US" sz="1300" dirty="0"/>
          </a:p>
        </p:txBody>
      </p:sp>
      <p:sp>
        <p:nvSpPr>
          <p:cNvPr id="18" name="Text 15"/>
          <p:cNvSpPr/>
          <p:nvPr/>
        </p:nvSpPr>
        <p:spPr>
          <a:xfrm>
            <a:off x="693182" y="5174575"/>
            <a:ext cx="7757636" cy="438864"/>
          </a:xfrm>
          <a:prstGeom prst="rect">
            <a:avLst/>
          </a:prstGeom>
          <a:noFill/>
          <a:ln/>
        </p:spPr>
        <p:txBody>
          <a:bodyPr wrap="square" lIns="0" tIns="0" rIns="0" bIns="0" rtlCol="0" anchor="t"/>
          <a:lstStyle/>
          <a:p>
            <a:pPr marL="0" indent="0" algn="l">
              <a:lnSpc>
                <a:spcPts val="1700"/>
              </a:lnSpc>
              <a:buNone/>
            </a:pPr>
            <a:r>
              <a:rPr lang="en-US" sz="1050" dirty="0">
                <a:solidFill>
                  <a:srgbClr val="52586B"/>
                </a:solidFill>
                <a:latin typeface="Funnel Sans" pitchFamily="34" charset="0"/>
                <a:ea typeface="Funnel Sans" pitchFamily="34" charset="-122"/>
                <a:cs typeface="Funnel Sans" pitchFamily="34" charset="-120"/>
              </a:rPr>
              <a:t>Randomized Controlled Trials. En type videnskabelig undersøgelse, hvor deltagere tilfældigt tildeles forskellige behandlingsgrupper.</a:t>
            </a:r>
            <a:endParaRPr lang="en-US" sz="1050" dirty="0"/>
          </a:p>
        </p:txBody>
      </p:sp>
      <p:sp>
        <p:nvSpPr>
          <p:cNvPr id="19" name="Shape 16"/>
          <p:cNvSpPr/>
          <p:nvPr/>
        </p:nvSpPr>
        <p:spPr>
          <a:xfrm>
            <a:off x="548521" y="5895142"/>
            <a:ext cx="8046958" cy="1024771"/>
          </a:xfrm>
          <a:prstGeom prst="roundRect">
            <a:avLst>
              <a:gd name="adj" fmla="val 5621"/>
            </a:avLst>
          </a:prstGeom>
          <a:solidFill>
            <a:srgbClr val="E2E4E9"/>
          </a:solidFill>
          <a:ln w="7620">
            <a:solidFill>
              <a:srgbClr val="C8CACF"/>
            </a:solidFill>
            <a:prstDash val="solid"/>
          </a:ln>
        </p:spPr>
        <p:txBody>
          <a:bodyPr/>
          <a:lstStyle/>
          <a:p>
            <a:endParaRPr lang="da-DK"/>
          </a:p>
        </p:txBody>
      </p:sp>
      <p:sp>
        <p:nvSpPr>
          <p:cNvPr id="20" name="Text 17"/>
          <p:cNvSpPr/>
          <p:nvPr/>
        </p:nvSpPr>
        <p:spPr>
          <a:xfrm>
            <a:off x="693182" y="6039803"/>
            <a:ext cx="1714262" cy="214312"/>
          </a:xfrm>
          <a:prstGeom prst="rect">
            <a:avLst/>
          </a:prstGeom>
          <a:noFill/>
          <a:ln/>
        </p:spPr>
        <p:txBody>
          <a:bodyPr wrap="none" lIns="0" tIns="0" rIns="0" bIns="0" rtlCol="0" anchor="t"/>
          <a:lstStyle/>
          <a:p>
            <a:pPr marL="0" indent="0" algn="l">
              <a:lnSpc>
                <a:spcPts val="1650"/>
              </a:lnSpc>
              <a:buNone/>
            </a:pPr>
            <a:r>
              <a:rPr lang="en-US" sz="1300" dirty="0">
                <a:solidFill>
                  <a:srgbClr val="52586B"/>
                </a:solidFill>
                <a:latin typeface="Mona Sans Semi Bold" pitchFamily="34" charset="0"/>
                <a:ea typeface="Mona Sans Semi Bold" pitchFamily="34" charset="-122"/>
                <a:cs typeface="Mona Sans Semi Bold" pitchFamily="34" charset="-120"/>
              </a:rPr>
              <a:t>5D</a:t>
            </a:r>
            <a:endParaRPr lang="en-US" sz="1300" dirty="0"/>
          </a:p>
        </p:txBody>
      </p:sp>
      <p:sp>
        <p:nvSpPr>
          <p:cNvPr id="21" name="Text 18"/>
          <p:cNvSpPr/>
          <p:nvPr/>
        </p:nvSpPr>
        <p:spPr>
          <a:xfrm>
            <a:off x="693182" y="6336387"/>
            <a:ext cx="7757636" cy="438864"/>
          </a:xfrm>
          <a:prstGeom prst="rect">
            <a:avLst/>
          </a:prstGeom>
          <a:noFill/>
          <a:ln/>
        </p:spPr>
        <p:txBody>
          <a:bodyPr wrap="square" lIns="0" tIns="0" rIns="0" bIns="0" rtlCol="0" anchor="t"/>
          <a:lstStyle/>
          <a:p>
            <a:pPr marL="0" indent="0" algn="l">
              <a:lnSpc>
                <a:spcPts val="1700"/>
              </a:lnSpc>
              <a:buNone/>
            </a:pPr>
            <a:r>
              <a:rPr lang="en-US" sz="1050" dirty="0">
                <a:solidFill>
                  <a:srgbClr val="52586B"/>
                </a:solidFill>
                <a:latin typeface="Funnel Sans" pitchFamily="34" charset="0"/>
                <a:ea typeface="Funnel Sans" pitchFamily="34" charset="-122"/>
                <a:cs typeface="Funnel Sans" pitchFamily="34" charset="-120"/>
              </a:rPr>
              <a:t>En forkortelse for de fem dimensioner eller dybder af selvbevidsthed og relationsbevidsthed beskrevet i 5D-Bevidsthedsmodellen.</a:t>
            </a:r>
            <a:endParaRPr lang="en-US" sz="1050" dirty="0"/>
          </a:p>
        </p:txBody>
      </p:sp>
      <p:sp>
        <p:nvSpPr>
          <p:cNvPr id="22" name="Shape 19"/>
          <p:cNvSpPr/>
          <p:nvPr/>
        </p:nvSpPr>
        <p:spPr>
          <a:xfrm>
            <a:off x="548521" y="7056953"/>
            <a:ext cx="8046958" cy="805339"/>
          </a:xfrm>
          <a:prstGeom prst="roundRect">
            <a:avLst>
              <a:gd name="adj" fmla="val 7152"/>
            </a:avLst>
          </a:prstGeom>
          <a:solidFill>
            <a:srgbClr val="E2E4E9"/>
          </a:solidFill>
          <a:ln w="7620">
            <a:solidFill>
              <a:srgbClr val="C8CACF"/>
            </a:solidFill>
            <a:prstDash val="solid"/>
          </a:ln>
        </p:spPr>
        <p:txBody>
          <a:bodyPr/>
          <a:lstStyle/>
          <a:p>
            <a:endParaRPr lang="da-DK"/>
          </a:p>
        </p:txBody>
      </p:sp>
      <p:sp>
        <p:nvSpPr>
          <p:cNvPr id="23" name="Text 20"/>
          <p:cNvSpPr/>
          <p:nvPr/>
        </p:nvSpPr>
        <p:spPr>
          <a:xfrm>
            <a:off x="693182" y="7201614"/>
            <a:ext cx="1714262" cy="214312"/>
          </a:xfrm>
          <a:prstGeom prst="rect">
            <a:avLst/>
          </a:prstGeom>
          <a:noFill/>
          <a:ln/>
        </p:spPr>
        <p:txBody>
          <a:bodyPr wrap="none" lIns="0" tIns="0" rIns="0" bIns="0" rtlCol="0" anchor="t"/>
          <a:lstStyle/>
          <a:p>
            <a:pPr marL="0" indent="0" algn="l">
              <a:lnSpc>
                <a:spcPts val="1650"/>
              </a:lnSpc>
              <a:buNone/>
            </a:pPr>
            <a:r>
              <a:rPr lang="en-US" sz="1300" dirty="0">
                <a:solidFill>
                  <a:srgbClr val="52586B"/>
                </a:solidFill>
                <a:latin typeface="Mona Sans Semi Bold" pitchFamily="34" charset="0"/>
                <a:ea typeface="Mona Sans Semi Bold" pitchFamily="34" charset="-122"/>
                <a:cs typeface="Mona Sans Semi Bold" pitchFamily="34" charset="-120"/>
              </a:rPr>
              <a:t>STABIL</a:t>
            </a:r>
            <a:endParaRPr lang="en-US" sz="1300" dirty="0"/>
          </a:p>
        </p:txBody>
      </p:sp>
      <p:sp>
        <p:nvSpPr>
          <p:cNvPr id="24" name="Text 21"/>
          <p:cNvSpPr/>
          <p:nvPr/>
        </p:nvSpPr>
        <p:spPr>
          <a:xfrm>
            <a:off x="693182" y="7498199"/>
            <a:ext cx="7757636" cy="219432"/>
          </a:xfrm>
          <a:prstGeom prst="rect">
            <a:avLst/>
          </a:prstGeom>
          <a:noFill/>
          <a:ln/>
        </p:spPr>
        <p:txBody>
          <a:bodyPr wrap="none" lIns="0" tIns="0" rIns="0" bIns="0" rtlCol="0" anchor="t"/>
          <a:lstStyle/>
          <a:p>
            <a:pPr marL="0" indent="0" algn="l">
              <a:lnSpc>
                <a:spcPts val="1700"/>
              </a:lnSpc>
              <a:buNone/>
            </a:pPr>
            <a:r>
              <a:rPr lang="en-US" sz="1050" dirty="0">
                <a:solidFill>
                  <a:srgbClr val="52586B"/>
                </a:solidFill>
                <a:latin typeface="Funnel Sans" pitchFamily="34" charset="0"/>
                <a:ea typeface="Funnel Sans" pitchFamily="34" charset="-122"/>
                <a:cs typeface="Funnel Sans" pitchFamily="34" charset="-120"/>
              </a:rPr>
              <a:t>Et akronym for: Sansning, Tolkning, Associationer, Behov, Indstilling, Løsningsmodeller.</a:t>
            </a:r>
            <a:endParaRPr lang="en-US" sz="10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TotalTime>
  <Words>1682</Words>
  <Application>Microsoft Office PowerPoint</Application>
  <PresentationFormat>Brugerdefineret</PresentationFormat>
  <Paragraphs>142</Paragraphs>
  <Slides>10</Slides>
  <Notes>10</Notes>
  <HiddenSlides>0</HiddenSlides>
  <MMClips>0</MMClips>
  <ScaleCrop>false</ScaleCrop>
  <HeadingPairs>
    <vt:vector size="6" baseType="variant">
      <vt:variant>
        <vt:lpstr>Benyttede skrifttyper</vt:lpstr>
      </vt:variant>
      <vt:variant>
        <vt:i4>3</vt:i4>
      </vt:variant>
      <vt:variant>
        <vt:lpstr>Tema</vt:lpstr>
      </vt:variant>
      <vt:variant>
        <vt:i4>1</vt:i4>
      </vt:variant>
      <vt:variant>
        <vt:lpstr>Slidetitler</vt:lpstr>
      </vt:variant>
      <vt:variant>
        <vt:i4>10</vt:i4>
      </vt:variant>
    </vt:vector>
  </HeadingPairs>
  <TitlesOfParts>
    <vt:vector size="14" baseType="lpstr">
      <vt:lpstr>Mona Sans Semi Bold</vt:lpstr>
      <vt:lpstr>Funnel Sans</vt:lpstr>
      <vt:lpstr>Arial</vt:lpstr>
      <vt:lpstr>Office Theme</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Morten Johansson</dc:creator>
  <cp:lastModifiedBy>Morten Johansson</cp:lastModifiedBy>
  <cp:revision>3</cp:revision>
  <cp:lastPrinted>2025-07-23T11:27:47Z</cp:lastPrinted>
  <dcterms:created xsi:type="dcterms:W3CDTF">2025-07-21T13:33:54Z</dcterms:created>
  <dcterms:modified xsi:type="dcterms:W3CDTF">2025-07-23T11:30:59Z</dcterms:modified>
</cp:coreProperties>
</file>