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Instrument Sans Medium" panose="020B0604020202020204" charset="0"/>
      <p:regular r:id="rId11"/>
    </p:embeddedFont>
    <p:embeddedFont>
      <p:font typeface="Instrument Sans Semi Bold" panose="020B0604020202020204" charset="0"/>
      <p:regular r:id="rId12"/>
    </p:embeddedFont>
  </p:embeddedFont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48" d="100"/>
          <a:sy n="48" d="100"/>
        </p:scale>
        <p:origin x="1879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06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6553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Y-modellen: En Vej til Personlig Udvikling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12325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Y-modellen er en terapeutisk proces, der hjælper klienter med at vågne op fra livshæmmende reaktive former. Den guider dem til at integrere fortrængte sider og udvikle det kreative selv.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484019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410" y="5491639"/>
            <a:ext cx="347663" cy="3476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70040" y="5467112"/>
            <a:ext cx="137493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by Morten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4628"/>
            <a:ext cx="695967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Formålet med Y-modellen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1997035"/>
            <a:ext cx="1614011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2613065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88255" y="22238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Vågne op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088255" y="2714268"/>
            <a:ext cx="367617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Fra livshæmmende reaktive former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4918115" y="3317081"/>
            <a:ext cx="8861822" cy="15240"/>
          </a:xfrm>
          <a:prstGeom prst="roundRect">
            <a:avLst>
              <a:gd name="adj" fmla="val 133953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0424" y="3360658"/>
            <a:ext cx="3228022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3814762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95261" y="3587472"/>
            <a:ext cx="280547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Åbne op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895261" y="4077891"/>
            <a:ext cx="28054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Rumme fortrængte former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5725120" y="4680704"/>
            <a:ext cx="8054816" cy="15240"/>
          </a:xfrm>
          <a:prstGeom prst="roundRect">
            <a:avLst>
              <a:gd name="adj" fmla="val 133953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3418" y="4724281"/>
            <a:ext cx="484203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892" y="5178385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02266" y="4951095"/>
            <a:ext cx="198072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Integrere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702266" y="5441513"/>
            <a:ext cx="198072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Sekundære former</a:t>
            </a:r>
            <a:endParaRPr lang="en-US" sz="1750" dirty="0"/>
          </a:p>
        </p:txBody>
      </p:sp>
      <p:sp>
        <p:nvSpPr>
          <p:cNvPr id="17" name="Shape 9"/>
          <p:cNvSpPr/>
          <p:nvPr/>
        </p:nvSpPr>
        <p:spPr>
          <a:xfrm>
            <a:off x="6532126" y="6044327"/>
            <a:ext cx="7247811" cy="15240"/>
          </a:xfrm>
          <a:prstGeom prst="roundRect">
            <a:avLst>
              <a:gd name="adj" fmla="val 133953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294" y="6087904"/>
            <a:ext cx="6456164" cy="1306949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94773" y="6542008"/>
            <a:ext cx="318968" cy="398621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09272" y="6314718"/>
            <a:ext cx="173581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Udvikle</a:t>
            </a:r>
            <a:endParaRPr lang="en-US" sz="2200" dirty="0"/>
          </a:p>
        </p:txBody>
      </p:sp>
      <p:sp>
        <p:nvSpPr>
          <p:cNvPr id="21" name="Text 11"/>
          <p:cNvSpPr/>
          <p:nvPr/>
        </p:nvSpPr>
        <p:spPr>
          <a:xfrm>
            <a:off x="7509272" y="6805136"/>
            <a:ext cx="173581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Det kreative selv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0425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Y-modellen i praksis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1753195"/>
            <a:ext cx="170021" cy="1216223"/>
          </a:xfrm>
          <a:prstGeom prst="roundRect">
            <a:avLst>
              <a:gd name="adj" fmla="val 12007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5" name="Text 2"/>
          <p:cNvSpPr/>
          <p:nvPr/>
        </p:nvSpPr>
        <p:spPr>
          <a:xfrm>
            <a:off x="1303973" y="17531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Forberedelse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2243614"/>
            <a:ext cx="70462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Sæt fire stole i Y-form eller læg fire papirer på gulvet. Start ved Y'ets spids for at afklare klientens form.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3196233"/>
            <a:ext cx="170021" cy="1216223"/>
          </a:xfrm>
          <a:prstGeom prst="roundRect">
            <a:avLst>
              <a:gd name="adj" fmla="val 12007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8" name="Text 5"/>
          <p:cNvSpPr/>
          <p:nvPr/>
        </p:nvSpPr>
        <p:spPr>
          <a:xfrm>
            <a:off x="1644134" y="31962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Den primære form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3686651"/>
            <a:ext cx="67060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Klienten placerer sig på stedet for den primære form. Udforsk kropslige fornemmelser, intentioner og behov.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4639270"/>
            <a:ext cx="170021" cy="1216223"/>
          </a:xfrm>
          <a:prstGeom prst="roundRect">
            <a:avLst>
              <a:gd name="adj" fmla="val 12007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1" name="Text 8"/>
          <p:cNvSpPr/>
          <p:nvPr/>
        </p:nvSpPr>
        <p:spPr>
          <a:xfrm>
            <a:off x="1984415" y="4639270"/>
            <a:ext cx="344555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Tredje persons perspektiv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84415" y="5129689"/>
            <a:ext cx="63657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Klienten flytter sig til 3. position. Udforsk rollen og samspillet med andre.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1814513" y="6082308"/>
            <a:ext cx="170021" cy="1216223"/>
          </a:xfrm>
          <a:prstGeom prst="roundRect">
            <a:avLst>
              <a:gd name="adj" fmla="val 12007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4" name="Text 11"/>
          <p:cNvSpPr/>
          <p:nvPr/>
        </p:nvSpPr>
        <p:spPr>
          <a:xfrm>
            <a:off x="2324695" y="608230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Integration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2324695" y="6572726"/>
            <a:ext cx="60255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Klienten flytter sig til Y'ets spids. Integrer begge sider fra det kreative selv.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56473"/>
            <a:ext cx="879955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Den primære og sekundære form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322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Primær form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113371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Den side vi identificerer os med og reagerer ud fra. Den er ofte automatisk og ubevidst.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043249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Eksempel: Den overdrevent behagende og selvopofrende side.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599521" y="35322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Sekundær form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599521" y="4113371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Den usynlige makker. Den side vi ikke erkender eller fornægter.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9521" y="5043249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Eksempel: Den selvbærende side, der også sørger for egne behov.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31576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458" y="2692360"/>
            <a:ext cx="5452705" cy="551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Y-modellen mere i dybden</a:t>
            </a:r>
            <a:endParaRPr lang="en-US" sz="3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58" y="3508296"/>
            <a:ext cx="882134" cy="105858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764149" y="3684627"/>
            <a:ext cx="2205514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Bevidstgørelse</a:t>
            </a:r>
            <a:endParaRPr lang="en-US" sz="1700" dirty="0"/>
          </a:p>
        </p:txBody>
      </p:sp>
      <p:sp>
        <p:nvSpPr>
          <p:cNvPr id="6" name="Text 2"/>
          <p:cNvSpPr/>
          <p:nvPr/>
        </p:nvSpPr>
        <p:spPr>
          <a:xfrm>
            <a:off x="1764149" y="4066103"/>
            <a:ext cx="12248793" cy="282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Vi bevidstgør klienten om den side, som han eller hun reagerer ud fra.</a:t>
            </a:r>
            <a:endParaRPr lang="en-US" sz="13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458" y="4566880"/>
            <a:ext cx="882134" cy="105858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764149" y="4743212"/>
            <a:ext cx="2205514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Observation</a:t>
            </a:r>
            <a:endParaRPr lang="en-US" sz="1700" dirty="0"/>
          </a:p>
        </p:txBody>
      </p:sp>
      <p:sp>
        <p:nvSpPr>
          <p:cNvPr id="9" name="Text 4"/>
          <p:cNvSpPr/>
          <p:nvPr/>
        </p:nvSpPr>
        <p:spPr>
          <a:xfrm>
            <a:off x="1764149" y="5124688"/>
            <a:ext cx="12248793" cy="282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Vi hjælper klienten med at træde ud af formen og iagttage den udefra.</a:t>
            </a:r>
            <a:endParaRPr lang="en-US" sz="13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458" y="5625465"/>
            <a:ext cx="882134" cy="105858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764149" y="5801797"/>
            <a:ext cx="2205514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Udforskning</a:t>
            </a:r>
            <a:endParaRPr lang="en-US" sz="1700" dirty="0"/>
          </a:p>
        </p:txBody>
      </p:sp>
      <p:sp>
        <p:nvSpPr>
          <p:cNvPr id="12" name="Text 6"/>
          <p:cNvSpPr/>
          <p:nvPr/>
        </p:nvSpPr>
        <p:spPr>
          <a:xfrm>
            <a:off x="1764149" y="6183273"/>
            <a:ext cx="12248793" cy="282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Vi hjælper klienten med at undersøge den ikke erkendte form bag selvopfattelsen.</a:t>
            </a:r>
            <a:endParaRPr lang="en-US" sz="13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458" y="6684050"/>
            <a:ext cx="882134" cy="105858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764149" y="6860381"/>
            <a:ext cx="2205514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Integration</a:t>
            </a:r>
            <a:endParaRPr lang="en-US" sz="1700" dirty="0"/>
          </a:p>
        </p:txBody>
      </p:sp>
      <p:sp>
        <p:nvSpPr>
          <p:cNvPr id="15" name="Text 8"/>
          <p:cNvSpPr/>
          <p:nvPr/>
        </p:nvSpPr>
        <p:spPr>
          <a:xfrm>
            <a:off x="1764149" y="7241858"/>
            <a:ext cx="12248793" cy="282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Vi hjælper klienten med at integrere begge sider fra det kreative selv.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76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486983"/>
            <a:ext cx="755439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At finde den sekundære side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4535924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4578429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461379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Direkte spørgsmål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5104209"/>
            <a:ext cx="564261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Spørg til sider, der ikke får plads i klientens liv.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7457003" y="4535924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2074" y="4578429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194119" y="461379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Brug projektioner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8194119" y="5104209"/>
            <a:ext cx="56426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Undersøg hvordan klienten projicerer sekundære sider på andre.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6283643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6326148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63615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Rollespil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30906" y="6851928"/>
            <a:ext cx="564261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Lad klienten leve sig ind i den kritiske person.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7457003" y="6283643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2074" y="6326148"/>
            <a:ext cx="340162" cy="42529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194119" y="63615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ID Safiren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8194119" y="6851928"/>
            <a:ext cx="56426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Brug ID Safiren til grundig udforskning af den sekundære side.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871501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ID Safiren og de sekundære sider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118955" y="2770823"/>
            <a:ext cx="291369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Situation og Sansning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261241"/>
            <a:ext cx="423886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Typiske situationer hvor formen kommer frem. Kropslige fornemmelser og vejrtrækning.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362" y="3665458"/>
            <a:ext cx="318968" cy="39862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97628" y="29522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Adfærd og Affekt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597628" y="3442692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Typiske reaktioner og følelsesmæssige mønstre fra denne side.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6713" y="3665458"/>
            <a:ext cx="318968" cy="39862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597628" y="5404842"/>
            <a:ext cx="310241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Formåen og Forhistorie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597628" y="5895261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Færdigheder og tidligere livserfaringer, der har skabt formen.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6713" y="5327809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2047875" y="5404842"/>
            <a:ext cx="298477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Indstilling og Intention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95261"/>
            <a:ext cx="4238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Tanker, følelser og den dybeste positive intention bag formen.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362" y="5327809"/>
            <a:ext cx="318968" cy="39862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0079" y="928568"/>
            <a:ext cx="7883842" cy="1125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Vigtige pointer i arbejdet med Y-modellen</a:t>
            </a:r>
            <a:endParaRPr lang="en-US" sz="3500" dirty="0"/>
          </a:p>
        </p:txBody>
      </p:sp>
      <p:sp>
        <p:nvSpPr>
          <p:cNvPr id="4" name="Shape 1"/>
          <p:cNvSpPr/>
          <p:nvPr/>
        </p:nvSpPr>
        <p:spPr>
          <a:xfrm>
            <a:off x="630079" y="2323743"/>
            <a:ext cx="7883842" cy="1037273"/>
          </a:xfrm>
          <a:prstGeom prst="roundRect">
            <a:avLst>
              <a:gd name="adj" fmla="val 15620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5" name="Text 2"/>
          <p:cNvSpPr/>
          <p:nvPr/>
        </p:nvSpPr>
        <p:spPr>
          <a:xfrm>
            <a:off x="810101" y="2503765"/>
            <a:ext cx="2250281" cy="281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Mærk intenst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810101" y="2892981"/>
            <a:ext cx="7523798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Klienten skal bevidst gå ind i den sekundære side og mærke den så intenst som muligt.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30079" y="3541038"/>
            <a:ext cx="7883842" cy="1037273"/>
          </a:xfrm>
          <a:prstGeom prst="roundRect">
            <a:avLst>
              <a:gd name="adj" fmla="val 15620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8" name="Text 5"/>
          <p:cNvSpPr/>
          <p:nvPr/>
        </p:nvSpPr>
        <p:spPr>
          <a:xfrm>
            <a:off x="810101" y="3721060"/>
            <a:ext cx="2250281" cy="281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Tal i første person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810101" y="4110276"/>
            <a:ext cx="7523798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Styrk oplevelsen ved at tale i første person, nutid og direkte til den pågældende side.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30079" y="4758333"/>
            <a:ext cx="7883842" cy="1325285"/>
          </a:xfrm>
          <a:prstGeom prst="roundRect">
            <a:avLst>
              <a:gd name="adj" fmla="val 12226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1" name="Text 8"/>
          <p:cNvSpPr/>
          <p:nvPr/>
        </p:nvSpPr>
        <p:spPr>
          <a:xfrm>
            <a:off x="810101" y="4938355"/>
            <a:ext cx="2250281" cy="281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Overdrivelse hjælper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810101" y="5327571"/>
            <a:ext cx="7523798" cy="576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Hjælp klienten med at overdrive den pågældende side for at tydeliggøre og løsne dens greb.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630079" y="6263640"/>
            <a:ext cx="7883842" cy="1037273"/>
          </a:xfrm>
          <a:prstGeom prst="roundRect">
            <a:avLst>
              <a:gd name="adj" fmla="val 15620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4" name="Text 11"/>
          <p:cNvSpPr/>
          <p:nvPr/>
        </p:nvSpPr>
        <p:spPr>
          <a:xfrm>
            <a:off x="810101" y="6443663"/>
            <a:ext cx="2250281" cy="281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Find det positive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810101" y="6832878"/>
            <a:ext cx="7523798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Husk at både primære og sekundære sider indeholder positive funktioner og egenskaber.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469</Words>
  <Application>Microsoft Office PowerPoint</Application>
  <PresentationFormat>Brugerdefineret</PresentationFormat>
  <Paragraphs>72</Paragraphs>
  <Slides>8</Slides>
  <Notes>8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3" baseType="lpstr">
      <vt:lpstr>Instrument Sans Medium</vt:lpstr>
      <vt:lpstr>Arial</vt:lpstr>
      <vt:lpstr>Instrument Sans Semi Bold</vt:lpstr>
      <vt:lpstr>Instrument Sans Bold</vt:lpstr>
      <vt:lpstr>Office Theme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Morten Johansson</cp:lastModifiedBy>
  <cp:revision>1</cp:revision>
  <dcterms:created xsi:type="dcterms:W3CDTF">2025-06-03T14:07:21Z</dcterms:created>
  <dcterms:modified xsi:type="dcterms:W3CDTF">2025-06-03T14:08:38Z</dcterms:modified>
</cp:coreProperties>
</file>