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48" r:id="rId1"/>
  </p:sldMasterIdLst>
  <p:notesMasterIdLst>
    <p:notesMasterId r:id="rId11"/>
  </p:notesMasterIdLst>
  <p:sldIdLst>
    <p:sldId id="256" r:id="rId2"/>
    <p:sldId id="257" r:id="rId3"/>
    <p:sldId id="258" r:id="rId4"/>
    <p:sldId id="259" r:id="rId5"/>
    <p:sldId id="260" r:id="rId6"/>
    <p:sldId id="261" r:id="rId7"/>
    <p:sldId id="262" r:id="rId8"/>
    <p:sldId id="263" r:id="rId9"/>
    <p:sldId id="264" r:id="rId10"/>
  </p:sldIdLst>
  <p:sldSz cx="14630400" cy="8229600"/>
  <p:notesSz cx="6797675" cy="9926638"/>
  <p:embeddedFontLst>
    <p:embeddedFont>
      <p:font typeface="Instrument Sans Medium" panose="020B0604020202020204" charset="0"/>
      <p:regular r:id="rId12"/>
    </p:embeddedFont>
    <p:embeddedFont>
      <p:font typeface="Instrument Sans Semi Bold" panose="020B0604020202020204" charset="0"/>
      <p:regular r:id="rId13"/>
    </p:embeddedFont>
  </p:embeddedFontLst>
  <p:defaultText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75" d="100"/>
          <a:sy n="75" d="100"/>
        </p:scale>
        <p:origin x="2040" y="45"/>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2.fntdata"/><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font" Target="fonts/font1.fntdata"/><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62333018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lIns="66888" tIns="33444" rIns="66888" bIns="33444"/>
          <a:lstStyle/>
          <a:p>
            <a:endParaRPr lang="en-US" dirty="0"/>
          </a:p>
        </p:txBody>
      </p:sp>
      <p:sp>
        <p:nvSpPr>
          <p:cNvPr id="4" name="Slide Number Placeholder 3"/>
          <p:cNvSpPr>
            <a:spLocks noGrp="1"/>
          </p:cNvSpPr>
          <p:nvPr>
            <p:ph type="sldNum" sz="quarter" idx="10"/>
          </p:nvPr>
        </p:nvSpPr>
        <p:spPr/>
        <p:txBody>
          <a:bodyPr lIns="66888" tIns="33444" rIns="66888" bIns="33444"/>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lIns="66888" tIns="33444" rIns="66888" bIns="33444"/>
          <a:lstStyle/>
          <a:p>
            <a:endParaRPr lang="en-US" dirty="0"/>
          </a:p>
        </p:txBody>
      </p:sp>
      <p:sp>
        <p:nvSpPr>
          <p:cNvPr id="4" name="Slide Number Placeholder 3"/>
          <p:cNvSpPr>
            <a:spLocks noGrp="1"/>
          </p:cNvSpPr>
          <p:nvPr>
            <p:ph type="sldNum" sz="quarter" idx="10"/>
          </p:nvPr>
        </p:nvSpPr>
        <p:spPr/>
        <p:txBody>
          <a:bodyPr lIns="66888" tIns="33444" rIns="66888" bIns="33444"/>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lIns="66888" tIns="33444" rIns="66888" bIns="33444"/>
          <a:lstStyle/>
          <a:p>
            <a:endParaRPr lang="en-US" dirty="0"/>
          </a:p>
        </p:txBody>
      </p:sp>
      <p:sp>
        <p:nvSpPr>
          <p:cNvPr id="4" name="Slide Number Placeholder 3"/>
          <p:cNvSpPr>
            <a:spLocks noGrp="1"/>
          </p:cNvSpPr>
          <p:nvPr>
            <p:ph type="sldNum" sz="quarter" idx="10"/>
          </p:nvPr>
        </p:nvSpPr>
        <p:spPr/>
        <p:txBody>
          <a:bodyPr lIns="66888" tIns="33444" rIns="66888" bIns="33444"/>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lIns="66888" tIns="33444" rIns="66888" bIns="33444"/>
          <a:lstStyle/>
          <a:p>
            <a:endParaRPr lang="en-US" dirty="0"/>
          </a:p>
        </p:txBody>
      </p:sp>
      <p:sp>
        <p:nvSpPr>
          <p:cNvPr id="4" name="Slide Number Placeholder 3"/>
          <p:cNvSpPr>
            <a:spLocks noGrp="1"/>
          </p:cNvSpPr>
          <p:nvPr>
            <p:ph type="sldNum" sz="quarter" idx="10"/>
          </p:nvPr>
        </p:nvSpPr>
        <p:spPr/>
        <p:txBody>
          <a:bodyPr lIns="66888" tIns="33444" rIns="66888" bIns="33444"/>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lIns="66888" tIns="33444" rIns="66888" bIns="33444"/>
          <a:lstStyle/>
          <a:p>
            <a:endParaRPr lang="en-US" dirty="0"/>
          </a:p>
        </p:txBody>
      </p:sp>
      <p:sp>
        <p:nvSpPr>
          <p:cNvPr id="4" name="Slide Number Placeholder 3"/>
          <p:cNvSpPr>
            <a:spLocks noGrp="1"/>
          </p:cNvSpPr>
          <p:nvPr>
            <p:ph type="sldNum" sz="quarter" idx="10"/>
          </p:nvPr>
        </p:nvSpPr>
        <p:spPr/>
        <p:txBody>
          <a:bodyPr lIns="66888" tIns="33444" rIns="66888" bIns="33444"/>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lIns="66888" tIns="33444" rIns="66888" bIns="33444"/>
          <a:lstStyle/>
          <a:p>
            <a:endParaRPr lang="en-US" dirty="0"/>
          </a:p>
        </p:txBody>
      </p:sp>
      <p:sp>
        <p:nvSpPr>
          <p:cNvPr id="4" name="Slide Number Placeholder 3"/>
          <p:cNvSpPr>
            <a:spLocks noGrp="1"/>
          </p:cNvSpPr>
          <p:nvPr>
            <p:ph type="sldNum" sz="quarter" idx="10"/>
          </p:nvPr>
        </p:nvSpPr>
        <p:spPr/>
        <p:txBody>
          <a:bodyPr lIns="66888" tIns="33444" rIns="66888" bIns="33444"/>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lIns="66888" tIns="33444" rIns="66888" bIns="33444"/>
          <a:lstStyle/>
          <a:p>
            <a:endParaRPr lang="en-US" dirty="0"/>
          </a:p>
        </p:txBody>
      </p:sp>
      <p:sp>
        <p:nvSpPr>
          <p:cNvPr id="4" name="Slide Number Placeholder 3"/>
          <p:cNvSpPr>
            <a:spLocks noGrp="1"/>
          </p:cNvSpPr>
          <p:nvPr>
            <p:ph type="sldNum" sz="quarter" idx="10"/>
          </p:nvPr>
        </p:nvSpPr>
        <p:spPr/>
        <p:txBody>
          <a:bodyPr lIns="66888" tIns="33444" rIns="66888" bIns="33444"/>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lIns="66888" tIns="33444" rIns="66888" bIns="33444"/>
          <a:lstStyle/>
          <a:p>
            <a:endParaRPr lang="en-US" dirty="0"/>
          </a:p>
        </p:txBody>
      </p:sp>
      <p:sp>
        <p:nvSpPr>
          <p:cNvPr id="4" name="Slide Number Placeholder 3"/>
          <p:cNvSpPr>
            <a:spLocks noGrp="1"/>
          </p:cNvSpPr>
          <p:nvPr>
            <p:ph type="sldNum" sz="quarter" idx="10"/>
          </p:nvPr>
        </p:nvSpPr>
        <p:spPr/>
        <p:txBody>
          <a:bodyPr lIns="66888" tIns="33444" rIns="66888" bIns="33444"/>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lIns="66888" tIns="33444" rIns="66888" bIns="33444"/>
          <a:lstStyle/>
          <a:p>
            <a:endParaRPr lang="en-US" dirty="0"/>
          </a:p>
        </p:txBody>
      </p:sp>
      <p:sp>
        <p:nvSpPr>
          <p:cNvPr id="4" name="Slide Number Placeholder 3"/>
          <p:cNvSpPr>
            <a:spLocks noGrp="1"/>
          </p:cNvSpPr>
          <p:nvPr>
            <p:ph type="sldNum" sz="quarter" idx="10"/>
          </p:nvPr>
        </p:nvSpPr>
        <p:spPr/>
        <p:txBody>
          <a:bodyPr lIns="66888" tIns="33444" rIns="66888" bIns="33444"/>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Slide 9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2F2F2">
              <a:alpha val="95000"/>
            </a:srgbClr>
          </a:solidFill>
          <a:ln/>
        </p:spPr>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Slide 1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alpha val="95000"/>
            </a:srgbClr>
          </a:solidFill>
          <a:ln/>
        </p:spPr>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Slide 2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alpha val="95000"/>
            </a:srgbClr>
          </a:solidFill>
          <a:ln/>
        </p:spPr>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lide 3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alpha val="95000"/>
            </a:srgbClr>
          </a:solidFill>
          <a:ln/>
        </p:spPr>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Slide 4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alpha val="95000"/>
            </a:srgbClr>
          </a:solidFill>
          <a:ln/>
        </p:spPr>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Slide 5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alpha val="95000"/>
            </a:srgbClr>
          </a:solidFill>
          <a:ln/>
        </p:spPr>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Slide 6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alpha val="95000"/>
            </a:srgbClr>
          </a:solidFill>
          <a:ln/>
        </p:spPr>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Slide 7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alpha val="95000"/>
            </a:srgbClr>
          </a:solidFill>
          <a:ln/>
        </p:spPr>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Slide 8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alpha val="95000"/>
            </a:srgbClr>
          </a:solidFill>
          <a:ln/>
        </p:spPr>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3.xml"/><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4.xml"/><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7.png"/><Relationship Id="rId7" Type="http://schemas.openxmlformats.org/officeDocument/2006/relationships/image" Target="../media/image11.png"/><Relationship Id="rId12" Type="http://schemas.openxmlformats.org/officeDocument/2006/relationships/image" Target="../media/image16.png"/><Relationship Id="rId2" Type="http://schemas.openxmlformats.org/officeDocument/2006/relationships/notesSlide" Target="../notesSlides/notesSlide4.xml"/><Relationship Id="rId1" Type="http://schemas.openxmlformats.org/officeDocument/2006/relationships/slideLayout" Target="../slideLayouts/slideLayout5.xml"/><Relationship Id="rId6" Type="http://schemas.openxmlformats.org/officeDocument/2006/relationships/image" Target="../media/image10.png"/><Relationship Id="rId11" Type="http://schemas.openxmlformats.org/officeDocument/2006/relationships/image" Target="../media/image15.png"/><Relationship Id="rId5" Type="http://schemas.openxmlformats.org/officeDocument/2006/relationships/image" Target="../media/image9.png"/><Relationship Id="rId10" Type="http://schemas.openxmlformats.org/officeDocument/2006/relationships/image" Target="../media/image14.png"/><Relationship Id="rId4" Type="http://schemas.openxmlformats.org/officeDocument/2006/relationships/image" Target="../media/image8.png"/><Relationship Id="rId9" Type="http://schemas.openxmlformats.org/officeDocument/2006/relationships/image" Target="../media/image13.png"/></Relationships>
</file>

<file path=ppt/slides/_rels/slide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5.xml"/><Relationship Id="rId1" Type="http://schemas.openxmlformats.org/officeDocument/2006/relationships/slideLayout" Target="../slideLayouts/slideLayout6.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png"/></Relationships>
</file>

<file path=ppt/slides/_rels/slide6.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image" Target="../media/image21.png"/><Relationship Id="rId7" Type="http://schemas.openxmlformats.org/officeDocument/2006/relationships/image" Target="../media/image25.pn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s>
</file>

<file path=ppt/slides/_rels/slide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8.xml"/><Relationship Id="rId1" Type="http://schemas.openxmlformats.org/officeDocument/2006/relationships/slideLayout" Target="../slideLayouts/slideLayout9.xml"/><Relationship Id="rId5" Type="http://schemas.openxmlformats.org/officeDocument/2006/relationships/image" Target="../media/image30.png"/><Relationship Id="rId4" Type="http://schemas.openxmlformats.org/officeDocument/2006/relationships/image" Target="../media/image29.pn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5486400" cy="8229600"/>
          </a:xfrm>
          <a:prstGeom prst="rect">
            <a:avLst/>
          </a:prstGeom>
        </p:spPr>
      </p:pic>
      <p:sp>
        <p:nvSpPr>
          <p:cNvPr id="3" name="Text 0"/>
          <p:cNvSpPr/>
          <p:nvPr/>
        </p:nvSpPr>
        <p:spPr>
          <a:xfrm>
            <a:off x="6280190" y="2551986"/>
            <a:ext cx="7556421" cy="1240155"/>
          </a:xfrm>
          <a:prstGeom prst="rect">
            <a:avLst/>
          </a:prstGeom>
          <a:noFill/>
          <a:ln/>
        </p:spPr>
        <p:txBody>
          <a:bodyPr wrap="square" lIns="0" tIns="0" rIns="0" bIns="0" rtlCol="0" anchor="t"/>
          <a:lstStyle/>
          <a:p>
            <a:pPr marL="0" indent="0" algn="l">
              <a:lnSpc>
                <a:spcPts val="4850"/>
              </a:lnSpc>
              <a:buNone/>
            </a:pPr>
            <a:r>
              <a:rPr lang="en-US" sz="3900" dirty="0">
                <a:solidFill>
                  <a:srgbClr val="505468"/>
                </a:solidFill>
                <a:latin typeface="Instrument Sans Semi Bold" pitchFamily="34" charset="0"/>
                <a:ea typeface="Instrument Sans Semi Bold" pitchFamily="34" charset="-122"/>
                <a:cs typeface="Instrument Sans Semi Bold" pitchFamily="34" charset="-120"/>
              </a:rPr>
              <a:t>Selvaccept og Samspil: Sjælens Håndværk</a:t>
            </a:r>
            <a:endParaRPr lang="en-US" sz="3900" dirty="0"/>
          </a:p>
        </p:txBody>
      </p:sp>
      <p:sp>
        <p:nvSpPr>
          <p:cNvPr id="4" name="Text 1"/>
          <p:cNvSpPr/>
          <p:nvPr/>
        </p:nvSpPr>
        <p:spPr>
          <a:xfrm>
            <a:off x="6280190" y="4089797"/>
            <a:ext cx="7556421" cy="1587698"/>
          </a:xfrm>
          <a:prstGeom prst="rect">
            <a:avLst/>
          </a:prstGeom>
          <a:noFill/>
          <a:ln/>
        </p:spPr>
        <p:txBody>
          <a:bodyPr wrap="square" lIns="0" tIns="0" rIns="0" bIns="0" rtlCol="0" anchor="t"/>
          <a:lstStyle/>
          <a:p>
            <a:pPr marL="0" indent="0" algn="l">
              <a:lnSpc>
                <a:spcPts val="2500"/>
              </a:lnSpc>
              <a:buNone/>
            </a:pPr>
            <a:r>
              <a:rPr lang="en-US" sz="1550" dirty="0">
                <a:solidFill>
                  <a:srgbClr val="5B5F71"/>
                </a:solidFill>
                <a:latin typeface="Instrument Sans Medium" pitchFamily="34" charset="0"/>
                <a:ea typeface="Instrument Sans Medium" pitchFamily="34" charset="-122"/>
                <a:cs typeface="Instrument Sans Medium" pitchFamily="34" charset="-120"/>
              </a:rPr>
              <a:t>Velkommen til Modul A4: Selvaccept og Samspil – et spændende dyk ned i sjælens håndværk! Som kommende psykoterapeuter inden for ID-terapi vil I her få indsigt i nogle af de mest centrale koncepter omkring selvaccept og relationelle dynamikker. Gør jer klar til at få ryddet op i det psykiske klædeskab og opdage nye dybder i både jeres egen og klienters selvforståelse.</a:t>
            </a:r>
            <a:endParaRPr lang="en-US" sz="15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sp>
        <p:nvSpPr>
          <p:cNvPr id="2" name="Text 0"/>
          <p:cNvSpPr/>
          <p:nvPr/>
        </p:nvSpPr>
        <p:spPr>
          <a:xfrm>
            <a:off x="793790" y="1232059"/>
            <a:ext cx="11831836" cy="620078"/>
          </a:xfrm>
          <a:prstGeom prst="rect">
            <a:avLst/>
          </a:prstGeom>
          <a:noFill/>
          <a:ln/>
        </p:spPr>
        <p:txBody>
          <a:bodyPr wrap="none" lIns="0" tIns="0" rIns="0" bIns="0" rtlCol="0" anchor="t"/>
          <a:lstStyle/>
          <a:p>
            <a:pPr marL="0" indent="0" algn="l">
              <a:lnSpc>
                <a:spcPts val="4850"/>
              </a:lnSpc>
              <a:buNone/>
            </a:pPr>
            <a:r>
              <a:rPr lang="en-US" sz="3900" dirty="0">
                <a:solidFill>
                  <a:srgbClr val="505468"/>
                </a:solidFill>
                <a:latin typeface="Instrument Sans Semi Bold" pitchFamily="34" charset="0"/>
                <a:ea typeface="Instrument Sans Semi Bold" pitchFamily="34" charset="-122"/>
                <a:cs typeface="Instrument Sans Semi Bold" pitchFamily="34" charset="-120"/>
              </a:rPr>
              <a:t>Modul A4: Selvaccept og Samspil – En Introduktion</a:t>
            </a:r>
            <a:endParaRPr lang="en-US" sz="3900" dirty="0"/>
          </a:p>
        </p:txBody>
      </p:sp>
      <p:sp>
        <p:nvSpPr>
          <p:cNvPr id="3" name="Text 1"/>
          <p:cNvSpPr/>
          <p:nvPr/>
        </p:nvSpPr>
        <p:spPr>
          <a:xfrm>
            <a:off x="793790" y="2248972"/>
            <a:ext cx="13042821" cy="317540"/>
          </a:xfrm>
          <a:prstGeom prst="rect">
            <a:avLst/>
          </a:prstGeom>
          <a:noFill/>
          <a:ln/>
        </p:spPr>
        <p:txBody>
          <a:bodyPr wrap="none" lIns="0" tIns="0" rIns="0" bIns="0" rtlCol="0" anchor="t"/>
          <a:lstStyle/>
          <a:p>
            <a:pPr marL="0" indent="0" algn="l">
              <a:lnSpc>
                <a:spcPts val="2500"/>
              </a:lnSpc>
              <a:buNone/>
            </a:pPr>
            <a:r>
              <a:rPr lang="en-US" sz="1550" dirty="0">
                <a:solidFill>
                  <a:srgbClr val="5B5F71"/>
                </a:solidFill>
                <a:latin typeface="Instrument Sans Medium" pitchFamily="34" charset="0"/>
                <a:ea typeface="Instrument Sans Medium" pitchFamily="34" charset="-122"/>
                <a:cs typeface="Instrument Sans Medium" pitchFamily="34" charset="-120"/>
              </a:rPr>
              <a:t>Dette modul er designet til at give jer konkrete færdigheder og kompetencer i arbejdet med klienter. I vil lære hvordan I kan:</a:t>
            </a:r>
            <a:endParaRPr lang="en-US" sz="1550" dirty="0"/>
          </a:p>
        </p:txBody>
      </p:sp>
      <p:pic>
        <p:nvPicPr>
          <p:cNvPr id="4" name="Image 0" descr="preencoded.png"/>
          <p:cNvPicPr>
            <a:picLocks noChangeAspect="1"/>
          </p:cNvPicPr>
          <p:nvPr/>
        </p:nvPicPr>
        <p:blipFill>
          <a:blip r:embed="rId3"/>
          <a:stretch>
            <a:fillRect/>
          </a:stretch>
        </p:blipFill>
        <p:spPr>
          <a:xfrm>
            <a:off x="793790" y="3064550"/>
            <a:ext cx="4215289" cy="91440"/>
          </a:xfrm>
          <a:prstGeom prst="rect">
            <a:avLst/>
          </a:prstGeom>
        </p:spPr>
      </p:pic>
      <p:pic>
        <p:nvPicPr>
          <p:cNvPr id="5" name="Image 1" descr="preencoded.png"/>
          <p:cNvPicPr>
            <a:picLocks noChangeAspect="1"/>
          </p:cNvPicPr>
          <p:nvPr/>
        </p:nvPicPr>
        <p:blipFill>
          <a:blip r:embed="rId4"/>
          <a:stretch>
            <a:fillRect/>
          </a:stretch>
        </p:blipFill>
        <p:spPr>
          <a:xfrm>
            <a:off x="2603778" y="2789753"/>
            <a:ext cx="595313" cy="595313"/>
          </a:xfrm>
          <a:prstGeom prst="rect">
            <a:avLst/>
          </a:prstGeom>
        </p:spPr>
      </p:pic>
      <p:sp>
        <p:nvSpPr>
          <p:cNvPr id="6" name="Text 2"/>
          <p:cNvSpPr/>
          <p:nvPr/>
        </p:nvSpPr>
        <p:spPr>
          <a:xfrm>
            <a:off x="2782372" y="2938582"/>
            <a:ext cx="238125" cy="297656"/>
          </a:xfrm>
          <a:prstGeom prst="rect">
            <a:avLst/>
          </a:prstGeom>
          <a:noFill/>
          <a:ln/>
        </p:spPr>
        <p:txBody>
          <a:bodyPr wrap="none" lIns="0" tIns="0" rIns="0" bIns="0" rtlCol="0" anchor="t"/>
          <a:lstStyle/>
          <a:p>
            <a:pPr marL="0" indent="0" algn="l">
              <a:lnSpc>
                <a:spcPts val="3000"/>
              </a:lnSpc>
              <a:buNone/>
            </a:pPr>
            <a:r>
              <a:rPr lang="en-US" sz="1850" dirty="0">
                <a:solidFill>
                  <a:srgbClr val="FFFFFF"/>
                </a:solidFill>
                <a:latin typeface="Instrument Sans Semi Bold" pitchFamily="34" charset="0"/>
                <a:ea typeface="Instrument Sans Semi Bold" pitchFamily="34" charset="-122"/>
                <a:cs typeface="Instrument Sans Semi Bold" pitchFamily="34" charset="-120"/>
              </a:rPr>
              <a:t>1</a:t>
            </a:r>
            <a:endParaRPr lang="en-US" sz="1850" dirty="0"/>
          </a:p>
        </p:txBody>
      </p:sp>
      <p:sp>
        <p:nvSpPr>
          <p:cNvPr id="7" name="Text 3"/>
          <p:cNvSpPr/>
          <p:nvPr/>
        </p:nvSpPr>
        <p:spPr>
          <a:xfrm>
            <a:off x="1015008" y="3583543"/>
            <a:ext cx="3000137" cy="310158"/>
          </a:xfrm>
          <a:prstGeom prst="rect">
            <a:avLst/>
          </a:prstGeom>
          <a:noFill/>
          <a:ln/>
        </p:spPr>
        <p:txBody>
          <a:bodyPr wrap="none" lIns="0" tIns="0" rIns="0" bIns="0" rtlCol="0" anchor="t"/>
          <a:lstStyle/>
          <a:p>
            <a:pPr marL="0" indent="0" algn="l">
              <a:lnSpc>
                <a:spcPts val="2400"/>
              </a:lnSpc>
              <a:buNone/>
            </a:pPr>
            <a:r>
              <a:rPr lang="en-US" sz="1950" dirty="0">
                <a:solidFill>
                  <a:srgbClr val="5B5F71"/>
                </a:solidFill>
                <a:latin typeface="Instrument Sans Semi Bold" pitchFamily="34" charset="0"/>
                <a:ea typeface="Instrument Sans Semi Bold" pitchFamily="34" charset="-122"/>
                <a:cs typeface="Instrument Sans Semi Bold" pitchFamily="34" charset="-120"/>
              </a:rPr>
              <a:t>Personlighedens Facetter</a:t>
            </a:r>
            <a:endParaRPr lang="en-US" sz="1950" dirty="0"/>
          </a:p>
        </p:txBody>
      </p:sp>
      <p:sp>
        <p:nvSpPr>
          <p:cNvPr id="8" name="Text 4"/>
          <p:cNvSpPr/>
          <p:nvPr/>
        </p:nvSpPr>
        <p:spPr>
          <a:xfrm>
            <a:off x="1015008" y="4012763"/>
            <a:ext cx="3772853" cy="1905238"/>
          </a:xfrm>
          <a:prstGeom prst="rect">
            <a:avLst/>
          </a:prstGeom>
          <a:noFill/>
          <a:ln/>
        </p:spPr>
        <p:txBody>
          <a:bodyPr wrap="square" lIns="0" tIns="0" rIns="0" bIns="0" rtlCol="0" anchor="t"/>
          <a:lstStyle/>
          <a:p>
            <a:pPr marL="0" indent="0" algn="l">
              <a:lnSpc>
                <a:spcPts val="2500"/>
              </a:lnSpc>
              <a:buNone/>
            </a:pPr>
            <a:r>
              <a:rPr lang="en-US" sz="1550" dirty="0">
                <a:solidFill>
                  <a:srgbClr val="5B5F71"/>
                </a:solidFill>
                <a:latin typeface="Instrument Sans Medium" pitchFamily="34" charset="0"/>
                <a:ea typeface="Instrument Sans Medium" pitchFamily="34" charset="-122"/>
                <a:cs typeface="Instrument Sans Medium" pitchFamily="34" charset="-120"/>
              </a:rPr>
              <a:t>Hjælpe klienter til både følelsesmæssigt og mentalt at erkende, at personligheden består af mange forskellige sider, der skifter fra situation til situation og skaber forskellig kemi mellem mennesker.</a:t>
            </a:r>
            <a:endParaRPr lang="en-US" sz="1550" dirty="0"/>
          </a:p>
        </p:txBody>
      </p:sp>
      <p:pic>
        <p:nvPicPr>
          <p:cNvPr id="9" name="Image 2" descr="preencoded.png"/>
          <p:cNvPicPr>
            <a:picLocks noChangeAspect="1"/>
          </p:cNvPicPr>
          <p:nvPr/>
        </p:nvPicPr>
        <p:blipFill>
          <a:blip r:embed="rId3"/>
          <a:stretch>
            <a:fillRect/>
          </a:stretch>
        </p:blipFill>
        <p:spPr>
          <a:xfrm>
            <a:off x="5207437" y="3064550"/>
            <a:ext cx="4215408" cy="91440"/>
          </a:xfrm>
          <a:prstGeom prst="rect">
            <a:avLst/>
          </a:prstGeom>
        </p:spPr>
      </p:pic>
      <p:pic>
        <p:nvPicPr>
          <p:cNvPr id="10" name="Image 3" descr="preencoded.png"/>
          <p:cNvPicPr>
            <a:picLocks noChangeAspect="1"/>
          </p:cNvPicPr>
          <p:nvPr/>
        </p:nvPicPr>
        <p:blipFill>
          <a:blip r:embed="rId4"/>
          <a:stretch>
            <a:fillRect/>
          </a:stretch>
        </p:blipFill>
        <p:spPr>
          <a:xfrm>
            <a:off x="7017425" y="2789753"/>
            <a:ext cx="595313" cy="595313"/>
          </a:xfrm>
          <a:prstGeom prst="rect">
            <a:avLst/>
          </a:prstGeom>
        </p:spPr>
      </p:pic>
      <p:sp>
        <p:nvSpPr>
          <p:cNvPr id="11" name="Text 5"/>
          <p:cNvSpPr/>
          <p:nvPr/>
        </p:nvSpPr>
        <p:spPr>
          <a:xfrm>
            <a:off x="7196018" y="2938582"/>
            <a:ext cx="238125" cy="297656"/>
          </a:xfrm>
          <a:prstGeom prst="rect">
            <a:avLst/>
          </a:prstGeom>
          <a:noFill/>
          <a:ln/>
        </p:spPr>
        <p:txBody>
          <a:bodyPr wrap="none" lIns="0" tIns="0" rIns="0" bIns="0" rtlCol="0" anchor="t"/>
          <a:lstStyle/>
          <a:p>
            <a:pPr marL="0" indent="0" algn="l">
              <a:lnSpc>
                <a:spcPts val="3000"/>
              </a:lnSpc>
              <a:buNone/>
            </a:pPr>
            <a:r>
              <a:rPr lang="en-US" sz="1850" dirty="0">
                <a:solidFill>
                  <a:srgbClr val="FFFFFF"/>
                </a:solidFill>
                <a:latin typeface="Instrument Sans Semi Bold" pitchFamily="34" charset="0"/>
                <a:ea typeface="Instrument Sans Semi Bold" pitchFamily="34" charset="-122"/>
                <a:cs typeface="Instrument Sans Semi Bold" pitchFamily="34" charset="-120"/>
              </a:rPr>
              <a:t>2</a:t>
            </a:r>
            <a:endParaRPr lang="en-US" sz="1850" dirty="0"/>
          </a:p>
        </p:txBody>
      </p:sp>
      <p:sp>
        <p:nvSpPr>
          <p:cNvPr id="12" name="Text 6"/>
          <p:cNvSpPr/>
          <p:nvPr/>
        </p:nvSpPr>
        <p:spPr>
          <a:xfrm>
            <a:off x="5428655" y="3583543"/>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5B5F71"/>
                </a:solidFill>
                <a:latin typeface="Instrument Sans Semi Bold" pitchFamily="34" charset="0"/>
                <a:ea typeface="Instrument Sans Semi Bold" pitchFamily="34" charset="-122"/>
                <a:cs typeface="Instrument Sans Semi Bold" pitchFamily="34" charset="-120"/>
              </a:rPr>
              <a:t>Relationer som Spejl</a:t>
            </a:r>
            <a:endParaRPr lang="en-US" sz="1950" dirty="0"/>
          </a:p>
        </p:txBody>
      </p:sp>
      <p:sp>
        <p:nvSpPr>
          <p:cNvPr id="13" name="Text 7"/>
          <p:cNvSpPr/>
          <p:nvPr/>
        </p:nvSpPr>
        <p:spPr>
          <a:xfrm>
            <a:off x="5428655" y="4012763"/>
            <a:ext cx="3772972" cy="1587698"/>
          </a:xfrm>
          <a:prstGeom prst="rect">
            <a:avLst/>
          </a:prstGeom>
          <a:noFill/>
          <a:ln/>
        </p:spPr>
        <p:txBody>
          <a:bodyPr wrap="square" lIns="0" tIns="0" rIns="0" bIns="0" rtlCol="0" anchor="t"/>
          <a:lstStyle/>
          <a:p>
            <a:pPr marL="0" indent="0" algn="l">
              <a:lnSpc>
                <a:spcPts val="2500"/>
              </a:lnSpc>
              <a:buNone/>
            </a:pPr>
            <a:r>
              <a:rPr lang="en-US" sz="1550" dirty="0">
                <a:solidFill>
                  <a:srgbClr val="5B5F71"/>
                </a:solidFill>
                <a:latin typeface="Instrument Sans Medium" pitchFamily="34" charset="0"/>
                <a:ea typeface="Instrument Sans Medium" pitchFamily="34" charset="-122"/>
                <a:cs typeface="Instrument Sans Medium" pitchFamily="34" charset="-120"/>
              </a:rPr>
              <a:t>Støtte klienter i at bruge samspillet med andre som et spejl til at få øje på egne ubevidste personlighedssider og belyse "skyggerne", så uhensigtsmæssige roller og reaktioner kan brydes.</a:t>
            </a:r>
            <a:endParaRPr lang="en-US" sz="1550" dirty="0"/>
          </a:p>
        </p:txBody>
      </p:sp>
      <p:pic>
        <p:nvPicPr>
          <p:cNvPr id="14" name="Image 4" descr="preencoded.png"/>
          <p:cNvPicPr>
            <a:picLocks noChangeAspect="1"/>
          </p:cNvPicPr>
          <p:nvPr/>
        </p:nvPicPr>
        <p:blipFill>
          <a:blip r:embed="rId3"/>
          <a:stretch>
            <a:fillRect/>
          </a:stretch>
        </p:blipFill>
        <p:spPr>
          <a:xfrm>
            <a:off x="9621203" y="3064550"/>
            <a:ext cx="4215289" cy="91440"/>
          </a:xfrm>
          <a:prstGeom prst="rect">
            <a:avLst/>
          </a:prstGeom>
        </p:spPr>
      </p:pic>
      <p:pic>
        <p:nvPicPr>
          <p:cNvPr id="15" name="Image 5" descr="preencoded.png"/>
          <p:cNvPicPr>
            <a:picLocks noChangeAspect="1"/>
          </p:cNvPicPr>
          <p:nvPr/>
        </p:nvPicPr>
        <p:blipFill>
          <a:blip r:embed="rId4"/>
          <a:stretch>
            <a:fillRect/>
          </a:stretch>
        </p:blipFill>
        <p:spPr>
          <a:xfrm>
            <a:off x="11431191" y="2789753"/>
            <a:ext cx="595313" cy="595313"/>
          </a:xfrm>
          <a:prstGeom prst="rect">
            <a:avLst/>
          </a:prstGeom>
        </p:spPr>
      </p:pic>
      <p:sp>
        <p:nvSpPr>
          <p:cNvPr id="16" name="Text 8"/>
          <p:cNvSpPr/>
          <p:nvPr/>
        </p:nvSpPr>
        <p:spPr>
          <a:xfrm>
            <a:off x="11609784" y="2938582"/>
            <a:ext cx="238125" cy="297656"/>
          </a:xfrm>
          <a:prstGeom prst="rect">
            <a:avLst/>
          </a:prstGeom>
          <a:noFill/>
          <a:ln/>
        </p:spPr>
        <p:txBody>
          <a:bodyPr wrap="none" lIns="0" tIns="0" rIns="0" bIns="0" rtlCol="0" anchor="t"/>
          <a:lstStyle/>
          <a:p>
            <a:pPr marL="0" indent="0" algn="l">
              <a:lnSpc>
                <a:spcPts val="3000"/>
              </a:lnSpc>
              <a:buNone/>
            </a:pPr>
            <a:r>
              <a:rPr lang="en-US" sz="1850" dirty="0">
                <a:solidFill>
                  <a:srgbClr val="FFFFFF"/>
                </a:solidFill>
                <a:latin typeface="Instrument Sans Semi Bold" pitchFamily="34" charset="0"/>
                <a:ea typeface="Instrument Sans Semi Bold" pitchFamily="34" charset="-122"/>
                <a:cs typeface="Instrument Sans Semi Bold" pitchFamily="34" charset="-120"/>
              </a:rPr>
              <a:t>3</a:t>
            </a:r>
            <a:endParaRPr lang="en-US" sz="1850" dirty="0"/>
          </a:p>
        </p:txBody>
      </p:sp>
      <p:sp>
        <p:nvSpPr>
          <p:cNvPr id="17" name="Text 9"/>
          <p:cNvSpPr/>
          <p:nvPr/>
        </p:nvSpPr>
        <p:spPr>
          <a:xfrm>
            <a:off x="9842421" y="3583543"/>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5B5F71"/>
                </a:solidFill>
                <a:latin typeface="Instrument Sans Semi Bold" pitchFamily="34" charset="0"/>
                <a:ea typeface="Instrument Sans Semi Bold" pitchFamily="34" charset="-122"/>
                <a:cs typeface="Instrument Sans Semi Bold" pitchFamily="34" charset="-120"/>
              </a:rPr>
              <a:t>Dybere Selvaccept</a:t>
            </a:r>
            <a:endParaRPr lang="en-US" sz="1950" dirty="0"/>
          </a:p>
        </p:txBody>
      </p:sp>
      <p:sp>
        <p:nvSpPr>
          <p:cNvPr id="18" name="Text 10"/>
          <p:cNvSpPr/>
          <p:nvPr/>
        </p:nvSpPr>
        <p:spPr>
          <a:xfrm>
            <a:off x="9842421" y="4012763"/>
            <a:ext cx="3772853" cy="1587698"/>
          </a:xfrm>
          <a:prstGeom prst="rect">
            <a:avLst/>
          </a:prstGeom>
          <a:noFill/>
          <a:ln/>
        </p:spPr>
        <p:txBody>
          <a:bodyPr wrap="square" lIns="0" tIns="0" rIns="0" bIns="0" rtlCol="0" anchor="t"/>
          <a:lstStyle/>
          <a:p>
            <a:pPr marL="0" indent="0" algn="l">
              <a:lnSpc>
                <a:spcPts val="2500"/>
              </a:lnSpc>
              <a:buNone/>
            </a:pPr>
            <a:r>
              <a:rPr lang="en-US" sz="1550" dirty="0">
                <a:solidFill>
                  <a:srgbClr val="5B5F71"/>
                </a:solidFill>
                <a:latin typeface="Instrument Sans Medium" pitchFamily="34" charset="0"/>
                <a:ea typeface="Instrument Sans Medium" pitchFamily="34" charset="-122"/>
                <a:cs typeface="Instrument Sans Medium" pitchFamily="34" charset="-120"/>
              </a:rPr>
              <a:t>Guide klienter til at opnå en langt højere grad af selvaccept ved at opdage de dybere bevæggrunde og intentioner bag negative eller destruktive sider af personligheden.</a:t>
            </a:r>
            <a:endParaRPr lang="en-US" sz="1550" dirty="0"/>
          </a:p>
        </p:txBody>
      </p:sp>
      <p:sp>
        <p:nvSpPr>
          <p:cNvPr id="19" name="Text 11"/>
          <p:cNvSpPr/>
          <p:nvPr/>
        </p:nvSpPr>
        <p:spPr>
          <a:xfrm>
            <a:off x="793790" y="6362462"/>
            <a:ext cx="13042821" cy="635079"/>
          </a:xfrm>
          <a:prstGeom prst="rect">
            <a:avLst/>
          </a:prstGeom>
          <a:noFill/>
          <a:ln/>
        </p:spPr>
        <p:txBody>
          <a:bodyPr wrap="square" lIns="0" tIns="0" rIns="0" bIns="0" rtlCol="0" anchor="t"/>
          <a:lstStyle/>
          <a:p>
            <a:pPr marL="0" indent="0" algn="l">
              <a:lnSpc>
                <a:spcPts val="2500"/>
              </a:lnSpc>
              <a:buNone/>
            </a:pPr>
            <a:r>
              <a:rPr lang="en-US" sz="1550" dirty="0">
                <a:solidFill>
                  <a:srgbClr val="5B5F71"/>
                </a:solidFill>
                <a:latin typeface="Instrument Sans Medium" pitchFamily="34" charset="0"/>
                <a:ea typeface="Instrument Sans Medium" pitchFamily="34" charset="-122"/>
                <a:cs typeface="Instrument Sans Medium" pitchFamily="34" charset="-120"/>
              </a:rPr>
              <a:t>Gennem dette modul vil I tilegne jer viden og værktøjer til at facilitere en dybere selvforståelse hos jeres kommende klienter, som kan føre til større autenticitet og livskvalitet.</a:t>
            </a:r>
            <a:endParaRPr lang="en-US" sz="15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Text 0"/>
          <p:cNvSpPr/>
          <p:nvPr/>
        </p:nvSpPr>
        <p:spPr>
          <a:xfrm>
            <a:off x="396835" y="272891"/>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505468"/>
                </a:solidFill>
                <a:latin typeface="Instrument Sans Semi Bold" pitchFamily="34" charset="0"/>
                <a:ea typeface="Instrument Sans Semi Bold" pitchFamily="34" charset="-122"/>
                <a:cs typeface="Instrument Sans Semi Bold" pitchFamily="34" charset="-120"/>
              </a:rPr>
              <a:t>Hvad er Selvaccept?</a:t>
            </a:r>
            <a:endParaRPr lang="en-US" sz="1950" dirty="0"/>
          </a:p>
        </p:txBody>
      </p:sp>
      <p:sp>
        <p:nvSpPr>
          <p:cNvPr id="3" name="Text 1"/>
          <p:cNvSpPr/>
          <p:nvPr/>
        </p:nvSpPr>
        <p:spPr>
          <a:xfrm>
            <a:off x="396835" y="821174"/>
            <a:ext cx="6797397" cy="317183"/>
          </a:xfrm>
          <a:prstGeom prst="rect">
            <a:avLst/>
          </a:prstGeom>
          <a:noFill/>
          <a:ln/>
        </p:spPr>
        <p:txBody>
          <a:bodyPr wrap="square" lIns="0" tIns="0" rIns="0" bIns="0" rtlCol="0" anchor="t"/>
          <a:lstStyle/>
          <a:p>
            <a:pPr marL="0" indent="0" algn="l">
              <a:lnSpc>
                <a:spcPts val="1250"/>
              </a:lnSpc>
              <a:buNone/>
            </a:pPr>
            <a:r>
              <a:rPr lang="en-US" sz="750" dirty="0">
                <a:solidFill>
                  <a:srgbClr val="5B5F71"/>
                </a:solidFill>
                <a:latin typeface="Instrument Sans Medium" pitchFamily="34" charset="0"/>
                <a:ea typeface="Instrument Sans Medium" pitchFamily="34" charset="-122"/>
                <a:cs typeface="Instrument Sans Medium" pitchFamily="34" charset="-120"/>
              </a:rPr>
              <a:t>Inden for ID-terapi anses det for meget vigtigt at forstå de forskellige aspekter af selvfølelse, da det ligger i navnet ID-terapi – et særligt fokus på identitet og selvfølelse og dets betydning for livskvalitet.</a:t>
            </a:r>
            <a:endParaRPr lang="en-US" sz="750" dirty="0"/>
          </a:p>
        </p:txBody>
      </p:sp>
      <p:sp>
        <p:nvSpPr>
          <p:cNvPr id="4" name="Text 2"/>
          <p:cNvSpPr/>
          <p:nvPr/>
        </p:nvSpPr>
        <p:spPr>
          <a:xfrm>
            <a:off x="396835" y="1237536"/>
            <a:ext cx="1488519" cy="185976"/>
          </a:xfrm>
          <a:prstGeom prst="rect">
            <a:avLst/>
          </a:prstGeom>
          <a:noFill/>
          <a:ln/>
        </p:spPr>
        <p:txBody>
          <a:bodyPr wrap="none" lIns="0" tIns="0" rIns="0" bIns="0" rtlCol="0" anchor="t"/>
          <a:lstStyle/>
          <a:p>
            <a:pPr marL="0" indent="0" algn="l">
              <a:lnSpc>
                <a:spcPts val="1450"/>
              </a:lnSpc>
              <a:buNone/>
            </a:pPr>
            <a:r>
              <a:rPr lang="en-US" sz="1150" dirty="0">
                <a:solidFill>
                  <a:srgbClr val="505468"/>
                </a:solidFill>
                <a:latin typeface="Instrument Sans Semi Bold" pitchFamily="34" charset="0"/>
                <a:ea typeface="Instrument Sans Semi Bold" pitchFamily="34" charset="-122"/>
                <a:cs typeface="Instrument Sans Semi Bold" pitchFamily="34" charset="-120"/>
              </a:rPr>
              <a:t>De fire selvfølelser:</a:t>
            </a:r>
            <a:endParaRPr lang="en-US" sz="1150" dirty="0"/>
          </a:p>
        </p:txBody>
      </p:sp>
      <p:sp>
        <p:nvSpPr>
          <p:cNvPr id="5" name="Shape 3"/>
          <p:cNvSpPr/>
          <p:nvPr/>
        </p:nvSpPr>
        <p:spPr>
          <a:xfrm>
            <a:off x="396835" y="1535073"/>
            <a:ext cx="6797397" cy="874276"/>
          </a:xfrm>
          <a:prstGeom prst="roundRect">
            <a:avLst>
              <a:gd name="adj" fmla="val 4767"/>
            </a:avLst>
          </a:prstGeom>
          <a:solidFill>
            <a:srgbClr val="E2E3E9"/>
          </a:solidFill>
          <a:ln w="7620">
            <a:solidFill>
              <a:srgbClr val="C8C9CF"/>
            </a:solidFill>
            <a:prstDash val="solid"/>
          </a:ln>
        </p:spPr>
        <p:txBody>
          <a:bodyPr/>
          <a:lstStyle/>
          <a:p>
            <a:endParaRPr lang="da-DK"/>
          </a:p>
        </p:txBody>
      </p:sp>
      <p:sp>
        <p:nvSpPr>
          <p:cNvPr id="6" name="Text 4"/>
          <p:cNvSpPr/>
          <p:nvPr/>
        </p:nvSpPr>
        <p:spPr>
          <a:xfrm>
            <a:off x="503634" y="1641872"/>
            <a:ext cx="1240393" cy="155019"/>
          </a:xfrm>
          <a:prstGeom prst="rect">
            <a:avLst/>
          </a:prstGeom>
          <a:noFill/>
          <a:ln/>
        </p:spPr>
        <p:txBody>
          <a:bodyPr wrap="none" lIns="0" tIns="0" rIns="0" bIns="0" rtlCol="0" anchor="t"/>
          <a:lstStyle/>
          <a:p>
            <a:pPr marL="0" indent="0" algn="l">
              <a:lnSpc>
                <a:spcPts val="1200"/>
              </a:lnSpc>
              <a:buNone/>
            </a:pPr>
            <a:r>
              <a:rPr lang="en-US" sz="950" dirty="0">
                <a:solidFill>
                  <a:srgbClr val="5B5F71"/>
                </a:solidFill>
                <a:latin typeface="Instrument Sans Semi Bold" pitchFamily="34" charset="0"/>
                <a:ea typeface="Instrument Sans Semi Bold" pitchFamily="34" charset="-122"/>
                <a:cs typeface="Instrument Sans Semi Bold" pitchFamily="34" charset="-120"/>
              </a:rPr>
              <a:t>Selvtillid</a:t>
            </a:r>
            <a:endParaRPr lang="en-US" sz="950" dirty="0"/>
          </a:p>
        </p:txBody>
      </p:sp>
      <p:sp>
        <p:nvSpPr>
          <p:cNvPr id="7" name="Text 5"/>
          <p:cNvSpPr/>
          <p:nvPr/>
        </p:nvSpPr>
        <p:spPr>
          <a:xfrm>
            <a:off x="503634" y="1896070"/>
            <a:ext cx="6583799" cy="158591"/>
          </a:xfrm>
          <a:prstGeom prst="rect">
            <a:avLst/>
          </a:prstGeom>
          <a:noFill/>
          <a:ln/>
        </p:spPr>
        <p:txBody>
          <a:bodyPr wrap="none" lIns="0" tIns="0" rIns="0" bIns="0" rtlCol="0" anchor="t"/>
          <a:lstStyle/>
          <a:p>
            <a:pPr marL="0" indent="0" algn="l">
              <a:lnSpc>
                <a:spcPts val="1250"/>
              </a:lnSpc>
              <a:buNone/>
            </a:pPr>
            <a:r>
              <a:rPr lang="en-US" sz="750" dirty="0">
                <a:solidFill>
                  <a:srgbClr val="5B5F71"/>
                </a:solidFill>
                <a:latin typeface="Instrument Sans Medium" pitchFamily="34" charset="0"/>
                <a:ea typeface="Instrument Sans Medium" pitchFamily="34" charset="-122"/>
                <a:cs typeface="Instrument Sans Medium" pitchFamily="34" charset="-120"/>
              </a:rPr>
              <a:t>Skabes gennem succeser og præstationer, ofte fra tidlig barndom.</a:t>
            </a:r>
            <a:endParaRPr lang="en-US" sz="750" dirty="0"/>
          </a:p>
        </p:txBody>
      </p:sp>
      <p:sp>
        <p:nvSpPr>
          <p:cNvPr id="8" name="Text 6"/>
          <p:cNvSpPr/>
          <p:nvPr/>
        </p:nvSpPr>
        <p:spPr>
          <a:xfrm>
            <a:off x="503634" y="2143958"/>
            <a:ext cx="6583799" cy="158591"/>
          </a:xfrm>
          <a:prstGeom prst="rect">
            <a:avLst/>
          </a:prstGeom>
          <a:noFill/>
          <a:ln/>
        </p:spPr>
        <p:txBody>
          <a:bodyPr wrap="none" lIns="0" tIns="0" rIns="0" bIns="0" rtlCol="0" anchor="t"/>
          <a:lstStyle/>
          <a:p>
            <a:pPr marL="0" indent="0" algn="l">
              <a:lnSpc>
                <a:spcPts val="1250"/>
              </a:lnSpc>
              <a:buNone/>
            </a:pPr>
            <a:r>
              <a:rPr lang="en-US" sz="750" dirty="0">
                <a:solidFill>
                  <a:srgbClr val="5B5F71"/>
                </a:solidFill>
                <a:latin typeface="Instrument Sans Medium" pitchFamily="34" charset="0"/>
                <a:ea typeface="Instrument Sans Medium" pitchFamily="34" charset="-122"/>
                <a:cs typeface="Instrument Sans Medium" pitchFamily="34" charset="-120"/>
              </a:rPr>
              <a:t>Faldgrube: Hvis selvtillid alene er fundamentet, kan det føre til sårbarhed, hvor man kun føler sig værdifuld ved præstation.</a:t>
            </a:r>
            <a:endParaRPr lang="en-US" sz="750" dirty="0"/>
          </a:p>
        </p:txBody>
      </p:sp>
      <p:sp>
        <p:nvSpPr>
          <p:cNvPr id="9" name="Shape 7"/>
          <p:cNvSpPr/>
          <p:nvPr/>
        </p:nvSpPr>
        <p:spPr>
          <a:xfrm>
            <a:off x="396835" y="2508528"/>
            <a:ext cx="6797397" cy="874276"/>
          </a:xfrm>
          <a:prstGeom prst="roundRect">
            <a:avLst>
              <a:gd name="adj" fmla="val 4767"/>
            </a:avLst>
          </a:prstGeom>
          <a:solidFill>
            <a:srgbClr val="E2E3E9"/>
          </a:solidFill>
          <a:ln w="7620">
            <a:solidFill>
              <a:srgbClr val="C8C9CF"/>
            </a:solidFill>
            <a:prstDash val="solid"/>
          </a:ln>
        </p:spPr>
        <p:txBody>
          <a:bodyPr/>
          <a:lstStyle/>
          <a:p>
            <a:endParaRPr lang="da-DK"/>
          </a:p>
        </p:txBody>
      </p:sp>
      <p:sp>
        <p:nvSpPr>
          <p:cNvPr id="10" name="Text 8"/>
          <p:cNvSpPr/>
          <p:nvPr/>
        </p:nvSpPr>
        <p:spPr>
          <a:xfrm>
            <a:off x="503634" y="2615327"/>
            <a:ext cx="1240393" cy="155019"/>
          </a:xfrm>
          <a:prstGeom prst="rect">
            <a:avLst/>
          </a:prstGeom>
          <a:noFill/>
          <a:ln/>
        </p:spPr>
        <p:txBody>
          <a:bodyPr wrap="none" lIns="0" tIns="0" rIns="0" bIns="0" rtlCol="0" anchor="t"/>
          <a:lstStyle/>
          <a:p>
            <a:pPr marL="0" indent="0" algn="l">
              <a:lnSpc>
                <a:spcPts val="1200"/>
              </a:lnSpc>
              <a:buNone/>
            </a:pPr>
            <a:r>
              <a:rPr lang="en-US" sz="950" dirty="0">
                <a:solidFill>
                  <a:srgbClr val="5B5F71"/>
                </a:solidFill>
                <a:latin typeface="Instrument Sans Semi Bold" pitchFamily="34" charset="0"/>
                <a:ea typeface="Instrument Sans Semi Bold" pitchFamily="34" charset="-122"/>
                <a:cs typeface="Instrument Sans Semi Bold" pitchFamily="34" charset="-120"/>
              </a:rPr>
              <a:t>Selvværd</a:t>
            </a:r>
            <a:endParaRPr lang="en-US" sz="950" dirty="0"/>
          </a:p>
        </p:txBody>
      </p:sp>
      <p:sp>
        <p:nvSpPr>
          <p:cNvPr id="11" name="Text 9"/>
          <p:cNvSpPr/>
          <p:nvPr/>
        </p:nvSpPr>
        <p:spPr>
          <a:xfrm>
            <a:off x="503634" y="2869525"/>
            <a:ext cx="6583799" cy="158591"/>
          </a:xfrm>
          <a:prstGeom prst="rect">
            <a:avLst/>
          </a:prstGeom>
          <a:noFill/>
          <a:ln/>
        </p:spPr>
        <p:txBody>
          <a:bodyPr wrap="none" lIns="0" tIns="0" rIns="0" bIns="0" rtlCol="0" anchor="t"/>
          <a:lstStyle/>
          <a:p>
            <a:pPr marL="0" indent="0" algn="l">
              <a:lnSpc>
                <a:spcPts val="1250"/>
              </a:lnSpc>
              <a:buNone/>
            </a:pPr>
            <a:r>
              <a:rPr lang="en-US" sz="750" dirty="0">
                <a:solidFill>
                  <a:srgbClr val="5B5F71"/>
                </a:solidFill>
                <a:latin typeface="Instrument Sans Medium" pitchFamily="34" charset="0"/>
                <a:ea typeface="Instrument Sans Medium" pitchFamily="34" charset="-122"/>
                <a:cs typeface="Instrument Sans Medium" pitchFamily="34" charset="-120"/>
              </a:rPr>
              <a:t>Opstår gennem social accept og inklusion, ofte omkring skolealderen.</a:t>
            </a:r>
            <a:endParaRPr lang="en-US" sz="750" dirty="0"/>
          </a:p>
        </p:txBody>
      </p:sp>
      <p:sp>
        <p:nvSpPr>
          <p:cNvPr id="12" name="Text 10"/>
          <p:cNvSpPr/>
          <p:nvPr/>
        </p:nvSpPr>
        <p:spPr>
          <a:xfrm>
            <a:off x="503634" y="3117413"/>
            <a:ext cx="6583799" cy="158591"/>
          </a:xfrm>
          <a:prstGeom prst="rect">
            <a:avLst/>
          </a:prstGeom>
          <a:noFill/>
          <a:ln/>
        </p:spPr>
        <p:txBody>
          <a:bodyPr wrap="none" lIns="0" tIns="0" rIns="0" bIns="0" rtlCol="0" anchor="t"/>
          <a:lstStyle/>
          <a:p>
            <a:pPr marL="0" indent="0" algn="l">
              <a:lnSpc>
                <a:spcPts val="1250"/>
              </a:lnSpc>
              <a:buNone/>
            </a:pPr>
            <a:r>
              <a:rPr lang="en-US" sz="750" dirty="0">
                <a:solidFill>
                  <a:srgbClr val="5B5F71"/>
                </a:solidFill>
                <a:latin typeface="Instrument Sans Medium" pitchFamily="34" charset="0"/>
                <a:ea typeface="Instrument Sans Medium" pitchFamily="34" charset="-122"/>
                <a:cs typeface="Instrument Sans Medium" pitchFamily="34" charset="-120"/>
              </a:rPr>
              <a:t>Faldgrube: Afhængighed af andres anerkendelse, kan miste troen på egen betydning uden ydre bekræftelse.</a:t>
            </a:r>
            <a:endParaRPr lang="en-US" sz="750" dirty="0"/>
          </a:p>
        </p:txBody>
      </p:sp>
      <p:pic>
        <p:nvPicPr>
          <p:cNvPr id="13" name="Image 0" descr="preencoded.png"/>
          <p:cNvPicPr>
            <a:picLocks noChangeAspect="1"/>
          </p:cNvPicPr>
          <p:nvPr/>
        </p:nvPicPr>
        <p:blipFill>
          <a:blip r:embed="rId3"/>
          <a:stretch>
            <a:fillRect/>
          </a:stretch>
        </p:blipFill>
        <p:spPr>
          <a:xfrm>
            <a:off x="7443788" y="843439"/>
            <a:ext cx="6351151" cy="6351151"/>
          </a:xfrm>
          <a:prstGeom prst="rect">
            <a:avLst/>
          </a:prstGeom>
        </p:spPr>
      </p:pic>
      <p:sp>
        <p:nvSpPr>
          <p:cNvPr id="14" name="Shape 11"/>
          <p:cNvSpPr/>
          <p:nvPr/>
        </p:nvSpPr>
        <p:spPr>
          <a:xfrm>
            <a:off x="389216" y="3520202"/>
            <a:ext cx="6797397" cy="874276"/>
          </a:xfrm>
          <a:prstGeom prst="roundRect">
            <a:avLst>
              <a:gd name="adj" fmla="val 4767"/>
            </a:avLst>
          </a:prstGeom>
          <a:solidFill>
            <a:srgbClr val="E2E3E9"/>
          </a:solidFill>
          <a:ln w="7620">
            <a:solidFill>
              <a:srgbClr val="C8C9CF"/>
            </a:solidFill>
            <a:prstDash val="solid"/>
          </a:ln>
        </p:spPr>
        <p:txBody>
          <a:bodyPr/>
          <a:lstStyle/>
          <a:p>
            <a:endParaRPr lang="da-DK"/>
          </a:p>
        </p:txBody>
      </p:sp>
      <p:sp>
        <p:nvSpPr>
          <p:cNvPr id="15" name="Text 12"/>
          <p:cNvSpPr/>
          <p:nvPr/>
        </p:nvSpPr>
        <p:spPr>
          <a:xfrm>
            <a:off x="496015" y="3627001"/>
            <a:ext cx="1240393" cy="155019"/>
          </a:xfrm>
          <a:prstGeom prst="rect">
            <a:avLst/>
          </a:prstGeom>
          <a:noFill/>
          <a:ln/>
        </p:spPr>
        <p:txBody>
          <a:bodyPr wrap="none" lIns="0" tIns="0" rIns="0" bIns="0" rtlCol="0" anchor="t"/>
          <a:lstStyle/>
          <a:p>
            <a:pPr marL="0" indent="0" algn="l">
              <a:lnSpc>
                <a:spcPts val="1200"/>
              </a:lnSpc>
              <a:buNone/>
            </a:pPr>
            <a:r>
              <a:rPr lang="en-US" sz="950" dirty="0">
                <a:solidFill>
                  <a:srgbClr val="5B5F71"/>
                </a:solidFill>
                <a:latin typeface="Instrument Sans Semi Bold" pitchFamily="34" charset="0"/>
                <a:ea typeface="Instrument Sans Semi Bold" pitchFamily="34" charset="-122"/>
                <a:cs typeface="Instrument Sans Semi Bold" pitchFamily="34" charset="-120"/>
              </a:rPr>
              <a:t>Selvrespekt</a:t>
            </a:r>
            <a:endParaRPr lang="en-US" sz="950" dirty="0"/>
          </a:p>
        </p:txBody>
      </p:sp>
      <p:sp>
        <p:nvSpPr>
          <p:cNvPr id="16" name="Text 13"/>
          <p:cNvSpPr/>
          <p:nvPr/>
        </p:nvSpPr>
        <p:spPr>
          <a:xfrm>
            <a:off x="496015" y="3881200"/>
            <a:ext cx="6583799" cy="158591"/>
          </a:xfrm>
          <a:prstGeom prst="rect">
            <a:avLst/>
          </a:prstGeom>
          <a:noFill/>
          <a:ln/>
        </p:spPr>
        <p:txBody>
          <a:bodyPr wrap="none" lIns="0" tIns="0" rIns="0" bIns="0" rtlCol="0" anchor="t"/>
          <a:lstStyle/>
          <a:p>
            <a:pPr marL="0" indent="0" algn="l">
              <a:lnSpc>
                <a:spcPts val="1250"/>
              </a:lnSpc>
              <a:buNone/>
            </a:pPr>
            <a:r>
              <a:rPr lang="en-US" sz="750" dirty="0">
                <a:solidFill>
                  <a:srgbClr val="5B5F71"/>
                </a:solidFill>
                <a:latin typeface="Instrument Sans Medium" pitchFamily="34" charset="0"/>
                <a:ea typeface="Instrument Sans Medium" pitchFamily="34" charset="-122"/>
                <a:cs typeface="Instrument Sans Medium" pitchFamily="34" charset="-120"/>
              </a:rPr>
              <a:t>Udvikles på baggrund af idealer og værdier, ofte omkring teenagealderen.</a:t>
            </a:r>
            <a:endParaRPr lang="en-US" sz="750" dirty="0"/>
          </a:p>
        </p:txBody>
      </p:sp>
      <p:sp>
        <p:nvSpPr>
          <p:cNvPr id="17" name="Text 14"/>
          <p:cNvSpPr/>
          <p:nvPr/>
        </p:nvSpPr>
        <p:spPr>
          <a:xfrm>
            <a:off x="496015" y="4129088"/>
            <a:ext cx="6583799" cy="158591"/>
          </a:xfrm>
          <a:prstGeom prst="rect">
            <a:avLst/>
          </a:prstGeom>
          <a:noFill/>
          <a:ln/>
        </p:spPr>
        <p:txBody>
          <a:bodyPr wrap="none" lIns="0" tIns="0" rIns="0" bIns="0" rtlCol="0" anchor="t"/>
          <a:lstStyle/>
          <a:p>
            <a:pPr marL="0" indent="0" algn="l">
              <a:lnSpc>
                <a:spcPts val="1250"/>
              </a:lnSpc>
              <a:buNone/>
            </a:pPr>
            <a:r>
              <a:rPr lang="en-US" sz="750" dirty="0">
                <a:solidFill>
                  <a:srgbClr val="5B5F71"/>
                </a:solidFill>
                <a:latin typeface="Instrument Sans Medium" pitchFamily="34" charset="0"/>
                <a:ea typeface="Instrument Sans Medium" pitchFamily="34" charset="-122"/>
                <a:cs typeface="Instrument Sans Medium" pitchFamily="34" charset="-120"/>
              </a:rPr>
              <a:t>Faldgrube: Kan blive for rigid, dømme sig selv hårdt ved ikke at leve op til idealer.</a:t>
            </a:r>
            <a:endParaRPr lang="en-US" sz="750" dirty="0"/>
          </a:p>
        </p:txBody>
      </p:sp>
      <p:sp>
        <p:nvSpPr>
          <p:cNvPr id="18" name="Shape 15"/>
          <p:cNvSpPr/>
          <p:nvPr/>
        </p:nvSpPr>
        <p:spPr>
          <a:xfrm>
            <a:off x="389216" y="4493657"/>
            <a:ext cx="6797397" cy="874276"/>
          </a:xfrm>
          <a:prstGeom prst="roundRect">
            <a:avLst>
              <a:gd name="adj" fmla="val 4767"/>
            </a:avLst>
          </a:prstGeom>
          <a:solidFill>
            <a:srgbClr val="E2E3E9"/>
          </a:solidFill>
          <a:ln w="7620">
            <a:solidFill>
              <a:srgbClr val="C8C9CF"/>
            </a:solidFill>
            <a:prstDash val="solid"/>
          </a:ln>
        </p:spPr>
        <p:txBody>
          <a:bodyPr/>
          <a:lstStyle/>
          <a:p>
            <a:endParaRPr lang="da-DK"/>
          </a:p>
        </p:txBody>
      </p:sp>
      <p:sp>
        <p:nvSpPr>
          <p:cNvPr id="19" name="Text 16"/>
          <p:cNvSpPr/>
          <p:nvPr/>
        </p:nvSpPr>
        <p:spPr>
          <a:xfrm>
            <a:off x="496015" y="4600456"/>
            <a:ext cx="1240393" cy="155019"/>
          </a:xfrm>
          <a:prstGeom prst="rect">
            <a:avLst/>
          </a:prstGeom>
          <a:noFill/>
          <a:ln/>
        </p:spPr>
        <p:txBody>
          <a:bodyPr wrap="none" lIns="0" tIns="0" rIns="0" bIns="0" rtlCol="0" anchor="t"/>
          <a:lstStyle/>
          <a:p>
            <a:pPr marL="0" indent="0" algn="l">
              <a:lnSpc>
                <a:spcPts val="1200"/>
              </a:lnSpc>
              <a:buNone/>
            </a:pPr>
            <a:r>
              <a:rPr lang="en-US" sz="950" dirty="0">
                <a:solidFill>
                  <a:srgbClr val="5B5F71"/>
                </a:solidFill>
                <a:latin typeface="Instrument Sans Semi Bold" pitchFamily="34" charset="0"/>
                <a:ea typeface="Instrument Sans Semi Bold" pitchFamily="34" charset="-122"/>
                <a:cs typeface="Instrument Sans Semi Bold" pitchFamily="34" charset="-120"/>
              </a:rPr>
              <a:t>Selvaccept</a:t>
            </a:r>
            <a:endParaRPr lang="en-US" sz="950" dirty="0"/>
          </a:p>
        </p:txBody>
      </p:sp>
      <p:sp>
        <p:nvSpPr>
          <p:cNvPr id="20" name="Text 17"/>
          <p:cNvSpPr/>
          <p:nvPr/>
        </p:nvSpPr>
        <p:spPr>
          <a:xfrm>
            <a:off x="496015" y="4854655"/>
            <a:ext cx="6583799" cy="158591"/>
          </a:xfrm>
          <a:prstGeom prst="rect">
            <a:avLst/>
          </a:prstGeom>
          <a:noFill/>
          <a:ln/>
        </p:spPr>
        <p:txBody>
          <a:bodyPr wrap="none" lIns="0" tIns="0" rIns="0" bIns="0" rtlCol="0" anchor="t"/>
          <a:lstStyle/>
          <a:p>
            <a:pPr marL="0" indent="0" algn="l">
              <a:lnSpc>
                <a:spcPts val="1250"/>
              </a:lnSpc>
              <a:buNone/>
            </a:pPr>
            <a:r>
              <a:rPr lang="en-US" sz="750" dirty="0">
                <a:solidFill>
                  <a:srgbClr val="5B5F71"/>
                </a:solidFill>
                <a:latin typeface="Instrument Sans Medium" pitchFamily="34" charset="0"/>
                <a:ea typeface="Instrument Sans Medium" pitchFamily="34" charset="-122"/>
                <a:cs typeface="Instrument Sans Medium" pitchFamily="34" charset="-120"/>
              </a:rPr>
              <a:t>Kræver evnen til at reflektere over og integrere forskellige personlighedssider og selvbilleder, typisk først muligt i en mere moden alder.</a:t>
            </a:r>
            <a:endParaRPr lang="en-US" sz="750" dirty="0"/>
          </a:p>
        </p:txBody>
      </p:sp>
      <p:sp>
        <p:nvSpPr>
          <p:cNvPr id="21" name="Text 18"/>
          <p:cNvSpPr/>
          <p:nvPr/>
        </p:nvSpPr>
        <p:spPr>
          <a:xfrm>
            <a:off x="496015" y="5102543"/>
            <a:ext cx="6583799" cy="158591"/>
          </a:xfrm>
          <a:prstGeom prst="rect">
            <a:avLst/>
          </a:prstGeom>
          <a:noFill/>
          <a:ln/>
        </p:spPr>
        <p:txBody>
          <a:bodyPr wrap="none" lIns="0" tIns="0" rIns="0" bIns="0" rtlCol="0" anchor="t"/>
          <a:lstStyle/>
          <a:p>
            <a:pPr marL="0" indent="0" algn="l">
              <a:lnSpc>
                <a:spcPts val="1250"/>
              </a:lnSpc>
              <a:buNone/>
            </a:pPr>
            <a:r>
              <a:rPr lang="en-US" sz="750" dirty="0">
                <a:solidFill>
                  <a:srgbClr val="5B5F71"/>
                </a:solidFill>
                <a:latin typeface="Instrument Sans Medium" pitchFamily="34" charset="0"/>
                <a:ea typeface="Instrument Sans Medium" pitchFamily="34" charset="-122"/>
                <a:cs typeface="Instrument Sans Medium" pitchFamily="34" charset="-120"/>
              </a:rPr>
              <a:t>Særligt kendetegn: Ikke betinget af ydre faktorer som succes, social validering eller moralsk integritet.</a:t>
            </a:r>
            <a:endParaRPr lang="en-US" sz="750" dirty="0"/>
          </a:p>
        </p:txBody>
      </p:sp>
      <p:sp>
        <p:nvSpPr>
          <p:cNvPr id="22" name="Shape 19"/>
          <p:cNvSpPr/>
          <p:nvPr/>
        </p:nvSpPr>
        <p:spPr>
          <a:xfrm>
            <a:off x="268248" y="7283887"/>
            <a:ext cx="13836729" cy="834152"/>
          </a:xfrm>
          <a:prstGeom prst="roundRect">
            <a:avLst>
              <a:gd name="adj" fmla="val 4997"/>
            </a:avLst>
          </a:prstGeom>
          <a:solidFill>
            <a:srgbClr val="B6D6FC"/>
          </a:solidFill>
          <a:ln/>
        </p:spPr>
        <p:txBody>
          <a:bodyPr/>
          <a:lstStyle/>
          <a:p>
            <a:endParaRPr lang="da-DK"/>
          </a:p>
        </p:txBody>
      </p:sp>
      <p:pic>
        <p:nvPicPr>
          <p:cNvPr id="23" name="Image 1" descr="preencoded.png"/>
          <p:cNvPicPr>
            <a:picLocks noChangeAspect="1"/>
          </p:cNvPicPr>
          <p:nvPr/>
        </p:nvPicPr>
        <p:blipFill>
          <a:blip r:embed="rId4"/>
          <a:stretch>
            <a:fillRect/>
          </a:stretch>
        </p:blipFill>
        <p:spPr>
          <a:xfrm>
            <a:off x="367427" y="7421285"/>
            <a:ext cx="155019" cy="123944"/>
          </a:xfrm>
          <a:prstGeom prst="rect">
            <a:avLst/>
          </a:prstGeom>
        </p:spPr>
      </p:pic>
      <p:sp>
        <p:nvSpPr>
          <p:cNvPr id="24" name="Text 20"/>
          <p:cNvSpPr/>
          <p:nvPr/>
        </p:nvSpPr>
        <p:spPr>
          <a:xfrm>
            <a:off x="621626" y="7407831"/>
            <a:ext cx="1533287" cy="155019"/>
          </a:xfrm>
          <a:prstGeom prst="rect">
            <a:avLst/>
          </a:prstGeom>
          <a:noFill/>
          <a:ln/>
        </p:spPr>
        <p:txBody>
          <a:bodyPr wrap="none" lIns="0" tIns="0" rIns="0" bIns="0" rtlCol="0" anchor="t"/>
          <a:lstStyle/>
          <a:p>
            <a:pPr marL="0" indent="0" algn="l">
              <a:lnSpc>
                <a:spcPts val="1200"/>
              </a:lnSpc>
              <a:buNone/>
            </a:pPr>
            <a:r>
              <a:rPr lang="en-US" sz="950" dirty="0">
                <a:solidFill>
                  <a:srgbClr val="000000"/>
                </a:solidFill>
                <a:latin typeface="Instrument Sans Semi Bold" pitchFamily="34" charset="0"/>
                <a:ea typeface="Instrument Sans Semi Bold" pitchFamily="34" charset="-122"/>
                <a:cs typeface="Instrument Sans Semi Bold" pitchFamily="34" charset="-120"/>
              </a:rPr>
              <a:t>Vigtigheden af Selvaccept</a:t>
            </a:r>
            <a:endParaRPr lang="en-US" sz="950" dirty="0"/>
          </a:p>
        </p:txBody>
      </p:sp>
      <p:sp>
        <p:nvSpPr>
          <p:cNvPr id="25" name="Text 21"/>
          <p:cNvSpPr/>
          <p:nvPr/>
        </p:nvSpPr>
        <p:spPr>
          <a:xfrm>
            <a:off x="621626" y="7662030"/>
            <a:ext cx="13384173" cy="317183"/>
          </a:xfrm>
          <a:prstGeom prst="rect">
            <a:avLst/>
          </a:prstGeom>
          <a:noFill/>
          <a:ln/>
        </p:spPr>
        <p:txBody>
          <a:bodyPr wrap="square" lIns="0" tIns="0" rIns="0" bIns="0" rtlCol="0" anchor="t"/>
          <a:lstStyle/>
          <a:p>
            <a:pPr marL="0" indent="0" algn="l">
              <a:lnSpc>
                <a:spcPts val="1250"/>
              </a:lnSpc>
              <a:buNone/>
            </a:pPr>
            <a:r>
              <a:rPr lang="en-US" sz="750" dirty="0">
                <a:solidFill>
                  <a:srgbClr val="000000"/>
                </a:solidFill>
                <a:latin typeface="Instrument Sans Medium" pitchFamily="34" charset="0"/>
                <a:ea typeface="Instrument Sans Medium" pitchFamily="34" charset="-122"/>
                <a:cs typeface="Instrument Sans Medium" pitchFamily="34" charset="-120"/>
              </a:rPr>
              <a:t>Uden selvaccept bliver selvtillid, selvværd og selvrespekt skrøbelige. Selvaccept er fundamentet for at bære både styrker og svagheder uden at miste sig selv. Det er også et udviklingsstadie - med det grønne udviklingsstadie (ID's farvekoder) bliver man i stand til at reflektere mere objektivt over sig selv.</a:t>
            </a:r>
            <a:endParaRPr lang="en-US" sz="7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Text 0"/>
          <p:cNvSpPr/>
          <p:nvPr/>
        </p:nvSpPr>
        <p:spPr>
          <a:xfrm>
            <a:off x="679371" y="496014"/>
            <a:ext cx="6751201" cy="530781"/>
          </a:xfrm>
          <a:prstGeom prst="rect">
            <a:avLst/>
          </a:prstGeom>
          <a:noFill/>
          <a:ln/>
        </p:spPr>
        <p:txBody>
          <a:bodyPr wrap="none" lIns="0" tIns="0" rIns="0" bIns="0" rtlCol="0" anchor="t"/>
          <a:lstStyle/>
          <a:p>
            <a:pPr marL="0" indent="0" algn="l">
              <a:lnSpc>
                <a:spcPts val="4150"/>
              </a:lnSpc>
              <a:buNone/>
            </a:pPr>
            <a:r>
              <a:rPr lang="en-US" sz="3300" dirty="0">
                <a:solidFill>
                  <a:srgbClr val="505468"/>
                </a:solidFill>
                <a:latin typeface="Instrument Sans Semi Bold" pitchFamily="34" charset="0"/>
                <a:ea typeface="Instrument Sans Semi Bold" pitchFamily="34" charset="-122"/>
                <a:cs typeface="Instrument Sans Semi Bold" pitchFamily="34" charset="-120"/>
              </a:rPr>
              <a:t>Selvaccept i et Helhedsperspektiv</a:t>
            </a:r>
            <a:endParaRPr lang="en-US" sz="3300" dirty="0"/>
          </a:p>
        </p:txBody>
      </p:sp>
      <p:sp>
        <p:nvSpPr>
          <p:cNvPr id="3" name="Text 1"/>
          <p:cNvSpPr/>
          <p:nvPr/>
        </p:nvSpPr>
        <p:spPr>
          <a:xfrm>
            <a:off x="679371" y="1281470"/>
            <a:ext cx="2547818" cy="318492"/>
          </a:xfrm>
          <a:prstGeom prst="rect">
            <a:avLst/>
          </a:prstGeom>
          <a:noFill/>
          <a:ln/>
        </p:spPr>
        <p:txBody>
          <a:bodyPr wrap="none" lIns="0" tIns="0" rIns="0" bIns="0" rtlCol="0" anchor="t"/>
          <a:lstStyle/>
          <a:p>
            <a:pPr marL="0" indent="0" algn="l">
              <a:lnSpc>
                <a:spcPts val="2500"/>
              </a:lnSpc>
              <a:buNone/>
            </a:pPr>
            <a:r>
              <a:rPr lang="en-US" sz="2000" dirty="0">
                <a:solidFill>
                  <a:srgbClr val="505468"/>
                </a:solidFill>
                <a:latin typeface="Instrument Sans Semi Bold" pitchFamily="34" charset="0"/>
                <a:ea typeface="Instrument Sans Semi Bold" pitchFamily="34" charset="-122"/>
                <a:cs typeface="Instrument Sans Semi Bold" pitchFamily="34" charset="-120"/>
              </a:rPr>
              <a:t>De Fem Dimensioner</a:t>
            </a:r>
            <a:endParaRPr lang="en-US" sz="2000" dirty="0"/>
          </a:p>
        </p:txBody>
      </p:sp>
      <p:sp>
        <p:nvSpPr>
          <p:cNvPr id="4" name="Text 2"/>
          <p:cNvSpPr/>
          <p:nvPr/>
        </p:nvSpPr>
        <p:spPr>
          <a:xfrm>
            <a:off x="679371" y="1854637"/>
            <a:ext cx="13271659" cy="543639"/>
          </a:xfrm>
          <a:prstGeom prst="rect">
            <a:avLst/>
          </a:prstGeom>
          <a:noFill/>
          <a:ln/>
        </p:spPr>
        <p:txBody>
          <a:bodyPr wrap="square" lIns="0" tIns="0" rIns="0" bIns="0" rtlCol="0" anchor="t"/>
          <a:lstStyle/>
          <a:p>
            <a:pPr marL="0" indent="0" algn="l">
              <a:lnSpc>
                <a:spcPts val="2100"/>
              </a:lnSpc>
              <a:buNone/>
            </a:pPr>
            <a:r>
              <a:rPr lang="en-US" sz="1300" dirty="0">
                <a:solidFill>
                  <a:srgbClr val="5B5F71"/>
                </a:solidFill>
                <a:latin typeface="Instrument Sans Medium" pitchFamily="34" charset="0"/>
                <a:ea typeface="Instrument Sans Medium" pitchFamily="34" charset="-122"/>
                <a:cs typeface="Instrument Sans Medium" pitchFamily="34" charset="-120"/>
              </a:rPr>
              <a:t>Oplevelsen af os selv skabes ikke kun af tanker, men også af vores krop, relationer, eksistentielle overvejelser og biologiske natur. Derfor undersøger ID-terapi selvaccept ud fra fem dimensioner:</a:t>
            </a:r>
            <a:endParaRPr lang="en-US" sz="1300" dirty="0"/>
          </a:p>
        </p:txBody>
      </p:sp>
      <p:sp>
        <p:nvSpPr>
          <p:cNvPr id="5" name="Text 3"/>
          <p:cNvSpPr/>
          <p:nvPr/>
        </p:nvSpPr>
        <p:spPr>
          <a:xfrm>
            <a:off x="2869406" y="3152418"/>
            <a:ext cx="2123242" cy="265271"/>
          </a:xfrm>
          <a:prstGeom prst="rect">
            <a:avLst/>
          </a:prstGeom>
          <a:noFill/>
          <a:ln/>
        </p:spPr>
        <p:txBody>
          <a:bodyPr wrap="none" lIns="0" tIns="0" rIns="0" bIns="0" rtlCol="0" anchor="t"/>
          <a:lstStyle/>
          <a:p>
            <a:pPr marL="0" indent="0" algn="r">
              <a:lnSpc>
                <a:spcPts val="2050"/>
              </a:lnSpc>
              <a:buNone/>
            </a:pPr>
            <a:r>
              <a:rPr lang="en-US" sz="1650" dirty="0">
                <a:solidFill>
                  <a:srgbClr val="5B5F71"/>
                </a:solidFill>
                <a:latin typeface="Instrument Sans Semi Bold" pitchFamily="34" charset="0"/>
                <a:ea typeface="Instrument Sans Semi Bold" pitchFamily="34" charset="-122"/>
                <a:cs typeface="Instrument Sans Semi Bold" pitchFamily="34" charset="-120"/>
              </a:rPr>
              <a:t>Krop</a:t>
            </a:r>
            <a:endParaRPr lang="en-US" sz="1650" dirty="0"/>
          </a:p>
        </p:txBody>
      </p:sp>
      <p:sp>
        <p:nvSpPr>
          <p:cNvPr id="6" name="Text 4"/>
          <p:cNvSpPr/>
          <p:nvPr/>
        </p:nvSpPr>
        <p:spPr>
          <a:xfrm>
            <a:off x="679371" y="3519488"/>
            <a:ext cx="4313277" cy="1087279"/>
          </a:xfrm>
          <a:prstGeom prst="rect">
            <a:avLst/>
          </a:prstGeom>
          <a:noFill/>
          <a:ln/>
        </p:spPr>
        <p:txBody>
          <a:bodyPr wrap="square" lIns="0" tIns="0" rIns="0" bIns="0" rtlCol="0" anchor="t"/>
          <a:lstStyle/>
          <a:p>
            <a:pPr marL="0" indent="0" algn="r">
              <a:lnSpc>
                <a:spcPts val="2100"/>
              </a:lnSpc>
              <a:buNone/>
            </a:pPr>
            <a:r>
              <a:rPr lang="en-US" sz="1300" dirty="0">
                <a:solidFill>
                  <a:srgbClr val="5B5F71"/>
                </a:solidFill>
                <a:latin typeface="Instrument Sans Medium" pitchFamily="34" charset="0"/>
                <a:ea typeface="Instrument Sans Medium" pitchFamily="34" charset="-122"/>
                <a:cs typeface="Instrument Sans Medium" pitchFamily="34" charset="-120"/>
              </a:rPr>
              <a:t>At acceptere kroppen – udseende, vægt, fysisk kondition, uønskede følelser, begrænsninger. Handler om at kunne se, mærke og lytte til kroppen uden at dømme.</a:t>
            </a:r>
            <a:endParaRPr lang="en-US" sz="1300" dirty="0"/>
          </a:p>
        </p:txBody>
      </p:sp>
      <p:pic>
        <p:nvPicPr>
          <p:cNvPr id="7" name="Image 0" descr="preencoded.png"/>
          <p:cNvPicPr>
            <a:picLocks noChangeAspect="1"/>
          </p:cNvPicPr>
          <p:nvPr/>
        </p:nvPicPr>
        <p:blipFill>
          <a:blip r:embed="rId3"/>
          <a:stretch>
            <a:fillRect/>
          </a:stretch>
        </p:blipFill>
        <p:spPr>
          <a:xfrm>
            <a:off x="4992648" y="2838807"/>
            <a:ext cx="4644985" cy="4644985"/>
          </a:xfrm>
          <a:prstGeom prst="rect">
            <a:avLst/>
          </a:prstGeom>
        </p:spPr>
      </p:pic>
      <p:pic>
        <p:nvPicPr>
          <p:cNvPr id="8" name="Image 1" descr="preencoded.png"/>
          <p:cNvPicPr>
            <a:picLocks noChangeAspect="1"/>
          </p:cNvPicPr>
          <p:nvPr/>
        </p:nvPicPr>
        <p:blipFill>
          <a:blip r:embed="rId4"/>
          <a:stretch>
            <a:fillRect/>
          </a:stretch>
        </p:blipFill>
        <p:spPr>
          <a:xfrm>
            <a:off x="6228040" y="4308872"/>
            <a:ext cx="238839" cy="298490"/>
          </a:xfrm>
          <a:prstGeom prst="rect">
            <a:avLst/>
          </a:prstGeom>
        </p:spPr>
      </p:pic>
      <p:sp>
        <p:nvSpPr>
          <p:cNvPr id="9" name="Text 5"/>
          <p:cNvSpPr/>
          <p:nvPr/>
        </p:nvSpPr>
        <p:spPr>
          <a:xfrm>
            <a:off x="9637633" y="2589252"/>
            <a:ext cx="2123242" cy="265271"/>
          </a:xfrm>
          <a:prstGeom prst="rect">
            <a:avLst/>
          </a:prstGeom>
          <a:noFill/>
          <a:ln/>
        </p:spPr>
        <p:txBody>
          <a:bodyPr wrap="none" lIns="0" tIns="0" rIns="0" bIns="0" rtlCol="0" anchor="t"/>
          <a:lstStyle/>
          <a:p>
            <a:pPr marL="0" indent="0" algn="l">
              <a:lnSpc>
                <a:spcPts val="2050"/>
              </a:lnSpc>
              <a:buNone/>
            </a:pPr>
            <a:r>
              <a:rPr lang="en-US" sz="1650" dirty="0">
                <a:solidFill>
                  <a:srgbClr val="5B5F71"/>
                </a:solidFill>
                <a:latin typeface="Instrument Sans Semi Bold" pitchFamily="34" charset="0"/>
                <a:ea typeface="Instrument Sans Semi Bold" pitchFamily="34" charset="-122"/>
                <a:cs typeface="Instrument Sans Semi Bold" pitchFamily="34" charset="-120"/>
              </a:rPr>
              <a:t>Sind</a:t>
            </a:r>
            <a:endParaRPr lang="en-US" sz="1650" dirty="0"/>
          </a:p>
        </p:txBody>
      </p:sp>
      <p:sp>
        <p:nvSpPr>
          <p:cNvPr id="10" name="Text 6"/>
          <p:cNvSpPr/>
          <p:nvPr/>
        </p:nvSpPr>
        <p:spPr>
          <a:xfrm>
            <a:off x="9637633" y="2956322"/>
            <a:ext cx="4313396" cy="1359098"/>
          </a:xfrm>
          <a:prstGeom prst="rect">
            <a:avLst/>
          </a:prstGeom>
          <a:noFill/>
          <a:ln/>
        </p:spPr>
        <p:txBody>
          <a:bodyPr wrap="square" lIns="0" tIns="0" rIns="0" bIns="0" rtlCol="0" anchor="t"/>
          <a:lstStyle/>
          <a:p>
            <a:pPr marL="0" indent="0" algn="l">
              <a:lnSpc>
                <a:spcPts val="2100"/>
              </a:lnSpc>
              <a:buNone/>
            </a:pPr>
            <a:r>
              <a:rPr lang="en-US" sz="1300" dirty="0">
                <a:solidFill>
                  <a:srgbClr val="5B5F71"/>
                </a:solidFill>
                <a:latin typeface="Instrument Sans Medium" pitchFamily="34" charset="0"/>
                <a:ea typeface="Instrument Sans Medium" pitchFamily="34" charset="-122"/>
                <a:cs typeface="Instrument Sans Medium" pitchFamily="34" charset="-120"/>
              </a:rPr>
              <a:t>At forstå sig selv gennem refleksion. Her mødes ofte den største hindring for selvaccept pga. en internaliseret kritisk stemme. Arbejder med at blive opmærksom på denne stemme og møde sig selv med venlighed og nysgerrighed.</a:t>
            </a:r>
            <a:endParaRPr lang="en-US" sz="1300" dirty="0"/>
          </a:p>
        </p:txBody>
      </p:sp>
      <p:pic>
        <p:nvPicPr>
          <p:cNvPr id="11" name="Image 2" descr="preencoded.png"/>
          <p:cNvPicPr>
            <a:picLocks noChangeAspect="1"/>
          </p:cNvPicPr>
          <p:nvPr/>
        </p:nvPicPr>
        <p:blipFill>
          <a:blip r:embed="rId5"/>
          <a:stretch>
            <a:fillRect/>
          </a:stretch>
        </p:blipFill>
        <p:spPr>
          <a:xfrm>
            <a:off x="4992648" y="2838807"/>
            <a:ext cx="4644985" cy="4644985"/>
          </a:xfrm>
          <a:prstGeom prst="rect">
            <a:avLst/>
          </a:prstGeom>
        </p:spPr>
      </p:pic>
      <p:pic>
        <p:nvPicPr>
          <p:cNvPr id="12" name="Image 3" descr="preencoded.png"/>
          <p:cNvPicPr>
            <a:picLocks noChangeAspect="1"/>
          </p:cNvPicPr>
          <p:nvPr/>
        </p:nvPicPr>
        <p:blipFill>
          <a:blip r:embed="rId6"/>
          <a:stretch>
            <a:fillRect/>
          </a:stretch>
        </p:blipFill>
        <p:spPr>
          <a:xfrm>
            <a:off x="7565231" y="3874413"/>
            <a:ext cx="238839" cy="298490"/>
          </a:xfrm>
          <a:prstGeom prst="rect">
            <a:avLst/>
          </a:prstGeom>
        </p:spPr>
      </p:pic>
      <p:sp>
        <p:nvSpPr>
          <p:cNvPr id="13" name="Text 7"/>
          <p:cNvSpPr/>
          <p:nvPr/>
        </p:nvSpPr>
        <p:spPr>
          <a:xfrm>
            <a:off x="9977318" y="4570095"/>
            <a:ext cx="2123242" cy="265271"/>
          </a:xfrm>
          <a:prstGeom prst="rect">
            <a:avLst/>
          </a:prstGeom>
          <a:noFill/>
          <a:ln/>
        </p:spPr>
        <p:txBody>
          <a:bodyPr wrap="none" lIns="0" tIns="0" rIns="0" bIns="0" rtlCol="0" anchor="t"/>
          <a:lstStyle/>
          <a:p>
            <a:pPr marL="0" indent="0" algn="l">
              <a:lnSpc>
                <a:spcPts val="2050"/>
              </a:lnSpc>
              <a:buNone/>
            </a:pPr>
            <a:r>
              <a:rPr lang="en-US" sz="1650" dirty="0">
                <a:solidFill>
                  <a:srgbClr val="5B5F71"/>
                </a:solidFill>
                <a:latin typeface="Instrument Sans Semi Bold" pitchFamily="34" charset="0"/>
                <a:ea typeface="Instrument Sans Semi Bold" pitchFamily="34" charset="-122"/>
                <a:cs typeface="Instrument Sans Semi Bold" pitchFamily="34" charset="-120"/>
              </a:rPr>
              <a:t>Ånd</a:t>
            </a:r>
            <a:endParaRPr lang="en-US" sz="1650" dirty="0"/>
          </a:p>
        </p:txBody>
      </p:sp>
      <p:sp>
        <p:nvSpPr>
          <p:cNvPr id="14" name="Text 8"/>
          <p:cNvSpPr/>
          <p:nvPr/>
        </p:nvSpPr>
        <p:spPr>
          <a:xfrm>
            <a:off x="9977318" y="4937165"/>
            <a:ext cx="3973711" cy="1087279"/>
          </a:xfrm>
          <a:prstGeom prst="rect">
            <a:avLst/>
          </a:prstGeom>
          <a:noFill/>
          <a:ln/>
        </p:spPr>
        <p:txBody>
          <a:bodyPr wrap="square" lIns="0" tIns="0" rIns="0" bIns="0" rtlCol="0" anchor="t"/>
          <a:lstStyle/>
          <a:p>
            <a:pPr marL="0" indent="0" algn="l">
              <a:lnSpc>
                <a:spcPts val="2100"/>
              </a:lnSpc>
              <a:buNone/>
            </a:pPr>
            <a:r>
              <a:rPr lang="en-US" sz="1300" dirty="0">
                <a:solidFill>
                  <a:srgbClr val="5B5F71"/>
                </a:solidFill>
                <a:latin typeface="Instrument Sans Medium" pitchFamily="34" charset="0"/>
                <a:ea typeface="Instrument Sans Medium" pitchFamily="34" charset="-122"/>
                <a:cs typeface="Instrument Sans Medium" pitchFamily="34" charset="-120"/>
              </a:rPr>
              <a:t>At finde mening og sammenhæng. Handler om den eksistentielle og transpersonlige dimension – værdier, længsel efter mening, forbundethed med noget større.</a:t>
            </a:r>
            <a:endParaRPr lang="en-US" sz="1300" dirty="0"/>
          </a:p>
        </p:txBody>
      </p:sp>
      <p:pic>
        <p:nvPicPr>
          <p:cNvPr id="15" name="Image 4" descr="preencoded.png"/>
          <p:cNvPicPr>
            <a:picLocks noChangeAspect="1"/>
          </p:cNvPicPr>
          <p:nvPr/>
        </p:nvPicPr>
        <p:blipFill>
          <a:blip r:embed="rId7"/>
          <a:stretch>
            <a:fillRect/>
          </a:stretch>
        </p:blipFill>
        <p:spPr>
          <a:xfrm>
            <a:off x="4992648" y="2838807"/>
            <a:ext cx="4644985" cy="4644985"/>
          </a:xfrm>
          <a:prstGeom prst="rect">
            <a:avLst/>
          </a:prstGeom>
        </p:spPr>
      </p:pic>
      <p:pic>
        <p:nvPicPr>
          <p:cNvPr id="16" name="Image 5" descr="preencoded.png"/>
          <p:cNvPicPr>
            <a:picLocks noChangeAspect="1"/>
          </p:cNvPicPr>
          <p:nvPr/>
        </p:nvPicPr>
        <p:blipFill>
          <a:blip r:embed="rId8"/>
          <a:stretch>
            <a:fillRect/>
          </a:stretch>
        </p:blipFill>
        <p:spPr>
          <a:xfrm>
            <a:off x="8391763" y="5011936"/>
            <a:ext cx="238839" cy="298490"/>
          </a:xfrm>
          <a:prstGeom prst="rect">
            <a:avLst/>
          </a:prstGeom>
        </p:spPr>
      </p:pic>
      <p:sp>
        <p:nvSpPr>
          <p:cNvPr id="17" name="Text 9"/>
          <p:cNvSpPr/>
          <p:nvPr/>
        </p:nvSpPr>
        <p:spPr>
          <a:xfrm>
            <a:off x="9637633" y="6279118"/>
            <a:ext cx="2123242" cy="265271"/>
          </a:xfrm>
          <a:prstGeom prst="rect">
            <a:avLst/>
          </a:prstGeom>
          <a:noFill/>
          <a:ln/>
        </p:spPr>
        <p:txBody>
          <a:bodyPr wrap="none" lIns="0" tIns="0" rIns="0" bIns="0" rtlCol="0" anchor="t"/>
          <a:lstStyle/>
          <a:p>
            <a:pPr marL="0" indent="0" algn="l">
              <a:lnSpc>
                <a:spcPts val="2050"/>
              </a:lnSpc>
              <a:buNone/>
            </a:pPr>
            <a:r>
              <a:rPr lang="en-US" sz="1650" dirty="0">
                <a:solidFill>
                  <a:srgbClr val="5B5F71"/>
                </a:solidFill>
                <a:latin typeface="Instrument Sans Semi Bold" pitchFamily="34" charset="0"/>
                <a:ea typeface="Instrument Sans Semi Bold" pitchFamily="34" charset="-122"/>
                <a:cs typeface="Instrument Sans Semi Bold" pitchFamily="34" charset="-120"/>
              </a:rPr>
              <a:t>Kultur</a:t>
            </a:r>
            <a:endParaRPr lang="en-US" sz="1650" dirty="0"/>
          </a:p>
        </p:txBody>
      </p:sp>
      <p:sp>
        <p:nvSpPr>
          <p:cNvPr id="18" name="Text 10"/>
          <p:cNvSpPr/>
          <p:nvPr/>
        </p:nvSpPr>
        <p:spPr>
          <a:xfrm>
            <a:off x="9637633" y="6646188"/>
            <a:ext cx="4313396" cy="1087279"/>
          </a:xfrm>
          <a:prstGeom prst="rect">
            <a:avLst/>
          </a:prstGeom>
          <a:noFill/>
          <a:ln/>
        </p:spPr>
        <p:txBody>
          <a:bodyPr wrap="square" lIns="0" tIns="0" rIns="0" bIns="0" rtlCol="0" anchor="t"/>
          <a:lstStyle/>
          <a:p>
            <a:pPr marL="0" indent="0" algn="l">
              <a:lnSpc>
                <a:spcPts val="2100"/>
              </a:lnSpc>
              <a:buNone/>
            </a:pPr>
            <a:r>
              <a:rPr lang="en-US" sz="1300" dirty="0">
                <a:solidFill>
                  <a:srgbClr val="5B5F71"/>
                </a:solidFill>
                <a:latin typeface="Instrument Sans Medium" pitchFamily="34" charset="0"/>
                <a:ea typeface="Instrument Sans Medium" pitchFamily="34" charset="-122"/>
                <a:cs typeface="Instrument Sans Medium" pitchFamily="34" charset="-120"/>
              </a:rPr>
              <a:t>At spejle sig i vores relationer. Selvbilledet formes gennem relationer og kulturelle værdier. Arbejder med at undersøge historier om os selv og skabe relationer, der understøtter et positivt selvforhold.</a:t>
            </a:r>
            <a:endParaRPr lang="en-US" sz="1300" dirty="0"/>
          </a:p>
        </p:txBody>
      </p:sp>
      <p:pic>
        <p:nvPicPr>
          <p:cNvPr id="19" name="Image 6" descr="preencoded.png"/>
          <p:cNvPicPr>
            <a:picLocks noChangeAspect="1"/>
          </p:cNvPicPr>
          <p:nvPr/>
        </p:nvPicPr>
        <p:blipFill>
          <a:blip r:embed="rId9"/>
          <a:stretch>
            <a:fillRect/>
          </a:stretch>
        </p:blipFill>
        <p:spPr>
          <a:xfrm>
            <a:off x="4992648" y="2838807"/>
            <a:ext cx="4644985" cy="4644985"/>
          </a:xfrm>
          <a:prstGeom prst="rect">
            <a:avLst/>
          </a:prstGeom>
        </p:spPr>
      </p:pic>
      <p:pic>
        <p:nvPicPr>
          <p:cNvPr id="20" name="Image 7" descr="preencoded.png"/>
          <p:cNvPicPr>
            <a:picLocks noChangeAspect="1"/>
          </p:cNvPicPr>
          <p:nvPr/>
        </p:nvPicPr>
        <p:blipFill>
          <a:blip r:embed="rId10"/>
          <a:stretch>
            <a:fillRect/>
          </a:stretch>
        </p:blipFill>
        <p:spPr>
          <a:xfrm>
            <a:off x="7565231" y="6149459"/>
            <a:ext cx="238839" cy="298490"/>
          </a:xfrm>
          <a:prstGeom prst="rect">
            <a:avLst/>
          </a:prstGeom>
        </p:spPr>
      </p:pic>
      <p:sp>
        <p:nvSpPr>
          <p:cNvPr id="21" name="Text 11"/>
          <p:cNvSpPr/>
          <p:nvPr/>
        </p:nvSpPr>
        <p:spPr>
          <a:xfrm>
            <a:off x="2869406" y="5987772"/>
            <a:ext cx="2123242" cy="265271"/>
          </a:xfrm>
          <a:prstGeom prst="rect">
            <a:avLst/>
          </a:prstGeom>
          <a:noFill/>
          <a:ln/>
        </p:spPr>
        <p:txBody>
          <a:bodyPr wrap="none" lIns="0" tIns="0" rIns="0" bIns="0" rtlCol="0" anchor="t"/>
          <a:lstStyle/>
          <a:p>
            <a:pPr marL="0" indent="0" algn="r">
              <a:lnSpc>
                <a:spcPts val="2050"/>
              </a:lnSpc>
              <a:buNone/>
            </a:pPr>
            <a:r>
              <a:rPr lang="en-US" sz="1650" dirty="0">
                <a:solidFill>
                  <a:srgbClr val="5B5F71"/>
                </a:solidFill>
                <a:latin typeface="Instrument Sans Semi Bold" pitchFamily="34" charset="0"/>
                <a:ea typeface="Instrument Sans Semi Bold" pitchFamily="34" charset="-122"/>
                <a:cs typeface="Instrument Sans Semi Bold" pitchFamily="34" charset="-120"/>
              </a:rPr>
              <a:t>Natur</a:t>
            </a:r>
            <a:endParaRPr lang="en-US" sz="1650" dirty="0"/>
          </a:p>
        </p:txBody>
      </p:sp>
      <p:sp>
        <p:nvSpPr>
          <p:cNvPr id="22" name="Text 12"/>
          <p:cNvSpPr/>
          <p:nvPr/>
        </p:nvSpPr>
        <p:spPr>
          <a:xfrm>
            <a:off x="679371" y="6354842"/>
            <a:ext cx="4313277" cy="815459"/>
          </a:xfrm>
          <a:prstGeom prst="rect">
            <a:avLst/>
          </a:prstGeom>
          <a:noFill/>
          <a:ln/>
        </p:spPr>
        <p:txBody>
          <a:bodyPr wrap="square" lIns="0" tIns="0" rIns="0" bIns="0" rtlCol="0" anchor="t"/>
          <a:lstStyle/>
          <a:p>
            <a:pPr marL="0" indent="0" algn="r">
              <a:lnSpc>
                <a:spcPts val="2100"/>
              </a:lnSpc>
              <a:buNone/>
            </a:pPr>
            <a:r>
              <a:rPr lang="en-US" sz="1300" dirty="0">
                <a:solidFill>
                  <a:srgbClr val="5B5F71"/>
                </a:solidFill>
                <a:latin typeface="Instrument Sans Medium" pitchFamily="34" charset="0"/>
                <a:ea typeface="Instrument Sans Medium" pitchFamily="34" charset="-122"/>
                <a:cs typeface="Instrument Sans Medium" pitchFamily="34" charset="-120"/>
              </a:rPr>
              <a:t>At forstå os selv som en del af det større system. Den biologiske og evolutionære dimension – stress, frygt, vrede som del af naturlig selvbeskyttelse.</a:t>
            </a:r>
            <a:endParaRPr lang="en-US" sz="1300" dirty="0"/>
          </a:p>
        </p:txBody>
      </p:sp>
      <p:pic>
        <p:nvPicPr>
          <p:cNvPr id="23" name="Image 8" descr="preencoded.png"/>
          <p:cNvPicPr>
            <a:picLocks noChangeAspect="1"/>
          </p:cNvPicPr>
          <p:nvPr/>
        </p:nvPicPr>
        <p:blipFill>
          <a:blip r:embed="rId11"/>
          <a:stretch>
            <a:fillRect/>
          </a:stretch>
        </p:blipFill>
        <p:spPr>
          <a:xfrm>
            <a:off x="4992648" y="2838807"/>
            <a:ext cx="4644985" cy="4644985"/>
          </a:xfrm>
          <a:prstGeom prst="rect">
            <a:avLst/>
          </a:prstGeom>
        </p:spPr>
      </p:pic>
      <p:pic>
        <p:nvPicPr>
          <p:cNvPr id="24" name="Image 9" descr="preencoded.png"/>
          <p:cNvPicPr>
            <a:picLocks noChangeAspect="1"/>
          </p:cNvPicPr>
          <p:nvPr/>
        </p:nvPicPr>
        <p:blipFill>
          <a:blip r:embed="rId12"/>
          <a:stretch>
            <a:fillRect/>
          </a:stretch>
        </p:blipFill>
        <p:spPr>
          <a:xfrm>
            <a:off x="6228040" y="5715000"/>
            <a:ext cx="238839" cy="298490"/>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Text 0"/>
          <p:cNvSpPr/>
          <p:nvPr/>
        </p:nvSpPr>
        <p:spPr>
          <a:xfrm>
            <a:off x="398978" y="274201"/>
            <a:ext cx="3283268" cy="311587"/>
          </a:xfrm>
          <a:prstGeom prst="rect">
            <a:avLst/>
          </a:prstGeom>
          <a:noFill/>
          <a:ln/>
        </p:spPr>
        <p:txBody>
          <a:bodyPr wrap="none" lIns="0" tIns="0" rIns="0" bIns="0" rtlCol="0" anchor="t"/>
          <a:lstStyle/>
          <a:p>
            <a:pPr marL="0" indent="0" algn="l">
              <a:lnSpc>
                <a:spcPts val="2450"/>
              </a:lnSpc>
              <a:buNone/>
            </a:pPr>
            <a:r>
              <a:rPr lang="en-US" sz="1950" dirty="0">
                <a:solidFill>
                  <a:srgbClr val="505468"/>
                </a:solidFill>
                <a:latin typeface="Instrument Sans Semi Bold" pitchFamily="34" charset="0"/>
                <a:ea typeface="Instrument Sans Semi Bold" pitchFamily="34" charset="-122"/>
                <a:cs typeface="Instrument Sans Semi Bold" pitchFamily="34" charset="-120"/>
              </a:rPr>
              <a:t>Hvem er jeg, og hvem er du?</a:t>
            </a:r>
            <a:endParaRPr lang="en-US" sz="1950" dirty="0"/>
          </a:p>
        </p:txBody>
      </p:sp>
      <p:sp>
        <p:nvSpPr>
          <p:cNvPr id="3" name="Text 1"/>
          <p:cNvSpPr/>
          <p:nvPr/>
        </p:nvSpPr>
        <p:spPr>
          <a:xfrm>
            <a:off x="398978" y="735330"/>
            <a:ext cx="1625918" cy="187047"/>
          </a:xfrm>
          <a:prstGeom prst="rect">
            <a:avLst/>
          </a:prstGeom>
          <a:noFill/>
          <a:ln/>
        </p:spPr>
        <p:txBody>
          <a:bodyPr wrap="none" lIns="0" tIns="0" rIns="0" bIns="0" rtlCol="0" anchor="t"/>
          <a:lstStyle/>
          <a:p>
            <a:pPr marL="0" indent="0" algn="l">
              <a:lnSpc>
                <a:spcPts val="1450"/>
              </a:lnSpc>
              <a:buNone/>
            </a:pPr>
            <a:r>
              <a:rPr lang="en-US" sz="1150" dirty="0">
                <a:solidFill>
                  <a:srgbClr val="505468"/>
                </a:solidFill>
                <a:latin typeface="Instrument Sans Semi Bold" pitchFamily="34" charset="0"/>
                <a:ea typeface="Instrument Sans Semi Bold" pitchFamily="34" charset="-122"/>
                <a:cs typeface="Instrument Sans Semi Bold" pitchFamily="34" charset="-120"/>
              </a:rPr>
              <a:t>Identitet og Selvaccept</a:t>
            </a:r>
            <a:endParaRPr lang="en-US" sz="1150" dirty="0"/>
          </a:p>
        </p:txBody>
      </p:sp>
      <p:sp>
        <p:nvSpPr>
          <p:cNvPr id="4" name="Text 2"/>
          <p:cNvSpPr/>
          <p:nvPr/>
        </p:nvSpPr>
        <p:spPr>
          <a:xfrm>
            <a:off x="398978" y="1161574"/>
            <a:ext cx="6794540" cy="159544"/>
          </a:xfrm>
          <a:prstGeom prst="rect">
            <a:avLst/>
          </a:prstGeom>
          <a:noFill/>
          <a:ln/>
        </p:spPr>
        <p:txBody>
          <a:bodyPr wrap="none" lIns="0" tIns="0" rIns="0" bIns="0" rtlCol="0" anchor="t"/>
          <a:lstStyle/>
          <a:p>
            <a:pPr marL="0" indent="0" algn="l">
              <a:lnSpc>
                <a:spcPts val="1250"/>
              </a:lnSpc>
              <a:buNone/>
            </a:pPr>
            <a:r>
              <a:rPr lang="en-US" sz="750" dirty="0">
                <a:solidFill>
                  <a:srgbClr val="5B5F71"/>
                </a:solidFill>
                <a:latin typeface="Instrument Sans Medium" pitchFamily="34" charset="0"/>
                <a:ea typeface="Instrument Sans Medium" pitchFamily="34" charset="-122"/>
                <a:cs typeface="Instrument Sans Medium" pitchFamily="34" charset="-120"/>
              </a:rPr>
              <a:t>For at acceptere selvet dybere, må vi forstå, hvem dette "selv" er. ID-terapi arbejder med tre overordnede lag af identitet:</a:t>
            </a:r>
            <a:endParaRPr lang="en-US" sz="750" dirty="0"/>
          </a:p>
        </p:txBody>
      </p:sp>
      <p:pic>
        <p:nvPicPr>
          <p:cNvPr id="5" name="Image 0" descr="preencoded.png"/>
          <p:cNvPicPr>
            <a:picLocks noChangeAspect="1"/>
          </p:cNvPicPr>
          <p:nvPr/>
        </p:nvPicPr>
        <p:blipFill>
          <a:blip r:embed="rId3"/>
          <a:stretch>
            <a:fillRect/>
          </a:stretch>
        </p:blipFill>
        <p:spPr>
          <a:xfrm>
            <a:off x="2675096" y="1433274"/>
            <a:ext cx="2242185" cy="274796"/>
          </a:xfrm>
          <a:prstGeom prst="rect">
            <a:avLst/>
          </a:prstGeom>
        </p:spPr>
      </p:pic>
      <p:sp>
        <p:nvSpPr>
          <p:cNvPr id="6" name="Text 3"/>
          <p:cNvSpPr/>
          <p:nvPr/>
        </p:nvSpPr>
        <p:spPr>
          <a:xfrm>
            <a:off x="3726061" y="1514118"/>
            <a:ext cx="140256" cy="175260"/>
          </a:xfrm>
          <a:prstGeom prst="rect">
            <a:avLst/>
          </a:prstGeom>
          <a:noFill/>
          <a:ln/>
        </p:spPr>
        <p:txBody>
          <a:bodyPr wrap="none" lIns="0" tIns="0" rIns="0" bIns="0" rtlCol="0" anchor="t"/>
          <a:lstStyle/>
          <a:p>
            <a:pPr marL="0" indent="0" algn="ctr">
              <a:lnSpc>
                <a:spcPts val="1750"/>
              </a:lnSpc>
              <a:buNone/>
            </a:pPr>
            <a:r>
              <a:rPr lang="en-US" sz="1100" dirty="0">
                <a:solidFill>
                  <a:srgbClr val="5B5F71"/>
                </a:solidFill>
                <a:latin typeface="Instrument Sans Semi Bold" pitchFamily="34" charset="0"/>
                <a:ea typeface="Instrument Sans Semi Bold" pitchFamily="34" charset="-122"/>
                <a:cs typeface="Instrument Sans Semi Bold" pitchFamily="34" charset="-120"/>
              </a:rPr>
              <a:t>1</a:t>
            </a:r>
            <a:endParaRPr lang="en-US" sz="1100" dirty="0"/>
          </a:p>
        </p:txBody>
      </p:sp>
      <p:pic>
        <p:nvPicPr>
          <p:cNvPr id="7" name="Image 1" descr="preencoded.png"/>
          <p:cNvPicPr>
            <a:picLocks noChangeAspect="1"/>
          </p:cNvPicPr>
          <p:nvPr/>
        </p:nvPicPr>
        <p:blipFill>
          <a:blip r:embed="rId4"/>
          <a:stretch>
            <a:fillRect/>
          </a:stretch>
        </p:blipFill>
        <p:spPr>
          <a:xfrm>
            <a:off x="1554004" y="1732955"/>
            <a:ext cx="4484370" cy="274796"/>
          </a:xfrm>
          <a:prstGeom prst="rect">
            <a:avLst/>
          </a:prstGeom>
        </p:spPr>
      </p:pic>
      <p:sp>
        <p:nvSpPr>
          <p:cNvPr id="8" name="Text 4"/>
          <p:cNvSpPr/>
          <p:nvPr/>
        </p:nvSpPr>
        <p:spPr>
          <a:xfrm>
            <a:off x="3725942" y="1782723"/>
            <a:ext cx="140256" cy="175260"/>
          </a:xfrm>
          <a:prstGeom prst="rect">
            <a:avLst/>
          </a:prstGeom>
          <a:noFill/>
          <a:ln/>
        </p:spPr>
        <p:txBody>
          <a:bodyPr wrap="none" lIns="0" tIns="0" rIns="0" bIns="0" rtlCol="0" anchor="t"/>
          <a:lstStyle/>
          <a:p>
            <a:pPr marL="0" indent="0" algn="ctr">
              <a:lnSpc>
                <a:spcPts val="1750"/>
              </a:lnSpc>
              <a:buNone/>
            </a:pPr>
            <a:r>
              <a:rPr lang="en-US" sz="1100" dirty="0">
                <a:solidFill>
                  <a:srgbClr val="5B5F71"/>
                </a:solidFill>
                <a:latin typeface="Instrument Sans Semi Bold" pitchFamily="34" charset="0"/>
                <a:ea typeface="Instrument Sans Semi Bold" pitchFamily="34" charset="-122"/>
                <a:cs typeface="Instrument Sans Semi Bold" pitchFamily="34" charset="-120"/>
              </a:rPr>
              <a:t>2</a:t>
            </a:r>
            <a:endParaRPr lang="en-US" sz="1100" dirty="0"/>
          </a:p>
        </p:txBody>
      </p:sp>
      <p:pic>
        <p:nvPicPr>
          <p:cNvPr id="9" name="Image 2" descr="preencoded.png"/>
          <p:cNvPicPr>
            <a:picLocks noChangeAspect="1"/>
          </p:cNvPicPr>
          <p:nvPr/>
        </p:nvPicPr>
        <p:blipFill>
          <a:blip r:embed="rId5"/>
          <a:stretch>
            <a:fillRect/>
          </a:stretch>
        </p:blipFill>
        <p:spPr>
          <a:xfrm>
            <a:off x="432911" y="2032635"/>
            <a:ext cx="6726555" cy="274796"/>
          </a:xfrm>
          <a:prstGeom prst="rect">
            <a:avLst/>
          </a:prstGeom>
        </p:spPr>
      </p:pic>
      <p:sp>
        <p:nvSpPr>
          <p:cNvPr id="10" name="Text 5"/>
          <p:cNvSpPr/>
          <p:nvPr/>
        </p:nvSpPr>
        <p:spPr>
          <a:xfrm>
            <a:off x="3726061" y="2082403"/>
            <a:ext cx="140256" cy="175260"/>
          </a:xfrm>
          <a:prstGeom prst="rect">
            <a:avLst/>
          </a:prstGeom>
          <a:noFill/>
          <a:ln/>
        </p:spPr>
        <p:txBody>
          <a:bodyPr wrap="none" lIns="0" tIns="0" rIns="0" bIns="0" rtlCol="0" anchor="t"/>
          <a:lstStyle/>
          <a:p>
            <a:pPr marL="0" indent="0" algn="ctr">
              <a:lnSpc>
                <a:spcPts val="1750"/>
              </a:lnSpc>
              <a:buNone/>
            </a:pPr>
            <a:r>
              <a:rPr lang="en-US" sz="1100" dirty="0">
                <a:solidFill>
                  <a:srgbClr val="5B5F71"/>
                </a:solidFill>
                <a:latin typeface="Instrument Sans Semi Bold" pitchFamily="34" charset="0"/>
                <a:ea typeface="Instrument Sans Semi Bold" pitchFamily="34" charset="-122"/>
                <a:cs typeface="Instrument Sans Semi Bold" pitchFamily="34" charset="-120"/>
              </a:rPr>
              <a:t>3</a:t>
            </a:r>
            <a:endParaRPr lang="en-US" sz="1100" dirty="0"/>
          </a:p>
        </p:txBody>
      </p:sp>
      <p:sp>
        <p:nvSpPr>
          <p:cNvPr id="11" name="Shape 6"/>
          <p:cNvSpPr/>
          <p:nvPr/>
        </p:nvSpPr>
        <p:spPr>
          <a:xfrm>
            <a:off x="398978" y="2407087"/>
            <a:ext cx="199430" cy="199430"/>
          </a:xfrm>
          <a:prstGeom prst="roundRect">
            <a:avLst>
              <a:gd name="adj" fmla="val 21006"/>
            </a:avLst>
          </a:prstGeom>
          <a:solidFill>
            <a:srgbClr val="E2E3E9"/>
          </a:solidFill>
          <a:ln w="7620">
            <a:solidFill>
              <a:srgbClr val="C8C9CF"/>
            </a:solidFill>
            <a:prstDash val="solid"/>
          </a:ln>
        </p:spPr>
        <p:txBody>
          <a:bodyPr/>
          <a:lstStyle/>
          <a:p>
            <a:endParaRPr lang="da-DK"/>
          </a:p>
        </p:txBody>
      </p:sp>
      <p:sp>
        <p:nvSpPr>
          <p:cNvPr id="12" name="Text 7"/>
          <p:cNvSpPr/>
          <p:nvPr/>
        </p:nvSpPr>
        <p:spPr>
          <a:xfrm>
            <a:off x="436305" y="2428875"/>
            <a:ext cx="124658" cy="155734"/>
          </a:xfrm>
          <a:prstGeom prst="rect">
            <a:avLst/>
          </a:prstGeom>
          <a:noFill/>
          <a:ln/>
        </p:spPr>
        <p:txBody>
          <a:bodyPr wrap="none" lIns="0" tIns="0" rIns="0" bIns="0" rtlCol="0" anchor="t"/>
          <a:lstStyle/>
          <a:p>
            <a:pPr marL="0" indent="0" algn="ctr">
              <a:lnSpc>
                <a:spcPts val="950"/>
              </a:lnSpc>
              <a:buNone/>
            </a:pPr>
            <a:r>
              <a:rPr lang="en-US" sz="950" dirty="0">
                <a:solidFill>
                  <a:srgbClr val="5B5F71"/>
                </a:solidFill>
                <a:latin typeface="Instrument Sans Semi Bold" pitchFamily="34" charset="0"/>
                <a:ea typeface="Instrument Sans Semi Bold" pitchFamily="34" charset="-122"/>
                <a:cs typeface="Instrument Sans Semi Bold" pitchFamily="34" charset="-120"/>
              </a:rPr>
              <a:t>1</a:t>
            </a:r>
            <a:endParaRPr lang="en-US" sz="950" dirty="0"/>
          </a:p>
        </p:txBody>
      </p:sp>
      <p:sp>
        <p:nvSpPr>
          <p:cNvPr id="13" name="Text 8"/>
          <p:cNvSpPr/>
          <p:nvPr/>
        </p:nvSpPr>
        <p:spPr>
          <a:xfrm>
            <a:off x="698063" y="2428875"/>
            <a:ext cx="1246703" cy="155734"/>
          </a:xfrm>
          <a:prstGeom prst="rect">
            <a:avLst/>
          </a:prstGeom>
          <a:noFill/>
          <a:ln/>
        </p:spPr>
        <p:txBody>
          <a:bodyPr wrap="none" lIns="0" tIns="0" rIns="0" bIns="0" rtlCol="0" anchor="t"/>
          <a:lstStyle/>
          <a:p>
            <a:pPr marL="0" indent="0" algn="l">
              <a:lnSpc>
                <a:spcPts val="1200"/>
              </a:lnSpc>
              <a:buNone/>
            </a:pPr>
            <a:r>
              <a:rPr lang="en-US" sz="950" dirty="0">
                <a:solidFill>
                  <a:srgbClr val="5B5F71"/>
                </a:solidFill>
                <a:latin typeface="Instrument Sans Semi Bold" pitchFamily="34" charset="0"/>
                <a:ea typeface="Instrument Sans Semi Bold" pitchFamily="34" charset="-122"/>
                <a:cs typeface="Instrument Sans Semi Bold" pitchFamily="34" charset="-120"/>
              </a:rPr>
              <a:t>Det Essentielle Selv</a:t>
            </a:r>
            <a:endParaRPr lang="en-US" sz="950" dirty="0"/>
          </a:p>
        </p:txBody>
      </p:sp>
      <p:sp>
        <p:nvSpPr>
          <p:cNvPr id="14" name="Text 9"/>
          <p:cNvSpPr/>
          <p:nvPr/>
        </p:nvSpPr>
        <p:spPr>
          <a:xfrm>
            <a:off x="698063" y="2684264"/>
            <a:ext cx="6495455" cy="159544"/>
          </a:xfrm>
          <a:prstGeom prst="rect">
            <a:avLst/>
          </a:prstGeom>
          <a:noFill/>
          <a:ln/>
        </p:spPr>
        <p:txBody>
          <a:bodyPr wrap="none" lIns="0" tIns="0" rIns="0" bIns="0" rtlCol="0" anchor="t"/>
          <a:lstStyle/>
          <a:p>
            <a:pPr marL="0" indent="0" algn="l">
              <a:lnSpc>
                <a:spcPts val="1250"/>
              </a:lnSpc>
              <a:buNone/>
            </a:pPr>
            <a:r>
              <a:rPr lang="en-US" sz="750" dirty="0">
                <a:solidFill>
                  <a:srgbClr val="5B5F71"/>
                </a:solidFill>
                <a:latin typeface="Instrument Sans Medium" pitchFamily="34" charset="0"/>
                <a:ea typeface="Instrument Sans Medium" pitchFamily="34" charset="-122"/>
                <a:cs typeface="Instrument Sans Medium" pitchFamily="34" charset="-120"/>
              </a:rPr>
              <a:t>Vores dybeste identitet og værenskerne</a:t>
            </a:r>
            <a:endParaRPr lang="en-US" sz="750" dirty="0"/>
          </a:p>
        </p:txBody>
      </p:sp>
      <p:sp>
        <p:nvSpPr>
          <p:cNvPr id="15" name="Shape 10"/>
          <p:cNvSpPr/>
          <p:nvPr/>
        </p:nvSpPr>
        <p:spPr>
          <a:xfrm>
            <a:off x="398978" y="2993350"/>
            <a:ext cx="199430" cy="199430"/>
          </a:xfrm>
          <a:prstGeom prst="roundRect">
            <a:avLst>
              <a:gd name="adj" fmla="val 21006"/>
            </a:avLst>
          </a:prstGeom>
          <a:solidFill>
            <a:srgbClr val="E2E3E9"/>
          </a:solidFill>
          <a:ln w="7620">
            <a:solidFill>
              <a:srgbClr val="C8C9CF"/>
            </a:solidFill>
            <a:prstDash val="solid"/>
          </a:ln>
        </p:spPr>
        <p:txBody>
          <a:bodyPr/>
          <a:lstStyle/>
          <a:p>
            <a:endParaRPr lang="da-DK"/>
          </a:p>
        </p:txBody>
      </p:sp>
      <p:sp>
        <p:nvSpPr>
          <p:cNvPr id="16" name="Text 11"/>
          <p:cNvSpPr/>
          <p:nvPr/>
        </p:nvSpPr>
        <p:spPr>
          <a:xfrm>
            <a:off x="436305" y="3015139"/>
            <a:ext cx="124658" cy="155734"/>
          </a:xfrm>
          <a:prstGeom prst="rect">
            <a:avLst/>
          </a:prstGeom>
          <a:noFill/>
          <a:ln/>
        </p:spPr>
        <p:txBody>
          <a:bodyPr wrap="none" lIns="0" tIns="0" rIns="0" bIns="0" rtlCol="0" anchor="t"/>
          <a:lstStyle/>
          <a:p>
            <a:pPr marL="0" indent="0" algn="ctr">
              <a:lnSpc>
                <a:spcPts val="950"/>
              </a:lnSpc>
              <a:buNone/>
            </a:pPr>
            <a:r>
              <a:rPr lang="en-US" sz="950" dirty="0">
                <a:solidFill>
                  <a:srgbClr val="5B5F71"/>
                </a:solidFill>
                <a:latin typeface="Instrument Sans Semi Bold" pitchFamily="34" charset="0"/>
                <a:ea typeface="Instrument Sans Semi Bold" pitchFamily="34" charset="-122"/>
                <a:cs typeface="Instrument Sans Semi Bold" pitchFamily="34" charset="-120"/>
              </a:rPr>
              <a:t>2</a:t>
            </a:r>
            <a:endParaRPr lang="en-US" sz="950" dirty="0"/>
          </a:p>
        </p:txBody>
      </p:sp>
      <p:sp>
        <p:nvSpPr>
          <p:cNvPr id="17" name="Text 12"/>
          <p:cNvSpPr/>
          <p:nvPr/>
        </p:nvSpPr>
        <p:spPr>
          <a:xfrm>
            <a:off x="698063" y="3015139"/>
            <a:ext cx="1246703" cy="155734"/>
          </a:xfrm>
          <a:prstGeom prst="rect">
            <a:avLst/>
          </a:prstGeom>
          <a:noFill/>
          <a:ln/>
        </p:spPr>
        <p:txBody>
          <a:bodyPr wrap="none" lIns="0" tIns="0" rIns="0" bIns="0" rtlCol="0" anchor="t"/>
          <a:lstStyle/>
          <a:p>
            <a:pPr marL="0" indent="0" algn="l">
              <a:lnSpc>
                <a:spcPts val="1200"/>
              </a:lnSpc>
              <a:buNone/>
            </a:pPr>
            <a:r>
              <a:rPr lang="en-US" sz="950" dirty="0">
                <a:solidFill>
                  <a:srgbClr val="5B5F71"/>
                </a:solidFill>
                <a:latin typeface="Instrument Sans Semi Bold" pitchFamily="34" charset="0"/>
                <a:ea typeface="Instrument Sans Semi Bold" pitchFamily="34" charset="-122"/>
                <a:cs typeface="Instrument Sans Semi Bold" pitchFamily="34" charset="-120"/>
              </a:rPr>
              <a:t>Det Kreative Selv</a:t>
            </a:r>
            <a:endParaRPr lang="en-US" sz="950" dirty="0"/>
          </a:p>
        </p:txBody>
      </p:sp>
      <p:sp>
        <p:nvSpPr>
          <p:cNvPr id="18" name="Text 13"/>
          <p:cNvSpPr/>
          <p:nvPr/>
        </p:nvSpPr>
        <p:spPr>
          <a:xfrm>
            <a:off x="698063" y="3270528"/>
            <a:ext cx="6495455" cy="159544"/>
          </a:xfrm>
          <a:prstGeom prst="rect">
            <a:avLst/>
          </a:prstGeom>
          <a:noFill/>
          <a:ln/>
        </p:spPr>
        <p:txBody>
          <a:bodyPr wrap="none" lIns="0" tIns="0" rIns="0" bIns="0" rtlCol="0" anchor="t"/>
          <a:lstStyle/>
          <a:p>
            <a:pPr marL="0" indent="0" algn="l">
              <a:lnSpc>
                <a:spcPts val="1250"/>
              </a:lnSpc>
              <a:buNone/>
            </a:pPr>
            <a:r>
              <a:rPr lang="en-US" sz="750" dirty="0">
                <a:solidFill>
                  <a:srgbClr val="5B5F71"/>
                </a:solidFill>
                <a:latin typeface="Instrument Sans Medium" pitchFamily="34" charset="0"/>
                <a:ea typeface="Instrument Sans Medium" pitchFamily="34" charset="-122"/>
                <a:cs typeface="Instrument Sans Medium" pitchFamily="34" charset="-120"/>
              </a:rPr>
              <a:t>Modent, empatisk og transformativt lag</a:t>
            </a:r>
            <a:endParaRPr lang="en-US" sz="750" dirty="0"/>
          </a:p>
        </p:txBody>
      </p:sp>
      <p:sp>
        <p:nvSpPr>
          <p:cNvPr id="19" name="Shape 14"/>
          <p:cNvSpPr/>
          <p:nvPr/>
        </p:nvSpPr>
        <p:spPr>
          <a:xfrm>
            <a:off x="398978" y="3579614"/>
            <a:ext cx="199430" cy="199430"/>
          </a:xfrm>
          <a:prstGeom prst="roundRect">
            <a:avLst>
              <a:gd name="adj" fmla="val 21006"/>
            </a:avLst>
          </a:prstGeom>
          <a:solidFill>
            <a:srgbClr val="E2E3E9"/>
          </a:solidFill>
          <a:ln w="7620">
            <a:solidFill>
              <a:srgbClr val="C8C9CF"/>
            </a:solidFill>
            <a:prstDash val="solid"/>
          </a:ln>
        </p:spPr>
        <p:txBody>
          <a:bodyPr/>
          <a:lstStyle/>
          <a:p>
            <a:endParaRPr lang="da-DK"/>
          </a:p>
        </p:txBody>
      </p:sp>
      <p:sp>
        <p:nvSpPr>
          <p:cNvPr id="20" name="Text 15"/>
          <p:cNvSpPr/>
          <p:nvPr/>
        </p:nvSpPr>
        <p:spPr>
          <a:xfrm>
            <a:off x="436305" y="3601403"/>
            <a:ext cx="124658" cy="155734"/>
          </a:xfrm>
          <a:prstGeom prst="rect">
            <a:avLst/>
          </a:prstGeom>
          <a:noFill/>
          <a:ln/>
        </p:spPr>
        <p:txBody>
          <a:bodyPr wrap="none" lIns="0" tIns="0" rIns="0" bIns="0" rtlCol="0" anchor="t"/>
          <a:lstStyle/>
          <a:p>
            <a:pPr marL="0" indent="0" algn="ctr">
              <a:lnSpc>
                <a:spcPts val="950"/>
              </a:lnSpc>
              <a:buNone/>
            </a:pPr>
            <a:r>
              <a:rPr lang="en-US" sz="950" dirty="0">
                <a:solidFill>
                  <a:srgbClr val="5B5F71"/>
                </a:solidFill>
                <a:latin typeface="Instrument Sans Semi Bold" pitchFamily="34" charset="0"/>
                <a:ea typeface="Instrument Sans Semi Bold" pitchFamily="34" charset="-122"/>
                <a:cs typeface="Instrument Sans Semi Bold" pitchFamily="34" charset="-120"/>
              </a:rPr>
              <a:t>3</a:t>
            </a:r>
            <a:endParaRPr lang="en-US" sz="950" dirty="0"/>
          </a:p>
        </p:txBody>
      </p:sp>
      <p:sp>
        <p:nvSpPr>
          <p:cNvPr id="21" name="Text 16"/>
          <p:cNvSpPr/>
          <p:nvPr/>
        </p:nvSpPr>
        <p:spPr>
          <a:xfrm>
            <a:off x="698063" y="3601403"/>
            <a:ext cx="1246703" cy="155734"/>
          </a:xfrm>
          <a:prstGeom prst="rect">
            <a:avLst/>
          </a:prstGeom>
          <a:noFill/>
          <a:ln/>
        </p:spPr>
        <p:txBody>
          <a:bodyPr wrap="none" lIns="0" tIns="0" rIns="0" bIns="0" rtlCol="0" anchor="t"/>
          <a:lstStyle/>
          <a:p>
            <a:pPr marL="0" indent="0" algn="l">
              <a:lnSpc>
                <a:spcPts val="1200"/>
              </a:lnSpc>
              <a:buNone/>
            </a:pPr>
            <a:r>
              <a:rPr lang="en-US" sz="950" dirty="0">
                <a:solidFill>
                  <a:srgbClr val="5B5F71"/>
                </a:solidFill>
                <a:latin typeface="Instrument Sans Semi Bold" pitchFamily="34" charset="0"/>
                <a:ea typeface="Instrument Sans Semi Bold" pitchFamily="34" charset="-122"/>
                <a:cs typeface="Instrument Sans Semi Bold" pitchFamily="34" charset="-120"/>
              </a:rPr>
              <a:t>Det Reaktive Selv</a:t>
            </a:r>
            <a:endParaRPr lang="en-US" sz="950" dirty="0"/>
          </a:p>
        </p:txBody>
      </p:sp>
      <p:sp>
        <p:nvSpPr>
          <p:cNvPr id="22" name="Text 17"/>
          <p:cNvSpPr/>
          <p:nvPr/>
        </p:nvSpPr>
        <p:spPr>
          <a:xfrm>
            <a:off x="698063" y="3856792"/>
            <a:ext cx="6495455" cy="159544"/>
          </a:xfrm>
          <a:prstGeom prst="rect">
            <a:avLst/>
          </a:prstGeom>
          <a:noFill/>
          <a:ln/>
        </p:spPr>
        <p:txBody>
          <a:bodyPr wrap="none" lIns="0" tIns="0" rIns="0" bIns="0" rtlCol="0" anchor="t"/>
          <a:lstStyle/>
          <a:p>
            <a:pPr marL="0" indent="0" algn="l">
              <a:lnSpc>
                <a:spcPts val="1250"/>
              </a:lnSpc>
              <a:buNone/>
            </a:pPr>
            <a:r>
              <a:rPr lang="en-US" sz="750" dirty="0">
                <a:solidFill>
                  <a:srgbClr val="5B5F71"/>
                </a:solidFill>
                <a:latin typeface="Instrument Sans Medium" pitchFamily="34" charset="0"/>
                <a:ea typeface="Instrument Sans Medium" pitchFamily="34" charset="-122"/>
                <a:cs typeface="Instrument Sans Medium" pitchFamily="34" charset="-120"/>
              </a:rPr>
              <a:t>Lag med problemer med selvaccept</a:t>
            </a:r>
            <a:endParaRPr lang="en-US" sz="750" dirty="0"/>
          </a:p>
        </p:txBody>
      </p:sp>
      <p:sp>
        <p:nvSpPr>
          <p:cNvPr id="23" name="Text 18"/>
          <p:cNvSpPr/>
          <p:nvPr/>
        </p:nvSpPr>
        <p:spPr>
          <a:xfrm>
            <a:off x="398978" y="4128492"/>
            <a:ext cx="6794540" cy="319088"/>
          </a:xfrm>
          <a:prstGeom prst="rect">
            <a:avLst/>
          </a:prstGeom>
          <a:noFill/>
          <a:ln/>
        </p:spPr>
        <p:txBody>
          <a:bodyPr wrap="square" lIns="0" tIns="0" rIns="0" bIns="0" rtlCol="0" anchor="t"/>
          <a:lstStyle/>
          <a:p>
            <a:pPr marL="0" indent="0" algn="l">
              <a:lnSpc>
                <a:spcPts val="1250"/>
              </a:lnSpc>
              <a:buNone/>
            </a:pPr>
            <a:r>
              <a:rPr lang="en-US" sz="750" dirty="0">
                <a:solidFill>
                  <a:srgbClr val="5B5F71"/>
                </a:solidFill>
                <a:latin typeface="Instrument Sans Medium" pitchFamily="34" charset="0"/>
                <a:ea typeface="Instrument Sans Medium" pitchFamily="34" charset="-122"/>
                <a:cs typeface="Instrument Sans Medium" pitchFamily="34" charset="-120"/>
              </a:rPr>
              <a:t>ID-terapi handler dybest set om at genfinde det, vi i virkeligheden er, og leve mere ud fra vores essens i hverdagen. Det er en transpersonlig terapiform, der ikke kun handler om at reparere på fortiden, men om at udfolde vores dybeste identitet.</a:t>
            </a:r>
            <a:endParaRPr lang="en-US" sz="750" dirty="0"/>
          </a:p>
        </p:txBody>
      </p:sp>
      <p:sp>
        <p:nvSpPr>
          <p:cNvPr id="24" name="Text 19"/>
          <p:cNvSpPr/>
          <p:nvPr/>
        </p:nvSpPr>
        <p:spPr>
          <a:xfrm>
            <a:off x="7444502" y="1171575"/>
            <a:ext cx="1527572" cy="187047"/>
          </a:xfrm>
          <a:prstGeom prst="rect">
            <a:avLst/>
          </a:prstGeom>
          <a:noFill/>
          <a:ln/>
        </p:spPr>
        <p:txBody>
          <a:bodyPr wrap="none" lIns="0" tIns="0" rIns="0" bIns="0" rtlCol="0" anchor="t"/>
          <a:lstStyle/>
          <a:p>
            <a:pPr marL="0" indent="0" algn="l">
              <a:lnSpc>
                <a:spcPts val="1450"/>
              </a:lnSpc>
              <a:buNone/>
            </a:pPr>
            <a:r>
              <a:rPr lang="en-US" sz="1150" dirty="0">
                <a:solidFill>
                  <a:srgbClr val="505468"/>
                </a:solidFill>
                <a:latin typeface="Instrument Sans Semi Bold" pitchFamily="34" charset="0"/>
                <a:ea typeface="Instrument Sans Semi Bold" pitchFamily="34" charset="-122"/>
                <a:cs typeface="Instrument Sans Semi Bold" pitchFamily="34" charset="-120"/>
              </a:rPr>
              <a:t>Opdelingen af Psyken</a:t>
            </a:r>
            <a:endParaRPr lang="en-US" sz="1150" dirty="0"/>
          </a:p>
        </p:txBody>
      </p:sp>
      <p:sp>
        <p:nvSpPr>
          <p:cNvPr id="25" name="Text 20"/>
          <p:cNvSpPr/>
          <p:nvPr/>
        </p:nvSpPr>
        <p:spPr>
          <a:xfrm>
            <a:off x="7444502" y="1458278"/>
            <a:ext cx="2113002" cy="155734"/>
          </a:xfrm>
          <a:prstGeom prst="rect">
            <a:avLst/>
          </a:prstGeom>
          <a:noFill/>
          <a:ln/>
        </p:spPr>
        <p:txBody>
          <a:bodyPr wrap="none" lIns="0" tIns="0" rIns="0" bIns="0" rtlCol="0" anchor="t"/>
          <a:lstStyle/>
          <a:p>
            <a:pPr marL="0" indent="0" algn="l">
              <a:lnSpc>
                <a:spcPts val="1200"/>
              </a:lnSpc>
              <a:buNone/>
            </a:pPr>
            <a:r>
              <a:rPr lang="en-US" sz="950" dirty="0">
                <a:solidFill>
                  <a:srgbClr val="505468"/>
                </a:solidFill>
                <a:latin typeface="Instrument Sans Semi Bold" pitchFamily="34" charset="0"/>
                <a:ea typeface="Instrument Sans Semi Bold" pitchFamily="34" charset="-122"/>
                <a:cs typeface="Instrument Sans Semi Bold" pitchFamily="34" charset="-120"/>
              </a:rPr>
              <a:t>Spaltningen mellem Mig og Ikke Mig</a:t>
            </a:r>
            <a:endParaRPr lang="en-US" sz="950" dirty="0"/>
          </a:p>
        </p:txBody>
      </p:sp>
      <p:pic>
        <p:nvPicPr>
          <p:cNvPr id="26" name="Image 3" descr="preencoded.png"/>
          <p:cNvPicPr>
            <a:picLocks noChangeAspect="1"/>
          </p:cNvPicPr>
          <p:nvPr/>
        </p:nvPicPr>
        <p:blipFill>
          <a:blip r:embed="rId6"/>
          <a:stretch>
            <a:fillRect/>
          </a:stretch>
        </p:blipFill>
        <p:spPr>
          <a:xfrm>
            <a:off x="7444502" y="1726168"/>
            <a:ext cx="6383655" cy="6383655"/>
          </a:xfrm>
          <a:prstGeom prst="rect">
            <a:avLst/>
          </a:prstGeom>
        </p:spPr>
      </p:pic>
      <p:sp>
        <p:nvSpPr>
          <p:cNvPr id="27" name="Text 21"/>
          <p:cNvSpPr/>
          <p:nvPr/>
        </p:nvSpPr>
        <p:spPr>
          <a:xfrm>
            <a:off x="7444502" y="8221980"/>
            <a:ext cx="6794540" cy="159544"/>
          </a:xfrm>
          <a:prstGeom prst="rect">
            <a:avLst/>
          </a:prstGeom>
          <a:noFill/>
          <a:ln/>
        </p:spPr>
        <p:txBody>
          <a:bodyPr wrap="none" lIns="0" tIns="0" rIns="0" bIns="0" rtlCol="0" anchor="t"/>
          <a:lstStyle/>
          <a:p>
            <a:pPr marL="0" indent="0" algn="l">
              <a:lnSpc>
                <a:spcPts val="1250"/>
              </a:lnSpc>
              <a:buNone/>
            </a:pPr>
            <a:r>
              <a:rPr lang="en-US" sz="750" dirty="0">
                <a:solidFill>
                  <a:srgbClr val="5B5F71"/>
                </a:solidFill>
                <a:latin typeface="Instrument Sans Medium" pitchFamily="34" charset="0"/>
                <a:ea typeface="Instrument Sans Medium" pitchFamily="34" charset="-122"/>
                <a:cs typeface="Instrument Sans Medium" pitchFamily="34" charset="-120"/>
              </a:rPr>
              <a:t>Ken Wilber beskriver, hvordan vores oplevelse af "jeget" opbygges ved gradvist at trække grænser i vores bevidsthed:</a:t>
            </a:r>
            <a:endParaRPr lang="en-US" sz="750" dirty="0"/>
          </a:p>
        </p:txBody>
      </p:sp>
      <p:sp>
        <p:nvSpPr>
          <p:cNvPr id="28" name="Text 22"/>
          <p:cNvSpPr/>
          <p:nvPr/>
        </p:nvSpPr>
        <p:spPr>
          <a:xfrm>
            <a:off x="7444502" y="8471178"/>
            <a:ext cx="6794540" cy="159544"/>
          </a:xfrm>
          <a:prstGeom prst="rect">
            <a:avLst/>
          </a:prstGeom>
          <a:noFill/>
          <a:ln/>
        </p:spPr>
        <p:txBody>
          <a:bodyPr wrap="none" lIns="0" tIns="0" rIns="0" bIns="0" rtlCol="0" anchor="t"/>
          <a:lstStyle/>
          <a:p>
            <a:pPr marL="342900" indent="-342900" algn="l">
              <a:lnSpc>
                <a:spcPts val="1250"/>
              </a:lnSpc>
              <a:buSzPct val="100000"/>
              <a:buFont typeface="+mj-lt"/>
              <a:buAutoNum type="arabicPeriod"/>
            </a:pPr>
            <a:r>
              <a:rPr lang="en-US" sz="750" dirty="0">
                <a:solidFill>
                  <a:srgbClr val="5B5F71"/>
                </a:solidFill>
                <a:latin typeface="Instrument Sans Medium" pitchFamily="34" charset="0"/>
                <a:ea typeface="Instrument Sans Medium" pitchFamily="34" charset="-122"/>
                <a:cs typeface="Instrument Sans Medium" pitchFamily="34" charset="-120"/>
              </a:rPr>
              <a:t>Enhed: Som spædbørn oplever vi enhed med alt – ingen tydelig opdeling</a:t>
            </a:r>
            <a:endParaRPr lang="en-US" sz="750" dirty="0"/>
          </a:p>
        </p:txBody>
      </p:sp>
      <p:sp>
        <p:nvSpPr>
          <p:cNvPr id="29" name="Text 23"/>
          <p:cNvSpPr/>
          <p:nvPr/>
        </p:nvSpPr>
        <p:spPr>
          <a:xfrm>
            <a:off x="7444502" y="8665607"/>
            <a:ext cx="6794540" cy="159544"/>
          </a:xfrm>
          <a:prstGeom prst="rect">
            <a:avLst/>
          </a:prstGeom>
          <a:noFill/>
          <a:ln/>
        </p:spPr>
        <p:txBody>
          <a:bodyPr wrap="none" lIns="0" tIns="0" rIns="0" bIns="0" rtlCol="0" anchor="t"/>
          <a:lstStyle/>
          <a:p>
            <a:pPr marL="342900" indent="-342900" algn="l">
              <a:lnSpc>
                <a:spcPts val="1250"/>
              </a:lnSpc>
              <a:buSzPct val="100000"/>
              <a:buFont typeface="+mj-lt"/>
              <a:buAutoNum type="arabicPeriod" startAt="2"/>
            </a:pPr>
            <a:r>
              <a:rPr lang="en-US" sz="750" dirty="0">
                <a:solidFill>
                  <a:srgbClr val="5B5F71"/>
                </a:solidFill>
                <a:latin typeface="Instrument Sans Medium" pitchFamily="34" charset="0"/>
                <a:ea typeface="Instrument Sans Medium" pitchFamily="34" charset="-122"/>
                <a:cs typeface="Instrument Sans Medium" pitchFamily="34" charset="-120"/>
              </a:rPr>
              <a:t>Første grænse – Jeg og verden: Identificering med kroppen</a:t>
            </a:r>
            <a:endParaRPr lang="en-US" sz="750" dirty="0"/>
          </a:p>
        </p:txBody>
      </p:sp>
      <p:sp>
        <p:nvSpPr>
          <p:cNvPr id="30" name="Text 24"/>
          <p:cNvSpPr/>
          <p:nvPr/>
        </p:nvSpPr>
        <p:spPr>
          <a:xfrm>
            <a:off x="7444502" y="8860036"/>
            <a:ext cx="6794540" cy="159544"/>
          </a:xfrm>
          <a:prstGeom prst="rect">
            <a:avLst/>
          </a:prstGeom>
          <a:noFill/>
          <a:ln/>
        </p:spPr>
        <p:txBody>
          <a:bodyPr wrap="none" lIns="0" tIns="0" rIns="0" bIns="0" rtlCol="0" anchor="t"/>
          <a:lstStyle/>
          <a:p>
            <a:pPr marL="342900" indent="-342900" algn="l">
              <a:lnSpc>
                <a:spcPts val="1250"/>
              </a:lnSpc>
              <a:buSzPct val="100000"/>
              <a:buFont typeface="+mj-lt"/>
              <a:buAutoNum type="arabicPeriod" startAt="3"/>
            </a:pPr>
            <a:r>
              <a:rPr lang="en-US" sz="750" dirty="0">
                <a:solidFill>
                  <a:srgbClr val="5B5F71"/>
                </a:solidFill>
                <a:latin typeface="Instrument Sans Medium" pitchFamily="34" charset="0"/>
                <a:ea typeface="Instrument Sans Medium" pitchFamily="34" charset="-122"/>
                <a:cs typeface="Instrument Sans Medium" pitchFamily="34" charset="-120"/>
              </a:rPr>
              <a:t>Egoet: Omkring 3-4 års alderen, hvor uønskede tanker og følelser skubbes væk til "Skyggen"</a:t>
            </a:r>
            <a:endParaRPr lang="en-US" sz="750" dirty="0"/>
          </a:p>
        </p:txBody>
      </p:sp>
      <p:sp>
        <p:nvSpPr>
          <p:cNvPr id="31" name="Text 25"/>
          <p:cNvSpPr/>
          <p:nvPr/>
        </p:nvSpPr>
        <p:spPr>
          <a:xfrm>
            <a:off x="7444502" y="9054465"/>
            <a:ext cx="6794540" cy="159544"/>
          </a:xfrm>
          <a:prstGeom prst="rect">
            <a:avLst/>
          </a:prstGeom>
          <a:noFill/>
          <a:ln/>
        </p:spPr>
        <p:txBody>
          <a:bodyPr wrap="none" lIns="0" tIns="0" rIns="0" bIns="0" rtlCol="0" anchor="t"/>
          <a:lstStyle/>
          <a:p>
            <a:pPr marL="342900" indent="-342900" algn="l">
              <a:lnSpc>
                <a:spcPts val="1250"/>
              </a:lnSpc>
              <a:buSzPct val="100000"/>
              <a:buFont typeface="+mj-lt"/>
              <a:buAutoNum type="arabicPeriod" startAt="4"/>
            </a:pPr>
            <a:r>
              <a:rPr lang="en-US" sz="750" dirty="0">
                <a:solidFill>
                  <a:srgbClr val="5B5F71"/>
                </a:solidFill>
                <a:latin typeface="Instrument Sans Medium" pitchFamily="34" charset="0"/>
                <a:ea typeface="Instrument Sans Medium" pitchFamily="34" charset="-122"/>
                <a:cs typeface="Instrument Sans Medium" pitchFamily="34" charset="-120"/>
              </a:rPr>
              <a:t>Personaen: Det sociale selv – det billede, vi viser omverdenen</a:t>
            </a:r>
            <a:endParaRPr lang="en-US" sz="750" dirty="0"/>
          </a:p>
        </p:txBody>
      </p:sp>
      <p:sp>
        <p:nvSpPr>
          <p:cNvPr id="32" name="Text 26"/>
          <p:cNvSpPr/>
          <p:nvPr/>
        </p:nvSpPr>
        <p:spPr>
          <a:xfrm>
            <a:off x="7444502" y="9303663"/>
            <a:ext cx="6794540" cy="159544"/>
          </a:xfrm>
          <a:prstGeom prst="rect">
            <a:avLst/>
          </a:prstGeom>
          <a:noFill/>
          <a:ln/>
        </p:spPr>
        <p:txBody>
          <a:bodyPr wrap="none" lIns="0" tIns="0" rIns="0" bIns="0" rtlCol="0" anchor="t"/>
          <a:lstStyle/>
          <a:p>
            <a:pPr marL="0" indent="0" algn="l">
              <a:lnSpc>
                <a:spcPts val="1250"/>
              </a:lnSpc>
              <a:buNone/>
            </a:pPr>
            <a:r>
              <a:rPr lang="en-US" sz="750" dirty="0">
                <a:solidFill>
                  <a:srgbClr val="5B5F71"/>
                </a:solidFill>
                <a:latin typeface="Instrument Sans Medium" pitchFamily="34" charset="0"/>
                <a:ea typeface="Instrument Sans Medium" pitchFamily="34" charset="-122"/>
                <a:cs typeface="Instrument Sans Medium" pitchFamily="34" charset="-120"/>
              </a:rPr>
              <a:t>Dette fører til polarisering og projektion, hvor det vi ikke accepterer i os selv, projiceres ud på andre.</a:t>
            </a:r>
            <a:endParaRPr lang="en-US" sz="7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Text 0"/>
          <p:cNvSpPr/>
          <p:nvPr/>
        </p:nvSpPr>
        <p:spPr>
          <a:xfrm>
            <a:off x="604718" y="623649"/>
            <a:ext cx="5319474" cy="472440"/>
          </a:xfrm>
          <a:prstGeom prst="rect">
            <a:avLst/>
          </a:prstGeom>
          <a:noFill/>
          <a:ln/>
        </p:spPr>
        <p:txBody>
          <a:bodyPr wrap="none" lIns="0" tIns="0" rIns="0" bIns="0" rtlCol="0" anchor="t"/>
          <a:lstStyle/>
          <a:p>
            <a:pPr marL="0" indent="0" algn="l">
              <a:lnSpc>
                <a:spcPts val="3700"/>
              </a:lnSpc>
              <a:buNone/>
            </a:pPr>
            <a:r>
              <a:rPr lang="en-US" sz="2950" dirty="0">
                <a:solidFill>
                  <a:srgbClr val="505468"/>
                </a:solidFill>
                <a:latin typeface="Instrument Sans Semi Bold" pitchFamily="34" charset="0"/>
                <a:ea typeface="Instrument Sans Semi Bold" pitchFamily="34" charset="-122"/>
                <a:cs typeface="Instrument Sans Semi Bold" pitchFamily="34" charset="-120"/>
              </a:rPr>
              <a:t>Selvacceptens Fem Domæner</a:t>
            </a:r>
            <a:endParaRPr lang="en-US" sz="2950" dirty="0"/>
          </a:p>
        </p:txBody>
      </p:sp>
      <p:sp>
        <p:nvSpPr>
          <p:cNvPr id="3" name="Text 1"/>
          <p:cNvSpPr/>
          <p:nvPr/>
        </p:nvSpPr>
        <p:spPr>
          <a:xfrm>
            <a:off x="604718" y="1398389"/>
            <a:ext cx="13420963" cy="241935"/>
          </a:xfrm>
          <a:prstGeom prst="rect">
            <a:avLst/>
          </a:prstGeom>
          <a:noFill/>
          <a:ln/>
        </p:spPr>
        <p:txBody>
          <a:bodyPr wrap="none" lIns="0" tIns="0" rIns="0" bIns="0" rtlCol="0" anchor="t"/>
          <a:lstStyle/>
          <a:p>
            <a:pPr marL="0" indent="0" algn="l">
              <a:lnSpc>
                <a:spcPts val="1900"/>
              </a:lnSpc>
              <a:buNone/>
            </a:pPr>
            <a:r>
              <a:rPr lang="en-US" sz="1150" dirty="0">
                <a:solidFill>
                  <a:srgbClr val="5B5F71"/>
                </a:solidFill>
                <a:latin typeface="Instrument Sans Medium" pitchFamily="34" charset="0"/>
                <a:ea typeface="Instrument Sans Medium" pitchFamily="34" charset="-122"/>
                <a:cs typeface="Instrument Sans Medium" pitchFamily="34" charset="-120"/>
              </a:rPr>
              <a:t>ID-terapi arbejder med fem domæner i forhold til selvaccept:</a:t>
            </a:r>
            <a:endParaRPr lang="en-US" sz="1150" dirty="0"/>
          </a:p>
        </p:txBody>
      </p:sp>
      <p:pic>
        <p:nvPicPr>
          <p:cNvPr id="4" name="Image 0" descr="preencoded.png"/>
          <p:cNvPicPr>
            <a:picLocks noChangeAspect="1"/>
          </p:cNvPicPr>
          <p:nvPr/>
        </p:nvPicPr>
        <p:blipFill>
          <a:blip r:embed="rId3"/>
          <a:stretch>
            <a:fillRect/>
          </a:stretch>
        </p:blipFill>
        <p:spPr>
          <a:xfrm>
            <a:off x="604718" y="1810345"/>
            <a:ext cx="755928" cy="907137"/>
          </a:xfrm>
          <a:prstGeom prst="rect">
            <a:avLst/>
          </a:prstGeom>
        </p:spPr>
      </p:pic>
      <p:sp>
        <p:nvSpPr>
          <p:cNvPr id="5" name="Text 2"/>
          <p:cNvSpPr/>
          <p:nvPr/>
        </p:nvSpPr>
        <p:spPr>
          <a:xfrm>
            <a:off x="1511737" y="1961436"/>
            <a:ext cx="1889998" cy="236101"/>
          </a:xfrm>
          <a:prstGeom prst="rect">
            <a:avLst/>
          </a:prstGeom>
          <a:noFill/>
          <a:ln/>
        </p:spPr>
        <p:txBody>
          <a:bodyPr wrap="none" lIns="0" tIns="0" rIns="0" bIns="0" rtlCol="0" anchor="t"/>
          <a:lstStyle/>
          <a:p>
            <a:pPr marL="0" indent="0" algn="l">
              <a:lnSpc>
                <a:spcPts val="1850"/>
              </a:lnSpc>
              <a:buNone/>
            </a:pPr>
            <a:r>
              <a:rPr lang="en-US" sz="1450" dirty="0">
                <a:solidFill>
                  <a:srgbClr val="5B5F71"/>
                </a:solidFill>
                <a:latin typeface="Instrument Sans Semi Bold" pitchFamily="34" charset="0"/>
                <a:ea typeface="Instrument Sans Semi Bold" pitchFamily="34" charset="-122"/>
                <a:cs typeface="Instrument Sans Semi Bold" pitchFamily="34" charset="-120"/>
              </a:rPr>
              <a:t>1. Domæne</a:t>
            </a:r>
            <a:endParaRPr lang="en-US" sz="1450" dirty="0"/>
          </a:p>
        </p:txBody>
      </p:sp>
      <p:sp>
        <p:nvSpPr>
          <p:cNvPr id="6" name="Text 3"/>
          <p:cNvSpPr/>
          <p:nvPr/>
        </p:nvSpPr>
        <p:spPr>
          <a:xfrm>
            <a:off x="1511737" y="2288143"/>
            <a:ext cx="12513945" cy="241935"/>
          </a:xfrm>
          <a:prstGeom prst="rect">
            <a:avLst/>
          </a:prstGeom>
          <a:noFill/>
          <a:ln/>
        </p:spPr>
        <p:txBody>
          <a:bodyPr wrap="none" lIns="0" tIns="0" rIns="0" bIns="0" rtlCol="0" anchor="t"/>
          <a:lstStyle/>
          <a:p>
            <a:pPr marL="0" indent="0" algn="l">
              <a:lnSpc>
                <a:spcPts val="1900"/>
              </a:lnSpc>
              <a:buNone/>
            </a:pPr>
            <a:r>
              <a:rPr lang="en-US" sz="1150" dirty="0">
                <a:solidFill>
                  <a:srgbClr val="5B5F71"/>
                </a:solidFill>
                <a:latin typeface="Instrument Sans Medium" pitchFamily="34" charset="0"/>
                <a:ea typeface="Instrument Sans Medium" pitchFamily="34" charset="-122"/>
                <a:cs typeface="Instrument Sans Medium" pitchFamily="34" charset="-120"/>
              </a:rPr>
              <a:t>Intentionen bag form: Fremtid, potentiale og intention. For at integrere fortrængte sider skal vi acceptere dem, hvilket er svært uden at forstå deres positive intention.</a:t>
            </a:r>
            <a:endParaRPr lang="en-US" sz="1150" dirty="0"/>
          </a:p>
        </p:txBody>
      </p:sp>
      <p:pic>
        <p:nvPicPr>
          <p:cNvPr id="7" name="Image 1" descr="preencoded.png"/>
          <p:cNvPicPr>
            <a:picLocks noChangeAspect="1"/>
          </p:cNvPicPr>
          <p:nvPr/>
        </p:nvPicPr>
        <p:blipFill>
          <a:blip r:embed="rId4"/>
          <a:stretch>
            <a:fillRect/>
          </a:stretch>
        </p:blipFill>
        <p:spPr>
          <a:xfrm>
            <a:off x="604718" y="2717483"/>
            <a:ext cx="755928" cy="907137"/>
          </a:xfrm>
          <a:prstGeom prst="rect">
            <a:avLst/>
          </a:prstGeom>
        </p:spPr>
      </p:pic>
      <p:sp>
        <p:nvSpPr>
          <p:cNvPr id="8" name="Text 4"/>
          <p:cNvSpPr/>
          <p:nvPr/>
        </p:nvSpPr>
        <p:spPr>
          <a:xfrm>
            <a:off x="1511737" y="2868573"/>
            <a:ext cx="1889998" cy="236101"/>
          </a:xfrm>
          <a:prstGeom prst="rect">
            <a:avLst/>
          </a:prstGeom>
          <a:noFill/>
          <a:ln/>
        </p:spPr>
        <p:txBody>
          <a:bodyPr wrap="none" lIns="0" tIns="0" rIns="0" bIns="0" rtlCol="0" anchor="t"/>
          <a:lstStyle/>
          <a:p>
            <a:pPr marL="0" indent="0" algn="l">
              <a:lnSpc>
                <a:spcPts val="1850"/>
              </a:lnSpc>
              <a:buNone/>
            </a:pPr>
            <a:r>
              <a:rPr lang="en-US" sz="1450" dirty="0">
                <a:solidFill>
                  <a:srgbClr val="5B5F71"/>
                </a:solidFill>
                <a:latin typeface="Instrument Sans Semi Bold" pitchFamily="34" charset="0"/>
                <a:ea typeface="Instrument Sans Semi Bold" pitchFamily="34" charset="-122"/>
                <a:cs typeface="Instrument Sans Semi Bold" pitchFamily="34" charset="-120"/>
              </a:rPr>
              <a:t>2. Domæne</a:t>
            </a:r>
            <a:endParaRPr lang="en-US" sz="1450" dirty="0"/>
          </a:p>
        </p:txBody>
      </p:sp>
      <p:sp>
        <p:nvSpPr>
          <p:cNvPr id="9" name="Text 5"/>
          <p:cNvSpPr/>
          <p:nvPr/>
        </p:nvSpPr>
        <p:spPr>
          <a:xfrm>
            <a:off x="1511737" y="3195280"/>
            <a:ext cx="12513945" cy="241935"/>
          </a:xfrm>
          <a:prstGeom prst="rect">
            <a:avLst/>
          </a:prstGeom>
          <a:noFill/>
          <a:ln/>
        </p:spPr>
        <p:txBody>
          <a:bodyPr wrap="none" lIns="0" tIns="0" rIns="0" bIns="0" rtlCol="0" anchor="t"/>
          <a:lstStyle/>
          <a:p>
            <a:pPr marL="0" indent="0" algn="l">
              <a:lnSpc>
                <a:spcPts val="1900"/>
              </a:lnSpc>
              <a:buNone/>
            </a:pPr>
            <a:r>
              <a:rPr lang="en-US" sz="1150" dirty="0">
                <a:solidFill>
                  <a:srgbClr val="5B5F71"/>
                </a:solidFill>
                <a:latin typeface="Instrument Sans Medium" pitchFamily="34" charset="0"/>
                <a:ea typeface="Instrument Sans Medium" pitchFamily="34" charset="-122"/>
                <a:cs typeface="Instrument Sans Medium" pitchFamily="34" charset="-120"/>
              </a:rPr>
              <a:t>Fælles fremtid, kommunikation og muligheder: Nære relationer. Arbejder med "Circling-øvelse" for at udforske former og primære/sekundære sider i relationer.</a:t>
            </a:r>
            <a:endParaRPr lang="en-US" sz="1150" dirty="0"/>
          </a:p>
        </p:txBody>
      </p:sp>
      <p:pic>
        <p:nvPicPr>
          <p:cNvPr id="10" name="Image 2" descr="preencoded.png"/>
          <p:cNvPicPr>
            <a:picLocks noChangeAspect="1"/>
          </p:cNvPicPr>
          <p:nvPr/>
        </p:nvPicPr>
        <p:blipFill>
          <a:blip r:embed="rId5"/>
          <a:stretch>
            <a:fillRect/>
          </a:stretch>
        </p:blipFill>
        <p:spPr>
          <a:xfrm>
            <a:off x="604718" y="3624620"/>
            <a:ext cx="755928" cy="1112758"/>
          </a:xfrm>
          <a:prstGeom prst="rect">
            <a:avLst/>
          </a:prstGeom>
        </p:spPr>
      </p:pic>
      <p:sp>
        <p:nvSpPr>
          <p:cNvPr id="11" name="Text 6"/>
          <p:cNvSpPr/>
          <p:nvPr/>
        </p:nvSpPr>
        <p:spPr>
          <a:xfrm>
            <a:off x="1511737" y="3775710"/>
            <a:ext cx="1889998" cy="236101"/>
          </a:xfrm>
          <a:prstGeom prst="rect">
            <a:avLst/>
          </a:prstGeom>
          <a:noFill/>
          <a:ln/>
        </p:spPr>
        <p:txBody>
          <a:bodyPr wrap="none" lIns="0" tIns="0" rIns="0" bIns="0" rtlCol="0" anchor="t"/>
          <a:lstStyle/>
          <a:p>
            <a:pPr marL="0" indent="0" algn="l">
              <a:lnSpc>
                <a:spcPts val="1850"/>
              </a:lnSpc>
              <a:buNone/>
            </a:pPr>
            <a:r>
              <a:rPr lang="en-US" sz="1450" dirty="0">
                <a:solidFill>
                  <a:srgbClr val="5B5F71"/>
                </a:solidFill>
                <a:latin typeface="Instrument Sans Semi Bold" pitchFamily="34" charset="0"/>
                <a:ea typeface="Instrument Sans Semi Bold" pitchFamily="34" charset="-122"/>
                <a:cs typeface="Instrument Sans Semi Bold" pitchFamily="34" charset="-120"/>
              </a:rPr>
              <a:t>3. Domæne</a:t>
            </a:r>
            <a:endParaRPr lang="en-US" sz="1450" dirty="0"/>
          </a:p>
        </p:txBody>
      </p:sp>
      <p:sp>
        <p:nvSpPr>
          <p:cNvPr id="12" name="Text 7"/>
          <p:cNvSpPr/>
          <p:nvPr/>
        </p:nvSpPr>
        <p:spPr>
          <a:xfrm>
            <a:off x="1511737" y="4102418"/>
            <a:ext cx="12513945" cy="483870"/>
          </a:xfrm>
          <a:prstGeom prst="rect">
            <a:avLst/>
          </a:prstGeom>
          <a:noFill/>
          <a:ln/>
        </p:spPr>
        <p:txBody>
          <a:bodyPr wrap="square" lIns="0" tIns="0" rIns="0" bIns="0" rtlCol="0" anchor="t"/>
          <a:lstStyle/>
          <a:p>
            <a:pPr marL="0" indent="0" algn="l">
              <a:lnSpc>
                <a:spcPts val="1900"/>
              </a:lnSpc>
              <a:buNone/>
            </a:pPr>
            <a:r>
              <a:rPr lang="en-US" sz="1150" dirty="0">
                <a:solidFill>
                  <a:srgbClr val="5B5F71"/>
                </a:solidFill>
                <a:latin typeface="Instrument Sans Medium" pitchFamily="34" charset="0"/>
                <a:ea typeface="Instrument Sans Medium" pitchFamily="34" charset="-122"/>
                <a:cs typeface="Instrument Sans Medium" pitchFamily="34" charset="-120"/>
              </a:rPr>
              <a:t>Fortidens rolle: Baggrund, livshistorie, personlige erfaringer. Arbejder med begreber som Donald Winnicotts "Det sande og det falske selv" og Karen Horneys "Det reelle og det idealiserede selv".</a:t>
            </a:r>
            <a:endParaRPr lang="en-US" sz="1150" dirty="0"/>
          </a:p>
        </p:txBody>
      </p:sp>
      <p:pic>
        <p:nvPicPr>
          <p:cNvPr id="13" name="Image 3" descr="preencoded.png"/>
          <p:cNvPicPr>
            <a:picLocks noChangeAspect="1"/>
          </p:cNvPicPr>
          <p:nvPr/>
        </p:nvPicPr>
        <p:blipFill>
          <a:blip r:embed="rId6"/>
          <a:stretch>
            <a:fillRect/>
          </a:stretch>
        </p:blipFill>
        <p:spPr>
          <a:xfrm>
            <a:off x="604718" y="4737378"/>
            <a:ext cx="755928" cy="907137"/>
          </a:xfrm>
          <a:prstGeom prst="rect">
            <a:avLst/>
          </a:prstGeom>
        </p:spPr>
      </p:pic>
      <p:sp>
        <p:nvSpPr>
          <p:cNvPr id="14" name="Text 8"/>
          <p:cNvSpPr/>
          <p:nvPr/>
        </p:nvSpPr>
        <p:spPr>
          <a:xfrm>
            <a:off x="1511737" y="4888468"/>
            <a:ext cx="1889998" cy="236101"/>
          </a:xfrm>
          <a:prstGeom prst="rect">
            <a:avLst/>
          </a:prstGeom>
          <a:noFill/>
          <a:ln/>
        </p:spPr>
        <p:txBody>
          <a:bodyPr wrap="none" lIns="0" tIns="0" rIns="0" bIns="0" rtlCol="0" anchor="t"/>
          <a:lstStyle/>
          <a:p>
            <a:pPr marL="0" indent="0" algn="l">
              <a:lnSpc>
                <a:spcPts val="1850"/>
              </a:lnSpc>
              <a:buNone/>
            </a:pPr>
            <a:r>
              <a:rPr lang="en-US" sz="1450" dirty="0">
                <a:solidFill>
                  <a:srgbClr val="5B5F71"/>
                </a:solidFill>
                <a:latin typeface="Instrument Sans Semi Bold" pitchFamily="34" charset="0"/>
                <a:ea typeface="Instrument Sans Semi Bold" pitchFamily="34" charset="-122"/>
                <a:cs typeface="Instrument Sans Semi Bold" pitchFamily="34" charset="-120"/>
              </a:rPr>
              <a:t>4. Domæne</a:t>
            </a:r>
            <a:endParaRPr lang="en-US" sz="1450" dirty="0"/>
          </a:p>
        </p:txBody>
      </p:sp>
      <p:sp>
        <p:nvSpPr>
          <p:cNvPr id="15" name="Text 9"/>
          <p:cNvSpPr/>
          <p:nvPr/>
        </p:nvSpPr>
        <p:spPr>
          <a:xfrm>
            <a:off x="1511737" y="5215176"/>
            <a:ext cx="12513945" cy="241935"/>
          </a:xfrm>
          <a:prstGeom prst="rect">
            <a:avLst/>
          </a:prstGeom>
          <a:noFill/>
          <a:ln/>
        </p:spPr>
        <p:txBody>
          <a:bodyPr wrap="none" lIns="0" tIns="0" rIns="0" bIns="0" rtlCol="0" anchor="t"/>
          <a:lstStyle/>
          <a:p>
            <a:pPr marL="0" indent="0" algn="l">
              <a:lnSpc>
                <a:spcPts val="1900"/>
              </a:lnSpc>
              <a:buNone/>
            </a:pPr>
            <a:r>
              <a:rPr lang="en-US" sz="1150" dirty="0">
                <a:solidFill>
                  <a:srgbClr val="5B5F71"/>
                </a:solidFill>
                <a:latin typeface="Instrument Sans Medium" pitchFamily="34" charset="0"/>
                <a:ea typeface="Instrument Sans Medium" pitchFamily="34" charset="-122"/>
                <a:cs typeface="Instrument Sans Medium" pitchFamily="34" charset="-120"/>
              </a:rPr>
              <a:t>Den fælles fortid, arketyper og samspilsmønstre: Den psykiske fællesøkonomi. Vi tildeler ubevidst os selv og andre bestemte roller, ofte komplementære eller modsætninger.</a:t>
            </a:r>
            <a:endParaRPr lang="en-US" sz="1150" dirty="0"/>
          </a:p>
        </p:txBody>
      </p:sp>
      <p:pic>
        <p:nvPicPr>
          <p:cNvPr id="16" name="Image 4" descr="preencoded.png"/>
          <p:cNvPicPr>
            <a:picLocks noChangeAspect="1"/>
          </p:cNvPicPr>
          <p:nvPr/>
        </p:nvPicPr>
        <p:blipFill>
          <a:blip r:embed="rId7"/>
          <a:stretch>
            <a:fillRect/>
          </a:stretch>
        </p:blipFill>
        <p:spPr>
          <a:xfrm>
            <a:off x="604718" y="5644515"/>
            <a:ext cx="755928" cy="907137"/>
          </a:xfrm>
          <a:prstGeom prst="rect">
            <a:avLst/>
          </a:prstGeom>
        </p:spPr>
      </p:pic>
      <p:sp>
        <p:nvSpPr>
          <p:cNvPr id="17" name="Text 10"/>
          <p:cNvSpPr/>
          <p:nvPr/>
        </p:nvSpPr>
        <p:spPr>
          <a:xfrm>
            <a:off x="1511737" y="5795605"/>
            <a:ext cx="1889998" cy="236101"/>
          </a:xfrm>
          <a:prstGeom prst="rect">
            <a:avLst/>
          </a:prstGeom>
          <a:noFill/>
          <a:ln/>
        </p:spPr>
        <p:txBody>
          <a:bodyPr wrap="none" lIns="0" tIns="0" rIns="0" bIns="0" rtlCol="0" anchor="t"/>
          <a:lstStyle/>
          <a:p>
            <a:pPr marL="0" indent="0" algn="l">
              <a:lnSpc>
                <a:spcPts val="1850"/>
              </a:lnSpc>
              <a:buNone/>
            </a:pPr>
            <a:r>
              <a:rPr lang="en-US" sz="1450" dirty="0">
                <a:solidFill>
                  <a:srgbClr val="5B5F71"/>
                </a:solidFill>
                <a:latin typeface="Instrument Sans Semi Bold" pitchFamily="34" charset="0"/>
                <a:ea typeface="Instrument Sans Semi Bold" pitchFamily="34" charset="-122"/>
                <a:cs typeface="Instrument Sans Semi Bold" pitchFamily="34" charset="-120"/>
              </a:rPr>
              <a:t>0. Domæne</a:t>
            </a:r>
            <a:endParaRPr lang="en-US" sz="1450" dirty="0"/>
          </a:p>
        </p:txBody>
      </p:sp>
      <p:sp>
        <p:nvSpPr>
          <p:cNvPr id="18" name="Text 11"/>
          <p:cNvSpPr/>
          <p:nvPr/>
        </p:nvSpPr>
        <p:spPr>
          <a:xfrm>
            <a:off x="1511737" y="6122313"/>
            <a:ext cx="12513945" cy="241935"/>
          </a:xfrm>
          <a:prstGeom prst="rect">
            <a:avLst/>
          </a:prstGeom>
          <a:noFill/>
          <a:ln/>
        </p:spPr>
        <p:txBody>
          <a:bodyPr wrap="none" lIns="0" tIns="0" rIns="0" bIns="0" rtlCol="0" anchor="t"/>
          <a:lstStyle/>
          <a:p>
            <a:pPr marL="0" indent="0" algn="l">
              <a:lnSpc>
                <a:spcPts val="1900"/>
              </a:lnSpc>
              <a:buNone/>
            </a:pPr>
            <a:r>
              <a:rPr lang="en-US" sz="1150" dirty="0">
                <a:solidFill>
                  <a:srgbClr val="5B5F71"/>
                </a:solidFill>
                <a:latin typeface="Instrument Sans Medium" pitchFamily="34" charset="0"/>
                <a:ea typeface="Instrument Sans Medium" pitchFamily="34" charset="-122"/>
                <a:cs typeface="Instrument Sans Medium" pitchFamily="34" charset="-120"/>
              </a:rPr>
              <a:t>Nutiden: Vores øjeblikkelige psykofysiske tilstand. Fokus på kongruens og inkongruens som udtryk for selvaccept.</a:t>
            </a:r>
            <a:endParaRPr lang="en-US" sz="1150" dirty="0"/>
          </a:p>
        </p:txBody>
      </p:sp>
      <p:sp>
        <p:nvSpPr>
          <p:cNvPr id="19" name="Shape 12"/>
          <p:cNvSpPr/>
          <p:nvPr/>
        </p:nvSpPr>
        <p:spPr>
          <a:xfrm>
            <a:off x="604718" y="6721673"/>
            <a:ext cx="13420963" cy="884158"/>
          </a:xfrm>
          <a:prstGeom prst="roundRect">
            <a:avLst>
              <a:gd name="adj" fmla="val 7183"/>
            </a:avLst>
          </a:prstGeom>
          <a:solidFill>
            <a:srgbClr val="D4D5DE"/>
          </a:solidFill>
          <a:ln/>
        </p:spPr>
        <p:txBody>
          <a:bodyPr/>
          <a:lstStyle/>
          <a:p>
            <a:endParaRPr lang="da-DK"/>
          </a:p>
        </p:txBody>
      </p:sp>
      <p:pic>
        <p:nvPicPr>
          <p:cNvPr id="20" name="Image 5" descr="preencoded.png"/>
          <p:cNvPicPr>
            <a:picLocks noChangeAspect="1"/>
          </p:cNvPicPr>
          <p:nvPr/>
        </p:nvPicPr>
        <p:blipFill>
          <a:blip r:embed="rId8"/>
          <a:stretch>
            <a:fillRect/>
          </a:stretch>
        </p:blipFill>
        <p:spPr>
          <a:xfrm>
            <a:off x="755809" y="6945868"/>
            <a:ext cx="188952" cy="151090"/>
          </a:xfrm>
          <a:prstGeom prst="rect">
            <a:avLst/>
          </a:prstGeom>
        </p:spPr>
      </p:pic>
      <p:sp>
        <p:nvSpPr>
          <p:cNvPr id="21" name="Text 13"/>
          <p:cNvSpPr/>
          <p:nvPr/>
        </p:nvSpPr>
        <p:spPr>
          <a:xfrm>
            <a:off x="1095851" y="6910507"/>
            <a:ext cx="12778740" cy="483870"/>
          </a:xfrm>
          <a:prstGeom prst="rect">
            <a:avLst/>
          </a:prstGeom>
          <a:noFill/>
          <a:ln/>
        </p:spPr>
        <p:txBody>
          <a:bodyPr wrap="square" lIns="0" tIns="0" rIns="0" bIns="0" rtlCol="0" anchor="t"/>
          <a:lstStyle/>
          <a:p>
            <a:pPr marL="0" indent="0" algn="l">
              <a:lnSpc>
                <a:spcPts val="1900"/>
              </a:lnSpc>
              <a:buNone/>
            </a:pPr>
            <a:r>
              <a:rPr lang="en-US" sz="1150" dirty="0">
                <a:solidFill>
                  <a:srgbClr val="000000"/>
                </a:solidFill>
                <a:latin typeface="Instrument Sans Medium" pitchFamily="34" charset="0"/>
                <a:ea typeface="Instrument Sans Medium" pitchFamily="34" charset="-122"/>
                <a:cs typeface="Instrument Sans Medium" pitchFamily="34" charset="-120"/>
              </a:rPr>
              <a:t>Når vi arbejder med de 5 domæner, hjælper vi klienten til at se sig selv fra forskellige perspektiver og tidsrammer, hvilket åbner for en dybere forståelse og accept af hele personligheden.</a:t>
            </a:r>
            <a:endParaRPr lang="en-US" sz="11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Text 0"/>
          <p:cNvSpPr/>
          <p:nvPr/>
        </p:nvSpPr>
        <p:spPr>
          <a:xfrm>
            <a:off x="396835" y="272891"/>
            <a:ext cx="3919299" cy="310158"/>
          </a:xfrm>
          <a:prstGeom prst="rect">
            <a:avLst/>
          </a:prstGeom>
          <a:noFill/>
          <a:ln/>
        </p:spPr>
        <p:txBody>
          <a:bodyPr wrap="none" lIns="0" tIns="0" rIns="0" bIns="0" rtlCol="0" anchor="t"/>
          <a:lstStyle/>
          <a:p>
            <a:pPr marL="0" indent="0" algn="l">
              <a:lnSpc>
                <a:spcPts val="2400"/>
              </a:lnSpc>
              <a:buNone/>
            </a:pPr>
            <a:r>
              <a:rPr lang="en-US" sz="1950" dirty="0">
                <a:solidFill>
                  <a:srgbClr val="505468"/>
                </a:solidFill>
                <a:latin typeface="Instrument Sans Semi Bold" pitchFamily="34" charset="0"/>
                <a:ea typeface="Instrument Sans Semi Bold" pitchFamily="34" charset="-122"/>
                <a:cs typeface="Instrument Sans Semi Bold" pitchFamily="34" charset="-120"/>
              </a:rPr>
              <a:t>Selvaccept og de 5 Udviklingsveje</a:t>
            </a:r>
            <a:endParaRPr lang="en-US" sz="1950" dirty="0"/>
          </a:p>
        </p:txBody>
      </p:sp>
      <p:sp>
        <p:nvSpPr>
          <p:cNvPr id="3" name="Text 1"/>
          <p:cNvSpPr/>
          <p:nvPr/>
        </p:nvSpPr>
        <p:spPr>
          <a:xfrm>
            <a:off x="396835" y="731877"/>
            <a:ext cx="4521160" cy="185976"/>
          </a:xfrm>
          <a:prstGeom prst="rect">
            <a:avLst/>
          </a:prstGeom>
          <a:noFill/>
          <a:ln/>
        </p:spPr>
        <p:txBody>
          <a:bodyPr wrap="none" lIns="0" tIns="0" rIns="0" bIns="0" rtlCol="0" anchor="t"/>
          <a:lstStyle/>
          <a:p>
            <a:pPr marL="0" indent="0" algn="l">
              <a:lnSpc>
                <a:spcPts val="1450"/>
              </a:lnSpc>
              <a:buNone/>
            </a:pPr>
            <a:r>
              <a:rPr lang="en-US" sz="1150" dirty="0">
                <a:solidFill>
                  <a:srgbClr val="505468"/>
                </a:solidFill>
                <a:latin typeface="Instrument Sans Semi Bold" pitchFamily="34" charset="0"/>
                <a:ea typeface="Instrument Sans Semi Bold" pitchFamily="34" charset="-122"/>
                <a:cs typeface="Instrument Sans Semi Bold" pitchFamily="34" charset="-120"/>
              </a:rPr>
              <a:t>At vokse op: Robert Kegans Subjekt-Objekt Transformationsteori</a:t>
            </a:r>
            <a:endParaRPr lang="en-US" sz="1150" dirty="0"/>
          </a:p>
        </p:txBody>
      </p:sp>
      <p:sp>
        <p:nvSpPr>
          <p:cNvPr id="4" name="Text 2"/>
          <p:cNvSpPr/>
          <p:nvPr/>
        </p:nvSpPr>
        <p:spPr>
          <a:xfrm>
            <a:off x="396835" y="1066681"/>
            <a:ext cx="13836729" cy="158591"/>
          </a:xfrm>
          <a:prstGeom prst="rect">
            <a:avLst/>
          </a:prstGeom>
          <a:noFill/>
          <a:ln/>
        </p:spPr>
        <p:txBody>
          <a:bodyPr wrap="none" lIns="0" tIns="0" rIns="0" bIns="0" rtlCol="0" anchor="t"/>
          <a:lstStyle/>
          <a:p>
            <a:pPr marL="0" indent="0" algn="l">
              <a:lnSpc>
                <a:spcPts val="1250"/>
              </a:lnSpc>
              <a:buNone/>
            </a:pPr>
            <a:r>
              <a:rPr lang="en-US" sz="750" dirty="0">
                <a:solidFill>
                  <a:srgbClr val="5B5F71"/>
                </a:solidFill>
                <a:latin typeface="Instrument Sans Medium" pitchFamily="34" charset="0"/>
                <a:ea typeface="Instrument Sans Medium" pitchFamily="34" charset="-122"/>
                <a:cs typeface="Instrument Sans Medium" pitchFamily="34" charset="-120"/>
              </a:rPr>
              <a:t>Robert Kegan's teori beskriver, hvordan vi udvikler os ved gradvist at gøre det, vi tidligere var identificeret med og styret af ("subjekt"), til noget, vi kan reflektere over og forholde os til ("objekt").</a:t>
            </a:r>
            <a:endParaRPr lang="en-US" sz="750" dirty="0"/>
          </a:p>
        </p:txBody>
      </p:sp>
      <p:sp>
        <p:nvSpPr>
          <p:cNvPr id="5" name="Shape 3"/>
          <p:cNvSpPr/>
          <p:nvPr/>
        </p:nvSpPr>
        <p:spPr>
          <a:xfrm>
            <a:off x="7307580" y="1336834"/>
            <a:ext cx="15240" cy="2962513"/>
          </a:xfrm>
          <a:prstGeom prst="roundRect">
            <a:avLst>
              <a:gd name="adj" fmla="val 273488"/>
            </a:avLst>
          </a:prstGeom>
          <a:solidFill>
            <a:srgbClr val="C8C9CF"/>
          </a:solidFill>
          <a:ln/>
        </p:spPr>
        <p:txBody>
          <a:bodyPr/>
          <a:lstStyle/>
          <a:p>
            <a:endParaRPr lang="da-DK"/>
          </a:p>
        </p:txBody>
      </p:sp>
      <p:sp>
        <p:nvSpPr>
          <p:cNvPr id="6" name="Shape 4"/>
          <p:cNvSpPr/>
          <p:nvPr/>
        </p:nvSpPr>
        <p:spPr>
          <a:xfrm>
            <a:off x="6921163" y="1440775"/>
            <a:ext cx="297656" cy="15240"/>
          </a:xfrm>
          <a:prstGeom prst="roundRect">
            <a:avLst>
              <a:gd name="adj" fmla="val 273488"/>
            </a:avLst>
          </a:prstGeom>
          <a:solidFill>
            <a:srgbClr val="C8C9CF"/>
          </a:solidFill>
          <a:ln/>
        </p:spPr>
        <p:txBody>
          <a:bodyPr/>
          <a:lstStyle/>
          <a:p>
            <a:endParaRPr lang="da-DK"/>
          </a:p>
        </p:txBody>
      </p:sp>
      <p:sp>
        <p:nvSpPr>
          <p:cNvPr id="7" name="Shape 5"/>
          <p:cNvSpPr/>
          <p:nvPr/>
        </p:nvSpPr>
        <p:spPr>
          <a:xfrm>
            <a:off x="7203579" y="1336834"/>
            <a:ext cx="223242" cy="223242"/>
          </a:xfrm>
          <a:prstGeom prst="roundRect">
            <a:avLst>
              <a:gd name="adj" fmla="val 18670"/>
            </a:avLst>
          </a:prstGeom>
          <a:solidFill>
            <a:srgbClr val="E2E3E9"/>
          </a:solidFill>
          <a:ln w="7620">
            <a:solidFill>
              <a:srgbClr val="C8C9CF"/>
            </a:solidFill>
            <a:prstDash val="solid"/>
          </a:ln>
        </p:spPr>
        <p:txBody>
          <a:bodyPr/>
          <a:lstStyle/>
          <a:p>
            <a:endParaRPr lang="da-DK"/>
          </a:p>
        </p:txBody>
      </p:sp>
      <p:sp>
        <p:nvSpPr>
          <p:cNvPr id="8" name="Text 6"/>
          <p:cNvSpPr/>
          <p:nvPr/>
        </p:nvSpPr>
        <p:spPr>
          <a:xfrm>
            <a:off x="7240726" y="1355408"/>
            <a:ext cx="148828" cy="185976"/>
          </a:xfrm>
          <a:prstGeom prst="rect">
            <a:avLst/>
          </a:prstGeom>
          <a:noFill/>
          <a:ln/>
        </p:spPr>
        <p:txBody>
          <a:bodyPr wrap="none" lIns="0" tIns="0" rIns="0" bIns="0" rtlCol="0" anchor="t"/>
          <a:lstStyle/>
          <a:p>
            <a:pPr marL="0" indent="0" algn="ctr">
              <a:lnSpc>
                <a:spcPts val="1150"/>
              </a:lnSpc>
              <a:buNone/>
            </a:pPr>
            <a:r>
              <a:rPr lang="en-US" sz="1150" dirty="0">
                <a:solidFill>
                  <a:srgbClr val="5B5F71"/>
                </a:solidFill>
                <a:latin typeface="Instrument Sans Semi Bold" pitchFamily="34" charset="0"/>
                <a:ea typeface="Instrument Sans Semi Bold" pitchFamily="34" charset="-122"/>
                <a:cs typeface="Instrument Sans Semi Bold" pitchFamily="34" charset="-120"/>
              </a:rPr>
              <a:t>1</a:t>
            </a:r>
            <a:endParaRPr lang="en-US" sz="1150" dirty="0"/>
          </a:p>
        </p:txBody>
      </p:sp>
      <p:sp>
        <p:nvSpPr>
          <p:cNvPr id="9" name="Text 7"/>
          <p:cNvSpPr/>
          <p:nvPr/>
        </p:nvSpPr>
        <p:spPr>
          <a:xfrm>
            <a:off x="5000863" y="1370886"/>
            <a:ext cx="1818203" cy="155019"/>
          </a:xfrm>
          <a:prstGeom prst="rect">
            <a:avLst/>
          </a:prstGeom>
          <a:noFill/>
          <a:ln/>
        </p:spPr>
        <p:txBody>
          <a:bodyPr wrap="none" lIns="0" tIns="0" rIns="0" bIns="0" rtlCol="0" anchor="t"/>
          <a:lstStyle/>
          <a:p>
            <a:pPr marL="0" indent="0" algn="r">
              <a:lnSpc>
                <a:spcPts val="1200"/>
              </a:lnSpc>
              <a:buNone/>
            </a:pPr>
            <a:r>
              <a:rPr lang="en-US" sz="950" dirty="0">
                <a:solidFill>
                  <a:srgbClr val="5B5F71"/>
                </a:solidFill>
                <a:latin typeface="Instrument Sans Semi Bold" pitchFamily="34" charset="0"/>
                <a:ea typeface="Instrument Sans Semi Bold" pitchFamily="34" charset="-122"/>
                <a:cs typeface="Instrument Sans Semi Bold" pitchFamily="34" charset="-120"/>
              </a:rPr>
              <a:t>1D-Bevidsthed (Orange - Hvad)</a:t>
            </a:r>
            <a:endParaRPr lang="en-US" sz="950" dirty="0"/>
          </a:p>
        </p:txBody>
      </p:sp>
      <p:sp>
        <p:nvSpPr>
          <p:cNvPr id="10" name="Text 8"/>
          <p:cNvSpPr/>
          <p:nvPr/>
        </p:nvSpPr>
        <p:spPr>
          <a:xfrm>
            <a:off x="396835" y="1585436"/>
            <a:ext cx="6422231" cy="158591"/>
          </a:xfrm>
          <a:prstGeom prst="rect">
            <a:avLst/>
          </a:prstGeom>
          <a:noFill/>
          <a:ln/>
        </p:spPr>
        <p:txBody>
          <a:bodyPr wrap="none" lIns="0" tIns="0" rIns="0" bIns="0" rtlCol="0" anchor="t"/>
          <a:lstStyle/>
          <a:p>
            <a:pPr marL="0" indent="0" algn="r">
              <a:lnSpc>
                <a:spcPts val="1250"/>
              </a:lnSpc>
              <a:buNone/>
            </a:pPr>
            <a:r>
              <a:rPr lang="en-US" sz="750" dirty="0">
                <a:solidFill>
                  <a:srgbClr val="5B5F71"/>
                </a:solidFill>
                <a:latin typeface="Instrument Sans Medium" pitchFamily="34" charset="0"/>
                <a:ea typeface="Instrument Sans Medium" pitchFamily="34" charset="-122"/>
                <a:cs typeface="Instrument Sans Medium" pitchFamily="34" charset="-120"/>
              </a:rPr>
              <a:t>Impulsstyret. Opmærksomhed på egen adfærd, følelser og behov i sig selv, uden bevidsthed om bagvedliggende overbevisninger.</a:t>
            </a:r>
            <a:endParaRPr lang="en-US" sz="750" dirty="0"/>
          </a:p>
        </p:txBody>
      </p:sp>
      <p:sp>
        <p:nvSpPr>
          <p:cNvPr id="11" name="Shape 9"/>
          <p:cNvSpPr/>
          <p:nvPr/>
        </p:nvSpPr>
        <p:spPr>
          <a:xfrm>
            <a:off x="7411581" y="2035969"/>
            <a:ext cx="297656" cy="15240"/>
          </a:xfrm>
          <a:prstGeom prst="roundRect">
            <a:avLst>
              <a:gd name="adj" fmla="val 273488"/>
            </a:avLst>
          </a:prstGeom>
          <a:solidFill>
            <a:srgbClr val="C8C9CF"/>
          </a:solidFill>
          <a:ln/>
        </p:spPr>
        <p:txBody>
          <a:bodyPr/>
          <a:lstStyle/>
          <a:p>
            <a:endParaRPr lang="da-DK"/>
          </a:p>
        </p:txBody>
      </p:sp>
      <p:sp>
        <p:nvSpPr>
          <p:cNvPr id="12" name="Shape 10"/>
          <p:cNvSpPr/>
          <p:nvPr/>
        </p:nvSpPr>
        <p:spPr>
          <a:xfrm>
            <a:off x="7203579" y="1932027"/>
            <a:ext cx="223242" cy="223242"/>
          </a:xfrm>
          <a:prstGeom prst="roundRect">
            <a:avLst>
              <a:gd name="adj" fmla="val 18670"/>
            </a:avLst>
          </a:prstGeom>
          <a:solidFill>
            <a:srgbClr val="E2E3E9"/>
          </a:solidFill>
          <a:ln w="7620">
            <a:solidFill>
              <a:srgbClr val="C8C9CF"/>
            </a:solidFill>
            <a:prstDash val="solid"/>
          </a:ln>
        </p:spPr>
        <p:txBody>
          <a:bodyPr/>
          <a:lstStyle/>
          <a:p>
            <a:endParaRPr lang="da-DK"/>
          </a:p>
        </p:txBody>
      </p:sp>
      <p:sp>
        <p:nvSpPr>
          <p:cNvPr id="13" name="Text 11"/>
          <p:cNvSpPr/>
          <p:nvPr/>
        </p:nvSpPr>
        <p:spPr>
          <a:xfrm>
            <a:off x="7240726" y="1950601"/>
            <a:ext cx="148828" cy="185976"/>
          </a:xfrm>
          <a:prstGeom prst="rect">
            <a:avLst/>
          </a:prstGeom>
          <a:noFill/>
          <a:ln/>
        </p:spPr>
        <p:txBody>
          <a:bodyPr wrap="none" lIns="0" tIns="0" rIns="0" bIns="0" rtlCol="0" anchor="t"/>
          <a:lstStyle/>
          <a:p>
            <a:pPr marL="0" indent="0" algn="ctr">
              <a:lnSpc>
                <a:spcPts val="1150"/>
              </a:lnSpc>
              <a:buNone/>
            </a:pPr>
            <a:r>
              <a:rPr lang="en-US" sz="1150" dirty="0">
                <a:solidFill>
                  <a:srgbClr val="5B5F71"/>
                </a:solidFill>
                <a:latin typeface="Instrument Sans Semi Bold" pitchFamily="34" charset="0"/>
                <a:ea typeface="Instrument Sans Semi Bold" pitchFamily="34" charset="-122"/>
                <a:cs typeface="Instrument Sans Semi Bold" pitchFamily="34" charset="-120"/>
              </a:rPr>
              <a:t>2</a:t>
            </a:r>
            <a:endParaRPr lang="en-US" sz="1150" dirty="0"/>
          </a:p>
        </p:txBody>
      </p:sp>
      <p:sp>
        <p:nvSpPr>
          <p:cNvPr id="14" name="Text 12"/>
          <p:cNvSpPr/>
          <p:nvPr/>
        </p:nvSpPr>
        <p:spPr>
          <a:xfrm>
            <a:off x="7811333" y="1966079"/>
            <a:ext cx="1736884" cy="155019"/>
          </a:xfrm>
          <a:prstGeom prst="rect">
            <a:avLst/>
          </a:prstGeom>
          <a:noFill/>
          <a:ln/>
        </p:spPr>
        <p:txBody>
          <a:bodyPr wrap="none" lIns="0" tIns="0" rIns="0" bIns="0" rtlCol="0" anchor="t"/>
          <a:lstStyle/>
          <a:p>
            <a:pPr marL="0" indent="0" algn="l">
              <a:lnSpc>
                <a:spcPts val="1200"/>
              </a:lnSpc>
              <a:buNone/>
            </a:pPr>
            <a:r>
              <a:rPr lang="en-US" sz="950" dirty="0">
                <a:solidFill>
                  <a:srgbClr val="5B5F71"/>
                </a:solidFill>
                <a:latin typeface="Instrument Sans Semi Bold" pitchFamily="34" charset="0"/>
                <a:ea typeface="Instrument Sans Semi Bold" pitchFamily="34" charset="-122"/>
                <a:cs typeface="Instrument Sans Semi Bold" pitchFamily="34" charset="-120"/>
              </a:rPr>
              <a:t>2D-Bevidsthed (Gul - Hvorfor)</a:t>
            </a:r>
            <a:endParaRPr lang="en-US" sz="950" dirty="0"/>
          </a:p>
        </p:txBody>
      </p:sp>
      <p:sp>
        <p:nvSpPr>
          <p:cNvPr id="15" name="Text 13"/>
          <p:cNvSpPr/>
          <p:nvPr/>
        </p:nvSpPr>
        <p:spPr>
          <a:xfrm>
            <a:off x="7811333" y="2180630"/>
            <a:ext cx="6422231" cy="158591"/>
          </a:xfrm>
          <a:prstGeom prst="rect">
            <a:avLst/>
          </a:prstGeom>
          <a:noFill/>
          <a:ln/>
        </p:spPr>
        <p:txBody>
          <a:bodyPr wrap="none" lIns="0" tIns="0" rIns="0" bIns="0" rtlCol="0" anchor="t"/>
          <a:lstStyle/>
          <a:p>
            <a:pPr marL="0" indent="0" algn="l">
              <a:lnSpc>
                <a:spcPts val="1250"/>
              </a:lnSpc>
              <a:buNone/>
            </a:pPr>
            <a:r>
              <a:rPr lang="en-US" sz="750" dirty="0">
                <a:solidFill>
                  <a:srgbClr val="5B5F71"/>
                </a:solidFill>
                <a:latin typeface="Instrument Sans Medium" pitchFamily="34" charset="0"/>
                <a:ea typeface="Instrument Sans Medium" pitchFamily="34" charset="-122"/>
                <a:cs typeface="Instrument Sans Medium" pitchFamily="34" charset="-120"/>
              </a:rPr>
              <a:t>Socialt konstrueret. Bevidst om de overbevisninger, værdier, tolkninger og intentioner, der ligger bag adfærd og reaktioner.</a:t>
            </a:r>
            <a:endParaRPr lang="en-US" sz="750" dirty="0"/>
          </a:p>
        </p:txBody>
      </p:sp>
      <p:sp>
        <p:nvSpPr>
          <p:cNvPr id="16" name="Shape 14"/>
          <p:cNvSpPr/>
          <p:nvPr/>
        </p:nvSpPr>
        <p:spPr>
          <a:xfrm>
            <a:off x="6921163" y="2549009"/>
            <a:ext cx="297656" cy="15240"/>
          </a:xfrm>
          <a:prstGeom prst="roundRect">
            <a:avLst>
              <a:gd name="adj" fmla="val 273488"/>
            </a:avLst>
          </a:prstGeom>
          <a:solidFill>
            <a:srgbClr val="C8C9CF"/>
          </a:solidFill>
          <a:ln/>
        </p:spPr>
        <p:txBody>
          <a:bodyPr/>
          <a:lstStyle/>
          <a:p>
            <a:endParaRPr lang="da-DK"/>
          </a:p>
        </p:txBody>
      </p:sp>
      <p:sp>
        <p:nvSpPr>
          <p:cNvPr id="17" name="Shape 15"/>
          <p:cNvSpPr/>
          <p:nvPr/>
        </p:nvSpPr>
        <p:spPr>
          <a:xfrm>
            <a:off x="7203579" y="2445068"/>
            <a:ext cx="223242" cy="223242"/>
          </a:xfrm>
          <a:prstGeom prst="roundRect">
            <a:avLst>
              <a:gd name="adj" fmla="val 18670"/>
            </a:avLst>
          </a:prstGeom>
          <a:solidFill>
            <a:srgbClr val="E2E3E9"/>
          </a:solidFill>
          <a:ln w="7620">
            <a:solidFill>
              <a:srgbClr val="C8C9CF"/>
            </a:solidFill>
            <a:prstDash val="solid"/>
          </a:ln>
        </p:spPr>
        <p:txBody>
          <a:bodyPr/>
          <a:lstStyle/>
          <a:p>
            <a:endParaRPr lang="da-DK"/>
          </a:p>
        </p:txBody>
      </p:sp>
      <p:sp>
        <p:nvSpPr>
          <p:cNvPr id="18" name="Text 16"/>
          <p:cNvSpPr/>
          <p:nvPr/>
        </p:nvSpPr>
        <p:spPr>
          <a:xfrm>
            <a:off x="7240726" y="2463641"/>
            <a:ext cx="148828" cy="185976"/>
          </a:xfrm>
          <a:prstGeom prst="rect">
            <a:avLst/>
          </a:prstGeom>
          <a:noFill/>
          <a:ln/>
        </p:spPr>
        <p:txBody>
          <a:bodyPr wrap="none" lIns="0" tIns="0" rIns="0" bIns="0" rtlCol="0" anchor="t"/>
          <a:lstStyle/>
          <a:p>
            <a:pPr marL="0" indent="0" algn="ctr">
              <a:lnSpc>
                <a:spcPts val="1150"/>
              </a:lnSpc>
              <a:buNone/>
            </a:pPr>
            <a:r>
              <a:rPr lang="en-US" sz="1150" dirty="0">
                <a:solidFill>
                  <a:srgbClr val="5B5F71"/>
                </a:solidFill>
                <a:latin typeface="Instrument Sans Semi Bold" pitchFamily="34" charset="0"/>
                <a:ea typeface="Instrument Sans Semi Bold" pitchFamily="34" charset="-122"/>
                <a:cs typeface="Instrument Sans Semi Bold" pitchFamily="34" charset="-120"/>
              </a:rPr>
              <a:t>3</a:t>
            </a:r>
            <a:endParaRPr lang="en-US" sz="1150" dirty="0"/>
          </a:p>
        </p:txBody>
      </p:sp>
      <p:sp>
        <p:nvSpPr>
          <p:cNvPr id="19" name="Text 17"/>
          <p:cNvSpPr/>
          <p:nvPr/>
        </p:nvSpPr>
        <p:spPr>
          <a:xfrm>
            <a:off x="5088255" y="2479119"/>
            <a:ext cx="1730812" cy="155019"/>
          </a:xfrm>
          <a:prstGeom prst="rect">
            <a:avLst/>
          </a:prstGeom>
          <a:noFill/>
          <a:ln/>
        </p:spPr>
        <p:txBody>
          <a:bodyPr wrap="none" lIns="0" tIns="0" rIns="0" bIns="0" rtlCol="0" anchor="t"/>
          <a:lstStyle/>
          <a:p>
            <a:pPr marL="0" indent="0" algn="r">
              <a:lnSpc>
                <a:spcPts val="1200"/>
              </a:lnSpc>
              <a:buNone/>
            </a:pPr>
            <a:r>
              <a:rPr lang="en-US" sz="950" dirty="0">
                <a:solidFill>
                  <a:srgbClr val="5B5F71"/>
                </a:solidFill>
                <a:latin typeface="Instrument Sans Semi Bold" pitchFamily="34" charset="0"/>
                <a:ea typeface="Instrument Sans Semi Bold" pitchFamily="34" charset="-122"/>
                <a:cs typeface="Instrument Sans Semi Bold" pitchFamily="34" charset="-120"/>
              </a:rPr>
              <a:t>3D-Bevidsthed (Grøn - Hvem)</a:t>
            </a:r>
            <a:endParaRPr lang="en-US" sz="950" dirty="0"/>
          </a:p>
        </p:txBody>
      </p:sp>
      <p:sp>
        <p:nvSpPr>
          <p:cNvPr id="20" name="Text 18"/>
          <p:cNvSpPr/>
          <p:nvPr/>
        </p:nvSpPr>
        <p:spPr>
          <a:xfrm>
            <a:off x="396835" y="2693670"/>
            <a:ext cx="6422231" cy="158591"/>
          </a:xfrm>
          <a:prstGeom prst="rect">
            <a:avLst/>
          </a:prstGeom>
          <a:noFill/>
          <a:ln/>
        </p:spPr>
        <p:txBody>
          <a:bodyPr wrap="none" lIns="0" tIns="0" rIns="0" bIns="0" rtlCol="0" anchor="t"/>
          <a:lstStyle/>
          <a:p>
            <a:pPr marL="0" indent="0" algn="r">
              <a:lnSpc>
                <a:spcPts val="1250"/>
              </a:lnSpc>
              <a:buNone/>
            </a:pPr>
            <a:r>
              <a:rPr lang="en-US" sz="750" dirty="0">
                <a:solidFill>
                  <a:srgbClr val="5B5F71"/>
                </a:solidFill>
                <a:latin typeface="Instrument Sans Medium" pitchFamily="34" charset="0"/>
                <a:ea typeface="Instrument Sans Medium" pitchFamily="34" charset="-122"/>
                <a:cs typeface="Instrument Sans Medium" pitchFamily="34" charset="-120"/>
              </a:rPr>
              <a:t>Selvdefinerende. Bevidst om hvilken form eller personlighedsside der ligger bag overbevisninger og intentioner.</a:t>
            </a:r>
            <a:endParaRPr lang="en-US" sz="750" dirty="0"/>
          </a:p>
        </p:txBody>
      </p:sp>
      <p:sp>
        <p:nvSpPr>
          <p:cNvPr id="21" name="Shape 19"/>
          <p:cNvSpPr/>
          <p:nvPr/>
        </p:nvSpPr>
        <p:spPr>
          <a:xfrm>
            <a:off x="7411581" y="3062168"/>
            <a:ext cx="297656" cy="15240"/>
          </a:xfrm>
          <a:prstGeom prst="roundRect">
            <a:avLst>
              <a:gd name="adj" fmla="val 273488"/>
            </a:avLst>
          </a:prstGeom>
          <a:solidFill>
            <a:srgbClr val="C8C9CF"/>
          </a:solidFill>
          <a:ln/>
        </p:spPr>
        <p:txBody>
          <a:bodyPr/>
          <a:lstStyle/>
          <a:p>
            <a:endParaRPr lang="da-DK"/>
          </a:p>
        </p:txBody>
      </p:sp>
      <p:sp>
        <p:nvSpPr>
          <p:cNvPr id="22" name="Shape 20"/>
          <p:cNvSpPr/>
          <p:nvPr/>
        </p:nvSpPr>
        <p:spPr>
          <a:xfrm>
            <a:off x="7203579" y="2958227"/>
            <a:ext cx="223242" cy="223242"/>
          </a:xfrm>
          <a:prstGeom prst="roundRect">
            <a:avLst>
              <a:gd name="adj" fmla="val 18670"/>
            </a:avLst>
          </a:prstGeom>
          <a:solidFill>
            <a:srgbClr val="E2E3E9"/>
          </a:solidFill>
          <a:ln w="7620">
            <a:solidFill>
              <a:srgbClr val="C8C9CF"/>
            </a:solidFill>
            <a:prstDash val="solid"/>
          </a:ln>
        </p:spPr>
        <p:txBody>
          <a:bodyPr/>
          <a:lstStyle/>
          <a:p>
            <a:endParaRPr lang="da-DK"/>
          </a:p>
        </p:txBody>
      </p:sp>
      <p:sp>
        <p:nvSpPr>
          <p:cNvPr id="23" name="Text 21"/>
          <p:cNvSpPr/>
          <p:nvPr/>
        </p:nvSpPr>
        <p:spPr>
          <a:xfrm>
            <a:off x="7240726" y="2976801"/>
            <a:ext cx="148828" cy="185976"/>
          </a:xfrm>
          <a:prstGeom prst="rect">
            <a:avLst/>
          </a:prstGeom>
          <a:noFill/>
          <a:ln/>
        </p:spPr>
        <p:txBody>
          <a:bodyPr wrap="none" lIns="0" tIns="0" rIns="0" bIns="0" rtlCol="0" anchor="t"/>
          <a:lstStyle/>
          <a:p>
            <a:pPr marL="0" indent="0" algn="ctr">
              <a:lnSpc>
                <a:spcPts val="1150"/>
              </a:lnSpc>
              <a:buNone/>
            </a:pPr>
            <a:r>
              <a:rPr lang="en-US" sz="1150" dirty="0">
                <a:solidFill>
                  <a:srgbClr val="5B5F71"/>
                </a:solidFill>
                <a:latin typeface="Instrument Sans Semi Bold" pitchFamily="34" charset="0"/>
                <a:ea typeface="Instrument Sans Semi Bold" pitchFamily="34" charset="-122"/>
                <a:cs typeface="Instrument Sans Semi Bold" pitchFamily="34" charset="-120"/>
              </a:rPr>
              <a:t>4</a:t>
            </a:r>
            <a:endParaRPr lang="en-US" sz="1150" dirty="0"/>
          </a:p>
        </p:txBody>
      </p:sp>
      <p:sp>
        <p:nvSpPr>
          <p:cNvPr id="24" name="Text 22"/>
          <p:cNvSpPr/>
          <p:nvPr/>
        </p:nvSpPr>
        <p:spPr>
          <a:xfrm>
            <a:off x="7811333" y="2992279"/>
            <a:ext cx="1970246" cy="155019"/>
          </a:xfrm>
          <a:prstGeom prst="rect">
            <a:avLst/>
          </a:prstGeom>
          <a:noFill/>
          <a:ln/>
        </p:spPr>
        <p:txBody>
          <a:bodyPr wrap="none" lIns="0" tIns="0" rIns="0" bIns="0" rtlCol="0" anchor="t"/>
          <a:lstStyle/>
          <a:p>
            <a:pPr marL="0" indent="0" algn="l">
              <a:lnSpc>
                <a:spcPts val="1200"/>
              </a:lnSpc>
              <a:buNone/>
            </a:pPr>
            <a:r>
              <a:rPr lang="en-US" sz="950" dirty="0">
                <a:solidFill>
                  <a:srgbClr val="5B5F71"/>
                </a:solidFill>
                <a:latin typeface="Instrument Sans Semi Bold" pitchFamily="34" charset="0"/>
                <a:ea typeface="Instrument Sans Semi Bold" pitchFamily="34" charset="-122"/>
                <a:cs typeface="Instrument Sans Semi Bold" pitchFamily="34" charset="-120"/>
              </a:rPr>
              <a:t>4D-Bevidsthed (Blå - Hvem ellers)</a:t>
            </a:r>
            <a:endParaRPr lang="en-US" sz="950" dirty="0"/>
          </a:p>
        </p:txBody>
      </p:sp>
      <p:sp>
        <p:nvSpPr>
          <p:cNvPr id="25" name="Text 23"/>
          <p:cNvSpPr/>
          <p:nvPr/>
        </p:nvSpPr>
        <p:spPr>
          <a:xfrm>
            <a:off x="7811333" y="3206829"/>
            <a:ext cx="6422231" cy="158591"/>
          </a:xfrm>
          <a:prstGeom prst="rect">
            <a:avLst/>
          </a:prstGeom>
          <a:noFill/>
          <a:ln/>
        </p:spPr>
        <p:txBody>
          <a:bodyPr wrap="none" lIns="0" tIns="0" rIns="0" bIns="0" rtlCol="0" anchor="t"/>
          <a:lstStyle/>
          <a:p>
            <a:pPr marL="0" indent="0" algn="l">
              <a:lnSpc>
                <a:spcPts val="1250"/>
              </a:lnSpc>
              <a:buNone/>
            </a:pPr>
            <a:r>
              <a:rPr lang="en-US" sz="750" dirty="0">
                <a:solidFill>
                  <a:srgbClr val="5B5F71"/>
                </a:solidFill>
                <a:latin typeface="Instrument Sans Medium" pitchFamily="34" charset="0"/>
                <a:ea typeface="Instrument Sans Medium" pitchFamily="34" charset="-122"/>
                <a:cs typeface="Instrument Sans Medium" pitchFamily="34" charset="-120"/>
              </a:rPr>
              <a:t>Relationelt-dynamisk. Centreret i en empatisk metabevidsthed, hvorfra man rummer flere forskellige sider af sig selv.</a:t>
            </a:r>
            <a:endParaRPr lang="en-US" sz="750" dirty="0"/>
          </a:p>
        </p:txBody>
      </p:sp>
      <p:sp>
        <p:nvSpPr>
          <p:cNvPr id="26" name="Shape 24"/>
          <p:cNvSpPr/>
          <p:nvPr/>
        </p:nvSpPr>
        <p:spPr>
          <a:xfrm>
            <a:off x="6921163" y="3575328"/>
            <a:ext cx="297656" cy="15240"/>
          </a:xfrm>
          <a:prstGeom prst="roundRect">
            <a:avLst>
              <a:gd name="adj" fmla="val 273488"/>
            </a:avLst>
          </a:prstGeom>
          <a:solidFill>
            <a:srgbClr val="C8C9CF"/>
          </a:solidFill>
          <a:ln/>
        </p:spPr>
        <p:txBody>
          <a:bodyPr/>
          <a:lstStyle/>
          <a:p>
            <a:endParaRPr lang="da-DK"/>
          </a:p>
        </p:txBody>
      </p:sp>
      <p:sp>
        <p:nvSpPr>
          <p:cNvPr id="27" name="Shape 25"/>
          <p:cNvSpPr/>
          <p:nvPr/>
        </p:nvSpPr>
        <p:spPr>
          <a:xfrm>
            <a:off x="7203579" y="3471386"/>
            <a:ext cx="223242" cy="223242"/>
          </a:xfrm>
          <a:prstGeom prst="roundRect">
            <a:avLst>
              <a:gd name="adj" fmla="val 18670"/>
            </a:avLst>
          </a:prstGeom>
          <a:solidFill>
            <a:srgbClr val="E2E3E9"/>
          </a:solidFill>
          <a:ln w="7620">
            <a:solidFill>
              <a:srgbClr val="C8C9CF"/>
            </a:solidFill>
            <a:prstDash val="solid"/>
          </a:ln>
        </p:spPr>
        <p:txBody>
          <a:bodyPr/>
          <a:lstStyle/>
          <a:p>
            <a:endParaRPr lang="da-DK"/>
          </a:p>
        </p:txBody>
      </p:sp>
      <p:sp>
        <p:nvSpPr>
          <p:cNvPr id="28" name="Text 26"/>
          <p:cNvSpPr/>
          <p:nvPr/>
        </p:nvSpPr>
        <p:spPr>
          <a:xfrm>
            <a:off x="7240726" y="3489960"/>
            <a:ext cx="148828" cy="185976"/>
          </a:xfrm>
          <a:prstGeom prst="rect">
            <a:avLst/>
          </a:prstGeom>
          <a:noFill/>
          <a:ln/>
        </p:spPr>
        <p:txBody>
          <a:bodyPr wrap="none" lIns="0" tIns="0" rIns="0" bIns="0" rtlCol="0" anchor="t"/>
          <a:lstStyle/>
          <a:p>
            <a:pPr marL="0" indent="0" algn="ctr">
              <a:lnSpc>
                <a:spcPts val="1150"/>
              </a:lnSpc>
              <a:buNone/>
            </a:pPr>
            <a:r>
              <a:rPr lang="en-US" sz="1150" dirty="0">
                <a:solidFill>
                  <a:srgbClr val="5B5F71"/>
                </a:solidFill>
                <a:latin typeface="Instrument Sans Semi Bold" pitchFamily="34" charset="0"/>
                <a:ea typeface="Instrument Sans Semi Bold" pitchFamily="34" charset="-122"/>
                <a:cs typeface="Instrument Sans Semi Bold" pitchFamily="34" charset="-120"/>
              </a:rPr>
              <a:t>5</a:t>
            </a:r>
            <a:endParaRPr lang="en-US" sz="1150" dirty="0"/>
          </a:p>
        </p:txBody>
      </p:sp>
      <p:sp>
        <p:nvSpPr>
          <p:cNvPr id="29" name="Text 27"/>
          <p:cNvSpPr/>
          <p:nvPr/>
        </p:nvSpPr>
        <p:spPr>
          <a:xfrm>
            <a:off x="4726543" y="3505438"/>
            <a:ext cx="2092523" cy="155019"/>
          </a:xfrm>
          <a:prstGeom prst="rect">
            <a:avLst/>
          </a:prstGeom>
          <a:noFill/>
          <a:ln/>
        </p:spPr>
        <p:txBody>
          <a:bodyPr wrap="none" lIns="0" tIns="0" rIns="0" bIns="0" rtlCol="0" anchor="t"/>
          <a:lstStyle/>
          <a:p>
            <a:pPr marL="0" indent="0" algn="r">
              <a:lnSpc>
                <a:spcPts val="1200"/>
              </a:lnSpc>
              <a:buNone/>
            </a:pPr>
            <a:r>
              <a:rPr lang="en-US" sz="950" dirty="0">
                <a:solidFill>
                  <a:srgbClr val="5B5F71"/>
                </a:solidFill>
                <a:latin typeface="Instrument Sans Semi Bold" pitchFamily="34" charset="0"/>
                <a:ea typeface="Instrument Sans Semi Bold" pitchFamily="34" charset="-122"/>
                <a:cs typeface="Instrument Sans Semi Bold" pitchFamily="34" charset="-120"/>
              </a:rPr>
              <a:t>5D-Bevidsthed (Indigo - Alle-Ingen)</a:t>
            </a:r>
            <a:endParaRPr lang="en-US" sz="950" dirty="0"/>
          </a:p>
        </p:txBody>
      </p:sp>
      <p:sp>
        <p:nvSpPr>
          <p:cNvPr id="30" name="Text 28"/>
          <p:cNvSpPr/>
          <p:nvPr/>
        </p:nvSpPr>
        <p:spPr>
          <a:xfrm>
            <a:off x="396835" y="3719989"/>
            <a:ext cx="6422231" cy="158591"/>
          </a:xfrm>
          <a:prstGeom prst="rect">
            <a:avLst/>
          </a:prstGeom>
          <a:noFill/>
          <a:ln/>
        </p:spPr>
        <p:txBody>
          <a:bodyPr wrap="none" lIns="0" tIns="0" rIns="0" bIns="0" rtlCol="0" anchor="t"/>
          <a:lstStyle/>
          <a:p>
            <a:pPr marL="0" indent="0" algn="r">
              <a:lnSpc>
                <a:spcPts val="1250"/>
              </a:lnSpc>
              <a:buNone/>
            </a:pPr>
            <a:r>
              <a:rPr lang="en-US" sz="750" dirty="0">
                <a:solidFill>
                  <a:srgbClr val="5B5F71"/>
                </a:solidFill>
                <a:latin typeface="Instrument Sans Medium" pitchFamily="34" charset="0"/>
                <a:ea typeface="Instrument Sans Medium" pitchFamily="34" charset="-122"/>
                <a:cs typeface="Instrument Sans Medium" pitchFamily="34" charset="-120"/>
              </a:rPr>
              <a:t>Transformativ. Bevidst om vores dybeste kerne af essentiel væren, samtidigt med at opmærksomheden vendes udad.</a:t>
            </a:r>
            <a:endParaRPr lang="en-US" sz="750" dirty="0"/>
          </a:p>
        </p:txBody>
      </p:sp>
      <p:sp>
        <p:nvSpPr>
          <p:cNvPr id="31" name="Text 29"/>
          <p:cNvSpPr/>
          <p:nvPr/>
        </p:nvSpPr>
        <p:spPr>
          <a:xfrm>
            <a:off x="396835" y="4510088"/>
            <a:ext cx="1488519" cy="185976"/>
          </a:xfrm>
          <a:prstGeom prst="rect">
            <a:avLst/>
          </a:prstGeom>
          <a:noFill/>
          <a:ln/>
        </p:spPr>
        <p:txBody>
          <a:bodyPr wrap="none" lIns="0" tIns="0" rIns="0" bIns="0" rtlCol="0" anchor="t"/>
          <a:lstStyle/>
          <a:p>
            <a:pPr marL="0" indent="0" algn="l">
              <a:lnSpc>
                <a:spcPts val="1450"/>
              </a:lnSpc>
              <a:buNone/>
            </a:pPr>
            <a:r>
              <a:rPr lang="en-US" sz="1150" dirty="0">
                <a:solidFill>
                  <a:srgbClr val="505468"/>
                </a:solidFill>
                <a:latin typeface="Instrument Sans Semi Bold" pitchFamily="34" charset="0"/>
                <a:ea typeface="Instrument Sans Semi Bold" pitchFamily="34" charset="-122"/>
                <a:cs typeface="Instrument Sans Semi Bold" pitchFamily="34" charset="-120"/>
              </a:rPr>
              <a:t>Samspil og Etik</a:t>
            </a:r>
            <a:endParaRPr lang="en-US" sz="1150" dirty="0"/>
          </a:p>
        </p:txBody>
      </p:sp>
      <p:sp>
        <p:nvSpPr>
          <p:cNvPr id="32" name="Text 30"/>
          <p:cNvSpPr/>
          <p:nvPr/>
        </p:nvSpPr>
        <p:spPr>
          <a:xfrm>
            <a:off x="396835" y="4795242"/>
            <a:ext cx="2290405" cy="155019"/>
          </a:xfrm>
          <a:prstGeom prst="rect">
            <a:avLst/>
          </a:prstGeom>
          <a:noFill/>
          <a:ln/>
        </p:spPr>
        <p:txBody>
          <a:bodyPr wrap="none" lIns="0" tIns="0" rIns="0" bIns="0" rtlCol="0" anchor="t"/>
          <a:lstStyle/>
          <a:p>
            <a:pPr marL="0" indent="0" algn="l">
              <a:lnSpc>
                <a:spcPts val="1200"/>
              </a:lnSpc>
              <a:buNone/>
            </a:pPr>
            <a:r>
              <a:rPr lang="en-US" sz="950" dirty="0">
                <a:solidFill>
                  <a:srgbClr val="505468"/>
                </a:solidFill>
                <a:latin typeface="Instrument Sans Semi Bold" pitchFamily="34" charset="0"/>
                <a:ea typeface="Instrument Sans Semi Bold" pitchFamily="34" charset="-122"/>
                <a:cs typeface="Instrument Sans Semi Bold" pitchFamily="34" charset="-120"/>
              </a:rPr>
              <a:t>Laurence Kohlbergs Moralske Udvikling</a:t>
            </a:r>
            <a:endParaRPr lang="en-US" sz="950" dirty="0"/>
          </a:p>
        </p:txBody>
      </p:sp>
      <p:sp>
        <p:nvSpPr>
          <p:cNvPr id="33" name="Text 31"/>
          <p:cNvSpPr/>
          <p:nvPr/>
        </p:nvSpPr>
        <p:spPr>
          <a:xfrm>
            <a:off x="396835" y="5049441"/>
            <a:ext cx="6797397" cy="158591"/>
          </a:xfrm>
          <a:prstGeom prst="rect">
            <a:avLst/>
          </a:prstGeom>
          <a:noFill/>
          <a:ln/>
        </p:spPr>
        <p:txBody>
          <a:bodyPr wrap="none" lIns="0" tIns="0" rIns="0" bIns="0" rtlCol="0" anchor="t"/>
          <a:lstStyle/>
          <a:p>
            <a:pPr marL="0" indent="0" algn="l">
              <a:lnSpc>
                <a:spcPts val="1250"/>
              </a:lnSpc>
              <a:buNone/>
            </a:pPr>
            <a:r>
              <a:rPr lang="en-US" sz="750" dirty="0">
                <a:solidFill>
                  <a:srgbClr val="5B5F71"/>
                </a:solidFill>
                <a:latin typeface="Instrument Sans Medium" pitchFamily="34" charset="0"/>
                <a:ea typeface="Instrument Sans Medium" pitchFamily="34" charset="-122"/>
                <a:cs typeface="Instrument Sans Medium" pitchFamily="34" charset="-120"/>
              </a:rPr>
              <a:t>Moral udvikler sig gennem livet og er et aspekt af kulturens og relationernes gren på ID-træet. Kohlberg har beskrevet 3 hovedstadier:</a:t>
            </a:r>
            <a:endParaRPr lang="en-US" sz="750" dirty="0"/>
          </a:p>
        </p:txBody>
      </p:sp>
      <p:sp>
        <p:nvSpPr>
          <p:cNvPr id="34" name="Text 32"/>
          <p:cNvSpPr/>
          <p:nvPr/>
        </p:nvSpPr>
        <p:spPr>
          <a:xfrm>
            <a:off x="396835" y="5297329"/>
            <a:ext cx="6797397" cy="158591"/>
          </a:xfrm>
          <a:prstGeom prst="rect">
            <a:avLst/>
          </a:prstGeom>
          <a:noFill/>
          <a:ln/>
        </p:spPr>
        <p:txBody>
          <a:bodyPr wrap="none" lIns="0" tIns="0" rIns="0" bIns="0" rtlCol="0" anchor="t"/>
          <a:lstStyle/>
          <a:p>
            <a:pPr marL="342900" indent="-342900" algn="l">
              <a:lnSpc>
                <a:spcPts val="1250"/>
              </a:lnSpc>
              <a:buSzPct val="100000"/>
              <a:buChar char="•"/>
            </a:pPr>
            <a:r>
              <a:rPr lang="en-US" sz="750" dirty="0">
                <a:solidFill>
                  <a:srgbClr val="5B5F71"/>
                </a:solidFill>
                <a:latin typeface="Instrument Sans Medium" pitchFamily="34" charset="0"/>
                <a:ea typeface="Instrument Sans Medium" pitchFamily="34" charset="-122"/>
                <a:cs typeface="Instrument Sans Medium" pitchFamily="34" charset="-120"/>
              </a:rPr>
              <a:t>Det præ-konventionelle niveau (Straf og belønning)</a:t>
            </a:r>
            <a:endParaRPr lang="en-US" sz="750" dirty="0"/>
          </a:p>
        </p:txBody>
      </p:sp>
      <p:sp>
        <p:nvSpPr>
          <p:cNvPr id="35" name="Text 33"/>
          <p:cNvSpPr/>
          <p:nvPr/>
        </p:nvSpPr>
        <p:spPr>
          <a:xfrm>
            <a:off x="396835" y="5490567"/>
            <a:ext cx="6797397" cy="158591"/>
          </a:xfrm>
          <a:prstGeom prst="rect">
            <a:avLst/>
          </a:prstGeom>
          <a:noFill/>
          <a:ln/>
        </p:spPr>
        <p:txBody>
          <a:bodyPr wrap="none" lIns="0" tIns="0" rIns="0" bIns="0" rtlCol="0" anchor="t"/>
          <a:lstStyle/>
          <a:p>
            <a:pPr marL="342900" indent="-342900" algn="l">
              <a:lnSpc>
                <a:spcPts val="1250"/>
              </a:lnSpc>
              <a:buSzPct val="100000"/>
              <a:buChar char="•"/>
            </a:pPr>
            <a:r>
              <a:rPr lang="en-US" sz="750" dirty="0">
                <a:solidFill>
                  <a:srgbClr val="5B5F71"/>
                </a:solidFill>
                <a:latin typeface="Instrument Sans Medium" pitchFamily="34" charset="0"/>
                <a:ea typeface="Instrument Sans Medium" pitchFamily="34" charset="-122"/>
                <a:cs typeface="Instrument Sans Medium" pitchFamily="34" charset="-120"/>
              </a:rPr>
              <a:t>Det konventionelle niveau (Ydre autoriteter og samfundsnormer)</a:t>
            </a:r>
            <a:endParaRPr lang="en-US" sz="750" dirty="0"/>
          </a:p>
        </p:txBody>
      </p:sp>
      <p:sp>
        <p:nvSpPr>
          <p:cNvPr id="36" name="Text 34"/>
          <p:cNvSpPr/>
          <p:nvPr/>
        </p:nvSpPr>
        <p:spPr>
          <a:xfrm>
            <a:off x="396835" y="5683806"/>
            <a:ext cx="6797397" cy="158591"/>
          </a:xfrm>
          <a:prstGeom prst="rect">
            <a:avLst/>
          </a:prstGeom>
          <a:noFill/>
          <a:ln/>
        </p:spPr>
        <p:txBody>
          <a:bodyPr wrap="none" lIns="0" tIns="0" rIns="0" bIns="0" rtlCol="0" anchor="t"/>
          <a:lstStyle/>
          <a:p>
            <a:pPr marL="342900" indent="-342900" algn="l">
              <a:lnSpc>
                <a:spcPts val="1250"/>
              </a:lnSpc>
              <a:buSzPct val="100000"/>
              <a:buChar char="•"/>
            </a:pPr>
            <a:r>
              <a:rPr lang="en-US" sz="750" dirty="0">
                <a:solidFill>
                  <a:srgbClr val="5B5F71"/>
                </a:solidFill>
                <a:latin typeface="Instrument Sans Medium" pitchFamily="34" charset="0"/>
                <a:ea typeface="Instrument Sans Medium" pitchFamily="34" charset="-122"/>
                <a:cs typeface="Instrument Sans Medium" pitchFamily="34" charset="-120"/>
              </a:rPr>
              <a:t>Det postkonventionelle niveau (Selvvalgte etiske værdier)</a:t>
            </a:r>
            <a:endParaRPr lang="en-US" sz="750" dirty="0"/>
          </a:p>
        </p:txBody>
      </p:sp>
      <p:pic>
        <p:nvPicPr>
          <p:cNvPr id="37" name="Image 0" descr="preencoded.png"/>
          <p:cNvPicPr>
            <a:picLocks noChangeAspect="1"/>
          </p:cNvPicPr>
          <p:nvPr/>
        </p:nvPicPr>
        <p:blipFill>
          <a:blip r:embed="rId3"/>
          <a:stretch>
            <a:fillRect/>
          </a:stretch>
        </p:blipFill>
        <p:spPr>
          <a:xfrm>
            <a:off x="7443788" y="4522470"/>
            <a:ext cx="6351151" cy="6351151"/>
          </a:xfrm>
          <a:prstGeom prst="rect">
            <a:avLst/>
          </a:prstGeom>
        </p:spPr>
      </p:pic>
      <p:sp>
        <p:nvSpPr>
          <p:cNvPr id="38" name="Text 35"/>
          <p:cNvSpPr/>
          <p:nvPr/>
        </p:nvSpPr>
        <p:spPr>
          <a:xfrm>
            <a:off x="7443788" y="10985183"/>
            <a:ext cx="1606510" cy="185976"/>
          </a:xfrm>
          <a:prstGeom prst="rect">
            <a:avLst/>
          </a:prstGeom>
          <a:noFill/>
          <a:ln/>
        </p:spPr>
        <p:txBody>
          <a:bodyPr wrap="none" lIns="0" tIns="0" rIns="0" bIns="0" rtlCol="0" anchor="t"/>
          <a:lstStyle/>
          <a:p>
            <a:pPr marL="0" indent="0" algn="l">
              <a:lnSpc>
                <a:spcPts val="1450"/>
              </a:lnSpc>
              <a:buNone/>
            </a:pPr>
            <a:r>
              <a:rPr lang="en-US" sz="1150" dirty="0">
                <a:solidFill>
                  <a:srgbClr val="505468"/>
                </a:solidFill>
                <a:latin typeface="Instrument Sans Semi Bold" pitchFamily="34" charset="0"/>
                <a:ea typeface="Instrument Sans Semi Bold" pitchFamily="34" charset="-122"/>
                <a:cs typeface="Instrument Sans Semi Bold" pitchFamily="34" charset="-120"/>
              </a:rPr>
              <a:t>At åbne op og rydde op</a:t>
            </a:r>
            <a:endParaRPr lang="en-US" sz="1150" dirty="0"/>
          </a:p>
        </p:txBody>
      </p:sp>
      <p:sp>
        <p:nvSpPr>
          <p:cNvPr id="39" name="Text 36"/>
          <p:cNvSpPr/>
          <p:nvPr/>
        </p:nvSpPr>
        <p:spPr>
          <a:xfrm>
            <a:off x="7443788" y="11270337"/>
            <a:ext cx="6797397" cy="158591"/>
          </a:xfrm>
          <a:prstGeom prst="rect">
            <a:avLst/>
          </a:prstGeom>
          <a:noFill/>
          <a:ln/>
        </p:spPr>
        <p:txBody>
          <a:bodyPr wrap="none" lIns="0" tIns="0" rIns="0" bIns="0" rtlCol="0" anchor="t"/>
          <a:lstStyle/>
          <a:p>
            <a:pPr marL="0" indent="0" algn="l">
              <a:lnSpc>
                <a:spcPts val="1250"/>
              </a:lnSpc>
              <a:buNone/>
            </a:pPr>
            <a:r>
              <a:rPr lang="en-US" sz="750" dirty="0">
                <a:solidFill>
                  <a:srgbClr val="5B5F71"/>
                </a:solidFill>
                <a:latin typeface="Instrument Sans Medium" pitchFamily="34" charset="0"/>
                <a:ea typeface="Instrument Sans Medium" pitchFamily="34" charset="-122"/>
                <a:cs typeface="Instrument Sans Medium" pitchFamily="34" charset="-120"/>
              </a:rPr>
              <a:t>At "åbne op" handler om udvidelse, reorientering og inklusion. At acceptere og anerkende sin krop er fundamentalt.</a:t>
            </a:r>
            <a:endParaRPr lang="en-US" sz="750" dirty="0"/>
          </a:p>
        </p:txBody>
      </p:sp>
      <p:sp>
        <p:nvSpPr>
          <p:cNvPr id="40" name="Text 37"/>
          <p:cNvSpPr/>
          <p:nvPr/>
        </p:nvSpPr>
        <p:spPr>
          <a:xfrm>
            <a:off x="7443788" y="11518225"/>
            <a:ext cx="6797397" cy="317183"/>
          </a:xfrm>
          <a:prstGeom prst="rect">
            <a:avLst/>
          </a:prstGeom>
          <a:noFill/>
          <a:ln/>
        </p:spPr>
        <p:txBody>
          <a:bodyPr wrap="square" lIns="0" tIns="0" rIns="0" bIns="0" rtlCol="0" anchor="t"/>
          <a:lstStyle/>
          <a:p>
            <a:pPr marL="0" indent="0" algn="l">
              <a:lnSpc>
                <a:spcPts val="1250"/>
              </a:lnSpc>
              <a:buNone/>
            </a:pPr>
            <a:r>
              <a:rPr lang="en-US" sz="750" dirty="0">
                <a:solidFill>
                  <a:srgbClr val="5B5F71"/>
                </a:solidFill>
                <a:latin typeface="Instrument Sans Medium" pitchFamily="34" charset="0"/>
                <a:ea typeface="Instrument Sans Medium" pitchFamily="34" charset="-122"/>
                <a:cs typeface="Instrument Sans Medium" pitchFamily="34" charset="-120"/>
              </a:rPr>
              <a:t>At "rydde op" handler om mønsterafbrydelse, energibalancering og integration af de sider af os selv, som vi projicerer ud på andre. Det starter med at stoppe op og se sig selv ærligt og kærligt efter i sømmene.</a:t>
            </a:r>
            <a:endParaRPr lang="en-US" sz="7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Text 0"/>
          <p:cNvSpPr/>
          <p:nvPr/>
        </p:nvSpPr>
        <p:spPr>
          <a:xfrm>
            <a:off x="396835" y="272891"/>
            <a:ext cx="4901922" cy="310158"/>
          </a:xfrm>
          <a:prstGeom prst="rect">
            <a:avLst/>
          </a:prstGeom>
          <a:noFill/>
          <a:ln/>
        </p:spPr>
        <p:txBody>
          <a:bodyPr wrap="none" lIns="0" tIns="0" rIns="0" bIns="0" rtlCol="0" anchor="t"/>
          <a:lstStyle/>
          <a:p>
            <a:pPr marL="0" indent="0" algn="l">
              <a:lnSpc>
                <a:spcPts val="2400"/>
              </a:lnSpc>
              <a:buNone/>
            </a:pPr>
            <a:r>
              <a:rPr lang="en-US" sz="1950" dirty="0">
                <a:solidFill>
                  <a:srgbClr val="505468"/>
                </a:solidFill>
                <a:latin typeface="Instrument Sans Semi Bold" pitchFamily="34" charset="0"/>
                <a:ea typeface="Instrument Sans Semi Bold" pitchFamily="34" charset="-122"/>
                <a:cs typeface="Instrument Sans Semi Bold" pitchFamily="34" charset="-120"/>
              </a:rPr>
              <a:t>At vågne op: 5D Selvbevidsthedsmodellen</a:t>
            </a:r>
            <a:endParaRPr lang="en-US" sz="1950" dirty="0"/>
          </a:p>
        </p:txBody>
      </p:sp>
      <p:sp>
        <p:nvSpPr>
          <p:cNvPr id="3" name="Text 1"/>
          <p:cNvSpPr/>
          <p:nvPr/>
        </p:nvSpPr>
        <p:spPr>
          <a:xfrm>
            <a:off x="396835" y="781407"/>
            <a:ext cx="13836729" cy="158591"/>
          </a:xfrm>
          <a:prstGeom prst="rect">
            <a:avLst/>
          </a:prstGeom>
          <a:noFill/>
          <a:ln/>
        </p:spPr>
        <p:txBody>
          <a:bodyPr wrap="none" lIns="0" tIns="0" rIns="0" bIns="0" rtlCol="0" anchor="t"/>
          <a:lstStyle/>
          <a:p>
            <a:pPr marL="0" indent="0" algn="l">
              <a:lnSpc>
                <a:spcPts val="1250"/>
              </a:lnSpc>
              <a:buNone/>
            </a:pPr>
            <a:r>
              <a:rPr lang="en-US" sz="750" dirty="0">
                <a:solidFill>
                  <a:srgbClr val="5B5F71"/>
                </a:solidFill>
                <a:latin typeface="Instrument Sans Medium" pitchFamily="34" charset="0"/>
                <a:ea typeface="Instrument Sans Medium" pitchFamily="34" charset="-122"/>
                <a:cs typeface="Instrument Sans Medium" pitchFamily="34" charset="-120"/>
              </a:rPr>
              <a:t>Denne model hjælper os med gradvist at vokse, rydde og vågne op. Den illustrerer 5 niveauer af selvbevidsthed, fra begrænset selvrefleksion til dyb transpersonlig selvbevidsthed.</a:t>
            </a:r>
            <a:endParaRPr lang="en-US" sz="750" dirty="0"/>
          </a:p>
        </p:txBody>
      </p:sp>
      <p:pic>
        <p:nvPicPr>
          <p:cNvPr id="4" name="Image 0" descr="preencoded.png"/>
          <p:cNvPicPr>
            <a:picLocks noChangeAspect="1"/>
          </p:cNvPicPr>
          <p:nvPr/>
        </p:nvPicPr>
        <p:blipFill>
          <a:blip r:embed="rId3"/>
          <a:stretch>
            <a:fillRect/>
          </a:stretch>
        </p:blipFill>
        <p:spPr>
          <a:xfrm>
            <a:off x="396835" y="1051560"/>
            <a:ext cx="6856333" cy="6856333"/>
          </a:xfrm>
          <a:prstGeom prst="rect">
            <a:avLst/>
          </a:prstGeom>
        </p:spPr>
      </p:pic>
      <p:sp>
        <p:nvSpPr>
          <p:cNvPr id="5" name="Text 2"/>
          <p:cNvSpPr/>
          <p:nvPr/>
        </p:nvSpPr>
        <p:spPr>
          <a:xfrm>
            <a:off x="396835" y="8007072"/>
            <a:ext cx="1240393" cy="155019"/>
          </a:xfrm>
          <a:prstGeom prst="rect">
            <a:avLst/>
          </a:prstGeom>
          <a:noFill/>
          <a:ln/>
        </p:spPr>
        <p:txBody>
          <a:bodyPr wrap="none" lIns="0" tIns="0" rIns="0" bIns="0" rtlCol="0" anchor="t"/>
          <a:lstStyle/>
          <a:p>
            <a:pPr marL="0" indent="0" algn="l">
              <a:lnSpc>
                <a:spcPts val="1200"/>
              </a:lnSpc>
              <a:buNone/>
            </a:pPr>
            <a:r>
              <a:rPr lang="en-US" sz="950" dirty="0">
                <a:solidFill>
                  <a:srgbClr val="5B5F71"/>
                </a:solidFill>
                <a:latin typeface="Instrument Sans Semi Bold" pitchFamily="34" charset="0"/>
                <a:ea typeface="Instrument Sans Semi Bold" pitchFamily="34" charset="-122"/>
                <a:cs typeface="Instrument Sans Semi Bold" pitchFamily="34" charset="-120"/>
              </a:rPr>
              <a:t>ID Safiren</a:t>
            </a:r>
            <a:endParaRPr lang="en-US" sz="950" dirty="0"/>
          </a:p>
        </p:txBody>
      </p:sp>
      <p:sp>
        <p:nvSpPr>
          <p:cNvPr id="6" name="Text 3"/>
          <p:cNvSpPr/>
          <p:nvPr/>
        </p:nvSpPr>
        <p:spPr>
          <a:xfrm>
            <a:off x="396835" y="8221623"/>
            <a:ext cx="6856333" cy="317183"/>
          </a:xfrm>
          <a:prstGeom prst="rect">
            <a:avLst/>
          </a:prstGeom>
          <a:noFill/>
          <a:ln/>
        </p:spPr>
        <p:txBody>
          <a:bodyPr wrap="square" lIns="0" tIns="0" rIns="0" bIns="0" rtlCol="0" anchor="t"/>
          <a:lstStyle/>
          <a:p>
            <a:pPr marL="0" indent="0" algn="l">
              <a:lnSpc>
                <a:spcPts val="1250"/>
              </a:lnSpc>
              <a:buNone/>
            </a:pPr>
            <a:r>
              <a:rPr lang="en-US" sz="750" dirty="0">
                <a:solidFill>
                  <a:srgbClr val="5B5F71"/>
                </a:solidFill>
                <a:latin typeface="Instrument Sans Medium" pitchFamily="34" charset="0"/>
                <a:ea typeface="Instrument Sans Medium" pitchFamily="34" charset="-122"/>
                <a:cs typeface="Instrument Sans Medium" pitchFamily="34" charset="-120"/>
              </a:rPr>
              <a:t>En spørgeramme, der hjælper med bevidstgørelse, disidentifikation og transcendens af psykiske former. Ligesom en safir kan slibes, kan vi forme vores bevidsthed.</a:t>
            </a:r>
            <a:endParaRPr lang="en-US" sz="750" dirty="0"/>
          </a:p>
        </p:txBody>
      </p:sp>
      <p:sp>
        <p:nvSpPr>
          <p:cNvPr id="7" name="Text 4"/>
          <p:cNvSpPr/>
          <p:nvPr/>
        </p:nvSpPr>
        <p:spPr>
          <a:xfrm>
            <a:off x="396835" y="8598337"/>
            <a:ext cx="6856333" cy="158591"/>
          </a:xfrm>
          <a:prstGeom prst="rect">
            <a:avLst/>
          </a:prstGeom>
          <a:noFill/>
          <a:ln/>
        </p:spPr>
        <p:txBody>
          <a:bodyPr wrap="none" lIns="0" tIns="0" rIns="0" bIns="0" rtlCol="0" anchor="t"/>
          <a:lstStyle/>
          <a:p>
            <a:pPr marL="342900" indent="-342900" algn="l">
              <a:lnSpc>
                <a:spcPts val="1250"/>
              </a:lnSpc>
              <a:buSzPct val="100000"/>
              <a:buChar char="•"/>
            </a:pPr>
            <a:r>
              <a:rPr lang="en-US" sz="750" dirty="0">
                <a:solidFill>
                  <a:srgbClr val="5B5F71"/>
                </a:solidFill>
                <a:latin typeface="Instrument Sans Medium" pitchFamily="34" charset="0"/>
                <a:ea typeface="Instrument Sans Medium" pitchFamily="34" charset="-122"/>
                <a:cs typeface="Instrument Sans Medium" pitchFamily="34" charset="-120"/>
              </a:rPr>
              <a:t>S: Situation og sansning</a:t>
            </a:r>
            <a:endParaRPr lang="en-US" sz="750" dirty="0"/>
          </a:p>
        </p:txBody>
      </p:sp>
      <p:sp>
        <p:nvSpPr>
          <p:cNvPr id="8" name="Text 5"/>
          <p:cNvSpPr/>
          <p:nvPr/>
        </p:nvSpPr>
        <p:spPr>
          <a:xfrm>
            <a:off x="396835" y="8791575"/>
            <a:ext cx="6856333" cy="158591"/>
          </a:xfrm>
          <a:prstGeom prst="rect">
            <a:avLst/>
          </a:prstGeom>
          <a:noFill/>
          <a:ln/>
        </p:spPr>
        <p:txBody>
          <a:bodyPr wrap="none" lIns="0" tIns="0" rIns="0" bIns="0" rtlCol="0" anchor="t"/>
          <a:lstStyle/>
          <a:p>
            <a:pPr marL="342900" indent="-342900" algn="l">
              <a:lnSpc>
                <a:spcPts val="1250"/>
              </a:lnSpc>
              <a:buSzPct val="100000"/>
              <a:buChar char="•"/>
            </a:pPr>
            <a:r>
              <a:rPr lang="en-US" sz="750" dirty="0">
                <a:solidFill>
                  <a:srgbClr val="5B5F71"/>
                </a:solidFill>
                <a:latin typeface="Instrument Sans Medium" pitchFamily="34" charset="0"/>
                <a:ea typeface="Instrument Sans Medium" pitchFamily="34" charset="-122"/>
                <a:cs typeface="Instrument Sans Medium" pitchFamily="34" charset="-120"/>
              </a:rPr>
              <a:t>A: Adfærd og affekt</a:t>
            </a:r>
            <a:endParaRPr lang="en-US" sz="750" dirty="0"/>
          </a:p>
        </p:txBody>
      </p:sp>
      <p:sp>
        <p:nvSpPr>
          <p:cNvPr id="9" name="Text 6"/>
          <p:cNvSpPr/>
          <p:nvPr/>
        </p:nvSpPr>
        <p:spPr>
          <a:xfrm>
            <a:off x="396835" y="8984813"/>
            <a:ext cx="6856333" cy="158591"/>
          </a:xfrm>
          <a:prstGeom prst="rect">
            <a:avLst/>
          </a:prstGeom>
          <a:noFill/>
          <a:ln/>
        </p:spPr>
        <p:txBody>
          <a:bodyPr wrap="none" lIns="0" tIns="0" rIns="0" bIns="0" rtlCol="0" anchor="t"/>
          <a:lstStyle/>
          <a:p>
            <a:pPr marL="342900" indent="-342900" algn="l">
              <a:lnSpc>
                <a:spcPts val="1250"/>
              </a:lnSpc>
              <a:buSzPct val="100000"/>
              <a:buChar char="•"/>
            </a:pPr>
            <a:r>
              <a:rPr lang="en-US" sz="750" dirty="0">
                <a:solidFill>
                  <a:srgbClr val="5B5F71"/>
                </a:solidFill>
                <a:latin typeface="Instrument Sans Medium" pitchFamily="34" charset="0"/>
                <a:ea typeface="Instrument Sans Medium" pitchFamily="34" charset="-122"/>
                <a:cs typeface="Instrument Sans Medium" pitchFamily="34" charset="-120"/>
              </a:rPr>
              <a:t>F: Formåen og forhistorie</a:t>
            </a:r>
            <a:endParaRPr lang="en-US" sz="750" dirty="0"/>
          </a:p>
        </p:txBody>
      </p:sp>
      <p:sp>
        <p:nvSpPr>
          <p:cNvPr id="10" name="Text 7"/>
          <p:cNvSpPr/>
          <p:nvPr/>
        </p:nvSpPr>
        <p:spPr>
          <a:xfrm>
            <a:off x="396835" y="9178052"/>
            <a:ext cx="6856333" cy="158591"/>
          </a:xfrm>
          <a:prstGeom prst="rect">
            <a:avLst/>
          </a:prstGeom>
          <a:noFill/>
          <a:ln/>
        </p:spPr>
        <p:txBody>
          <a:bodyPr wrap="none" lIns="0" tIns="0" rIns="0" bIns="0" rtlCol="0" anchor="t"/>
          <a:lstStyle/>
          <a:p>
            <a:pPr marL="342900" indent="-342900" algn="l">
              <a:lnSpc>
                <a:spcPts val="1250"/>
              </a:lnSpc>
              <a:buSzPct val="100000"/>
              <a:buChar char="•"/>
            </a:pPr>
            <a:r>
              <a:rPr lang="en-US" sz="750" dirty="0">
                <a:solidFill>
                  <a:srgbClr val="5B5F71"/>
                </a:solidFill>
                <a:latin typeface="Instrument Sans Medium" pitchFamily="34" charset="0"/>
                <a:ea typeface="Instrument Sans Medium" pitchFamily="34" charset="-122"/>
                <a:cs typeface="Instrument Sans Medium" pitchFamily="34" charset="-120"/>
              </a:rPr>
              <a:t>I: Indstilling og intention</a:t>
            </a:r>
            <a:endParaRPr lang="en-US" sz="750" dirty="0"/>
          </a:p>
        </p:txBody>
      </p:sp>
      <p:sp>
        <p:nvSpPr>
          <p:cNvPr id="11" name="Text 8"/>
          <p:cNvSpPr/>
          <p:nvPr/>
        </p:nvSpPr>
        <p:spPr>
          <a:xfrm>
            <a:off x="396835" y="9371290"/>
            <a:ext cx="6856333" cy="158591"/>
          </a:xfrm>
          <a:prstGeom prst="rect">
            <a:avLst/>
          </a:prstGeom>
          <a:noFill/>
          <a:ln/>
        </p:spPr>
        <p:txBody>
          <a:bodyPr wrap="none" lIns="0" tIns="0" rIns="0" bIns="0" rtlCol="0" anchor="t"/>
          <a:lstStyle/>
          <a:p>
            <a:pPr marL="342900" indent="-342900" algn="l">
              <a:lnSpc>
                <a:spcPts val="1250"/>
              </a:lnSpc>
              <a:buSzPct val="100000"/>
              <a:buChar char="•"/>
            </a:pPr>
            <a:r>
              <a:rPr lang="en-US" sz="750" dirty="0">
                <a:solidFill>
                  <a:srgbClr val="5B5F71"/>
                </a:solidFill>
                <a:latin typeface="Instrument Sans Medium" pitchFamily="34" charset="0"/>
                <a:ea typeface="Instrument Sans Medium" pitchFamily="34" charset="-122"/>
                <a:cs typeface="Instrument Sans Medium" pitchFamily="34" charset="-120"/>
              </a:rPr>
              <a:t>R: Rolle og relationer</a:t>
            </a:r>
            <a:endParaRPr lang="en-US" sz="750" dirty="0"/>
          </a:p>
        </p:txBody>
      </p:sp>
      <p:sp>
        <p:nvSpPr>
          <p:cNvPr id="12" name="Text 9"/>
          <p:cNvSpPr/>
          <p:nvPr/>
        </p:nvSpPr>
        <p:spPr>
          <a:xfrm>
            <a:off x="396835" y="9564529"/>
            <a:ext cx="6856333" cy="158591"/>
          </a:xfrm>
          <a:prstGeom prst="rect">
            <a:avLst/>
          </a:prstGeom>
          <a:noFill/>
          <a:ln/>
        </p:spPr>
        <p:txBody>
          <a:bodyPr wrap="none" lIns="0" tIns="0" rIns="0" bIns="0" rtlCol="0" anchor="t"/>
          <a:lstStyle/>
          <a:p>
            <a:pPr marL="342900" indent="-342900" algn="l">
              <a:lnSpc>
                <a:spcPts val="1250"/>
              </a:lnSpc>
              <a:buSzPct val="100000"/>
              <a:buChar char="•"/>
            </a:pPr>
            <a:r>
              <a:rPr lang="en-US" sz="750" dirty="0">
                <a:solidFill>
                  <a:srgbClr val="5B5F71"/>
                </a:solidFill>
                <a:latin typeface="Instrument Sans Medium" pitchFamily="34" charset="0"/>
                <a:ea typeface="Instrument Sans Medium" pitchFamily="34" charset="-122"/>
                <a:cs typeface="Instrument Sans Medium" pitchFamily="34" charset="-120"/>
              </a:rPr>
              <a:t>E: Empatisk metabevidsthed</a:t>
            </a:r>
            <a:endParaRPr lang="en-US" sz="750" dirty="0"/>
          </a:p>
        </p:txBody>
      </p:sp>
      <p:sp>
        <p:nvSpPr>
          <p:cNvPr id="13" name="Text 10"/>
          <p:cNvSpPr/>
          <p:nvPr/>
        </p:nvSpPr>
        <p:spPr>
          <a:xfrm>
            <a:off x="396835" y="9757767"/>
            <a:ext cx="6856333" cy="158591"/>
          </a:xfrm>
          <a:prstGeom prst="rect">
            <a:avLst/>
          </a:prstGeom>
          <a:noFill/>
          <a:ln/>
        </p:spPr>
        <p:txBody>
          <a:bodyPr wrap="none" lIns="0" tIns="0" rIns="0" bIns="0" rtlCol="0" anchor="t"/>
          <a:lstStyle/>
          <a:p>
            <a:pPr marL="342900" indent="-342900" algn="l">
              <a:lnSpc>
                <a:spcPts val="1250"/>
              </a:lnSpc>
              <a:buSzPct val="100000"/>
              <a:buChar char="•"/>
            </a:pPr>
            <a:r>
              <a:rPr lang="en-US" sz="750" dirty="0">
                <a:solidFill>
                  <a:srgbClr val="5B5F71"/>
                </a:solidFill>
                <a:latin typeface="Instrument Sans Medium" pitchFamily="34" charset="0"/>
                <a:ea typeface="Instrument Sans Medium" pitchFamily="34" charset="-122"/>
                <a:cs typeface="Instrument Sans Medium" pitchFamily="34" charset="-120"/>
              </a:rPr>
              <a:t>N: Nærvær</a:t>
            </a:r>
            <a:endParaRPr lang="en-US" sz="750" dirty="0"/>
          </a:p>
        </p:txBody>
      </p:sp>
      <p:pic>
        <p:nvPicPr>
          <p:cNvPr id="14" name="Image 1" descr="preencoded.png"/>
          <p:cNvPicPr>
            <a:picLocks noChangeAspect="1"/>
          </p:cNvPicPr>
          <p:nvPr/>
        </p:nvPicPr>
        <p:blipFill>
          <a:blip r:embed="rId4"/>
          <a:stretch>
            <a:fillRect/>
          </a:stretch>
        </p:blipFill>
        <p:spPr>
          <a:xfrm>
            <a:off x="7377113" y="1051560"/>
            <a:ext cx="6856452" cy="6856452"/>
          </a:xfrm>
          <a:prstGeom prst="rect">
            <a:avLst/>
          </a:prstGeom>
        </p:spPr>
      </p:pic>
      <p:sp>
        <p:nvSpPr>
          <p:cNvPr id="15" name="Text 11"/>
          <p:cNvSpPr/>
          <p:nvPr/>
        </p:nvSpPr>
        <p:spPr>
          <a:xfrm>
            <a:off x="7377113" y="8007191"/>
            <a:ext cx="2054900" cy="155019"/>
          </a:xfrm>
          <a:prstGeom prst="rect">
            <a:avLst/>
          </a:prstGeom>
          <a:noFill/>
          <a:ln/>
        </p:spPr>
        <p:txBody>
          <a:bodyPr wrap="none" lIns="0" tIns="0" rIns="0" bIns="0" rtlCol="0" anchor="t"/>
          <a:lstStyle/>
          <a:p>
            <a:pPr marL="0" indent="0" algn="l">
              <a:lnSpc>
                <a:spcPts val="1200"/>
              </a:lnSpc>
              <a:buNone/>
            </a:pPr>
            <a:r>
              <a:rPr lang="en-US" sz="950" dirty="0">
                <a:solidFill>
                  <a:srgbClr val="5B5F71"/>
                </a:solidFill>
                <a:latin typeface="Instrument Sans Semi Bold" pitchFamily="34" charset="0"/>
                <a:ea typeface="Instrument Sans Semi Bold" pitchFamily="34" charset="-122"/>
                <a:cs typeface="Instrument Sans Semi Bold" pitchFamily="34" charset="-120"/>
              </a:rPr>
              <a:t>5D Relationsbevidstheds-modellen</a:t>
            </a:r>
            <a:endParaRPr lang="en-US" sz="950" dirty="0"/>
          </a:p>
        </p:txBody>
      </p:sp>
      <p:sp>
        <p:nvSpPr>
          <p:cNvPr id="16" name="Text 12"/>
          <p:cNvSpPr/>
          <p:nvPr/>
        </p:nvSpPr>
        <p:spPr>
          <a:xfrm>
            <a:off x="7377113" y="8221742"/>
            <a:ext cx="6856452" cy="158591"/>
          </a:xfrm>
          <a:prstGeom prst="rect">
            <a:avLst/>
          </a:prstGeom>
          <a:noFill/>
          <a:ln/>
        </p:spPr>
        <p:txBody>
          <a:bodyPr wrap="none" lIns="0" tIns="0" rIns="0" bIns="0" rtlCol="0" anchor="t"/>
          <a:lstStyle/>
          <a:p>
            <a:pPr marL="0" indent="0" algn="l">
              <a:lnSpc>
                <a:spcPts val="1250"/>
              </a:lnSpc>
              <a:buNone/>
            </a:pPr>
            <a:r>
              <a:rPr lang="en-US" sz="750" dirty="0">
                <a:solidFill>
                  <a:srgbClr val="5B5F71"/>
                </a:solidFill>
                <a:latin typeface="Instrument Sans Medium" pitchFamily="34" charset="0"/>
                <a:ea typeface="Instrument Sans Medium" pitchFamily="34" charset="-122"/>
                <a:cs typeface="Instrument Sans Medium" pitchFamily="34" charset="-120"/>
              </a:rPr>
              <a:t>Denne model vender 5D bevidsthedsmodellen udad for at forstå dybden af vores bevidsthed om andre i sociale situationer.</a:t>
            </a:r>
            <a:endParaRPr lang="en-US" sz="750" dirty="0"/>
          </a:p>
        </p:txBody>
      </p:sp>
      <p:sp>
        <p:nvSpPr>
          <p:cNvPr id="17" name="Text 13"/>
          <p:cNvSpPr/>
          <p:nvPr/>
        </p:nvSpPr>
        <p:spPr>
          <a:xfrm>
            <a:off x="7377113" y="8439864"/>
            <a:ext cx="6856452" cy="158591"/>
          </a:xfrm>
          <a:prstGeom prst="rect">
            <a:avLst/>
          </a:prstGeom>
          <a:noFill/>
          <a:ln/>
        </p:spPr>
        <p:txBody>
          <a:bodyPr wrap="none" lIns="0" tIns="0" rIns="0" bIns="0" rtlCol="0" anchor="t"/>
          <a:lstStyle/>
          <a:p>
            <a:pPr marL="342900" indent="-342900" algn="l">
              <a:lnSpc>
                <a:spcPts val="1250"/>
              </a:lnSpc>
              <a:buSzPct val="100000"/>
              <a:buChar char="•"/>
            </a:pPr>
            <a:r>
              <a:rPr lang="en-US" sz="750" dirty="0">
                <a:solidFill>
                  <a:srgbClr val="5B5F71"/>
                </a:solidFill>
                <a:latin typeface="Instrument Sans Medium" pitchFamily="34" charset="0"/>
                <a:ea typeface="Instrument Sans Medium" pitchFamily="34" charset="-122"/>
                <a:cs typeface="Instrument Sans Medium" pitchFamily="34" charset="-120"/>
              </a:rPr>
              <a:t>1D (Orange - Hvad): Tager hinanden for pålydende</a:t>
            </a:r>
            <a:endParaRPr lang="en-US" sz="750" dirty="0"/>
          </a:p>
        </p:txBody>
      </p:sp>
      <p:sp>
        <p:nvSpPr>
          <p:cNvPr id="18" name="Text 14"/>
          <p:cNvSpPr/>
          <p:nvPr/>
        </p:nvSpPr>
        <p:spPr>
          <a:xfrm>
            <a:off x="7377113" y="8633103"/>
            <a:ext cx="6856452" cy="158591"/>
          </a:xfrm>
          <a:prstGeom prst="rect">
            <a:avLst/>
          </a:prstGeom>
          <a:noFill/>
          <a:ln/>
        </p:spPr>
        <p:txBody>
          <a:bodyPr wrap="none" lIns="0" tIns="0" rIns="0" bIns="0" rtlCol="0" anchor="t"/>
          <a:lstStyle/>
          <a:p>
            <a:pPr marL="342900" indent="-342900" algn="l">
              <a:lnSpc>
                <a:spcPts val="1250"/>
              </a:lnSpc>
              <a:buSzPct val="100000"/>
              <a:buChar char="•"/>
            </a:pPr>
            <a:r>
              <a:rPr lang="en-US" sz="750" dirty="0">
                <a:solidFill>
                  <a:srgbClr val="5B5F71"/>
                </a:solidFill>
                <a:latin typeface="Instrument Sans Medium" pitchFamily="34" charset="0"/>
                <a:ea typeface="Instrument Sans Medium" pitchFamily="34" charset="-122"/>
                <a:cs typeface="Instrument Sans Medium" pitchFamily="34" charset="-120"/>
              </a:rPr>
              <a:t>2D (Gul - Hvorfor): Forsøger at forstå den andens reaktion</a:t>
            </a:r>
            <a:endParaRPr lang="en-US" sz="750" dirty="0"/>
          </a:p>
        </p:txBody>
      </p:sp>
      <p:sp>
        <p:nvSpPr>
          <p:cNvPr id="19" name="Text 15"/>
          <p:cNvSpPr/>
          <p:nvPr/>
        </p:nvSpPr>
        <p:spPr>
          <a:xfrm>
            <a:off x="7377113" y="8826341"/>
            <a:ext cx="6856452" cy="158591"/>
          </a:xfrm>
          <a:prstGeom prst="rect">
            <a:avLst/>
          </a:prstGeom>
          <a:noFill/>
          <a:ln/>
        </p:spPr>
        <p:txBody>
          <a:bodyPr wrap="none" lIns="0" tIns="0" rIns="0" bIns="0" rtlCol="0" anchor="t"/>
          <a:lstStyle/>
          <a:p>
            <a:pPr marL="342900" indent="-342900" algn="l">
              <a:lnSpc>
                <a:spcPts val="1250"/>
              </a:lnSpc>
              <a:buSzPct val="100000"/>
              <a:buChar char="•"/>
            </a:pPr>
            <a:r>
              <a:rPr lang="en-US" sz="750" dirty="0">
                <a:solidFill>
                  <a:srgbClr val="5B5F71"/>
                </a:solidFill>
                <a:latin typeface="Instrument Sans Medium" pitchFamily="34" charset="0"/>
                <a:ea typeface="Instrument Sans Medium" pitchFamily="34" charset="-122"/>
                <a:cs typeface="Instrument Sans Medium" pitchFamily="34" charset="-120"/>
              </a:rPr>
              <a:t>3D (Grøn - Hvem): Forstår personlighedssiden</a:t>
            </a:r>
            <a:endParaRPr lang="en-US" sz="750" dirty="0"/>
          </a:p>
        </p:txBody>
      </p:sp>
      <p:sp>
        <p:nvSpPr>
          <p:cNvPr id="20" name="Text 16"/>
          <p:cNvSpPr/>
          <p:nvPr/>
        </p:nvSpPr>
        <p:spPr>
          <a:xfrm>
            <a:off x="7377113" y="9019580"/>
            <a:ext cx="6856452" cy="158591"/>
          </a:xfrm>
          <a:prstGeom prst="rect">
            <a:avLst/>
          </a:prstGeom>
          <a:noFill/>
          <a:ln/>
        </p:spPr>
        <p:txBody>
          <a:bodyPr wrap="none" lIns="0" tIns="0" rIns="0" bIns="0" rtlCol="0" anchor="t"/>
          <a:lstStyle/>
          <a:p>
            <a:pPr marL="342900" indent="-342900" algn="l">
              <a:lnSpc>
                <a:spcPts val="1250"/>
              </a:lnSpc>
              <a:buSzPct val="100000"/>
              <a:buChar char="•"/>
            </a:pPr>
            <a:r>
              <a:rPr lang="en-US" sz="750" dirty="0">
                <a:solidFill>
                  <a:srgbClr val="5B5F71"/>
                </a:solidFill>
                <a:latin typeface="Instrument Sans Medium" pitchFamily="34" charset="0"/>
                <a:ea typeface="Instrument Sans Medium" pitchFamily="34" charset="-122"/>
                <a:cs typeface="Instrument Sans Medium" pitchFamily="34" charset="-120"/>
              </a:rPr>
              <a:t>4D (Blå - Hvem ellers): Opfatter den anden som komplet</a:t>
            </a:r>
            <a:endParaRPr lang="en-US" sz="750" dirty="0"/>
          </a:p>
        </p:txBody>
      </p:sp>
      <p:sp>
        <p:nvSpPr>
          <p:cNvPr id="21" name="Text 17"/>
          <p:cNvSpPr/>
          <p:nvPr/>
        </p:nvSpPr>
        <p:spPr>
          <a:xfrm>
            <a:off x="7377113" y="9212818"/>
            <a:ext cx="6856452" cy="158591"/>
          </a:xfrm>
          <a:prstGeom prst="rect">
            <a:avLst/>
          </a:prstGeom>
          <a:noFill/>
          <a:ln/>
        </p:spPr>
        <p:txBody>
          <a:bodyPr wrap="none" lIns="0" tIns="0" rIns="0" bIns="0" rtlCol="0" anchor="t"/>
          <a:lstStyle/>
          <a:p>
            <a:pPr marL="342900" indent="-342900" algn="l">
              <a:lnSpc>
                <a:spcPts val="1250"/>
              </a:lnSpc>
              <a:buSzPct val="100000"/>
              <a:buChar char="•"/>
            </a:pPr>
            <a:r>
              <a:rPr lang="en-US" sz="750" dirty="0">
                <a:solidFill>
                  <a:srgbClr val="5B5F71"/>
                </a:solidFill>
                <a:latin typeface="Instrument Sans Medium" pitchFamily="34" charset="0"/>
                <a:ea typeface="Instrument Sans Medium" pitchFamily="34" charset="-122"/>
                <a:cs typeface="Instrument Sans Medium" pitchFamily="34" charset="-120"/>
              </a:rPr>
              <a:t>5D (Indigo - Alle-Ingen): Møder andre med dobbeltrettet bevidsthed</a:t>
            </a:r>
            <a:endParaRPr lang="en-US" sz="750" dirty="0"/>
          </a:p>
        </p:txBody>
      </p:sp>
      <p:sp>
        <p:nvSpPr>
          <p:cNvPr id="22" name="Shape 18"/>
          <p:cNvSpPr/>
          <p:nvPr/>
        </p:nvSpPr>
        <p:spPr>
          <a:xfrm>
            <a:off x="396835" y="10027920"/>
            <a:ext cx="13836729" cy="675561"/>
          </a:xfrm>
          <a:prstGeom prst="roundRect">
            <a:avLst>
              <a:gd name="adj" fmla="val 6170"/>
            </a:avLst>
          </a:prstGeom>
          <a:solidFill>
            <a:srgbClr val="B6FCB8"/>
          </a:solidFill>
          <a:ln/>
        </p:spPr>
        <p:txBody>
          <a:bodyPr/>
          <a:lstStyle/>
          <a:p>
            <a:endParaRPr lang="da-DK"/>
          </a:p>
        </p:txBody>
      </p:sp>
      <p:pic>
        <p:nvPicPr>
          <p:cNvPr id="23" name="Image 2" descr="preencoded.png"/>
          <p:cNvPicPr>
            <a:picLocks noChangeAspect="1"/>
          </p:cNvPicPr>
          <p:nvPr/>
        </p:nvPicPr>
        <p:blipFill>
          <a:blip r:embed="rId5"/>
          <a:stretch>
            <a:fillRect/>
          </a:stretch>
        </p:blipFill>
        <p:spPr>
          <a:xfrm>
            <a:off x="496014" y="10165318"/>
            <a:ext cx="155019" cy="123944"/>
          </a:xfrm>
          <a:prstGeom prst="rect">
            <a:avLst/>
          </a:prstGeom>
        </p:spPr>
      </p:pic>
      <p:sp>
        <p:nvSpPr>
          <p:cNvPr id="24" name="Text 19"/>
          <p:cNvSpPr/>
          <p:nvPr/>
        </p:nvSpPr>
        <p:spPr>
          <a:xfrm>
            <a:off x="750213" y="10151864"/>
            <a:ext cx="1240393" cy="155019"/>
          </a:xfrm>
          <a:prstGeom prst="rect">
            <a:avLst/>
          </a:prstGeom>
          <a:noFill/>
          <a:ln/>
        </p:spPr>
        <p:txBody>
          <a:bodyPr wrap="none" lIns="0" tIns="0" rIns="0" bIns="0" rtlCol="0" anchor="t"/>
          <a:lstStyle/>
          <a:p>
            <a:pPr marL="0" indent="0" algn="l">
              <a:lnSpc>
                <a:spcPts val="1200"/>
              </a:lnSpc>
              <a:buNone/>
            </a:pPr>
            <a:r>
              <a:rPr lang="en-US" sz="950" dirty="0">
                <a:solidFill>
                  <a:srgbClr val="000000"/>
                </a:solidFill>
                <a:latin typeface="Instrument Sans Semi Bold" pitchFamily="34" charset="0"/>
                <a:ea typeface="Instrument Sans Semi Bold" pitchFamily="34" charset="-122"/>
                <a:cs typeface="Instrument Sans Semi Bold" pitchFamily="34" charset="-120"/>
              </a:rPr>
              <a:t>At lyse op</a:t>
            </a:r>
            <a:endParaRPr lang="en-US" sz="950" dirty="0"/>
          </a:p>
        </p:txBody>
      </p:sp>
      <p:sp>
        <p:nvSpPr>
          <p:cNvPr id="25" name="Text 20"/>
          <p:cNvSpPr/>
          <p:nvPr/>
        </p:nvSpPr>
        <p:spPr>
          <a:xfrm>
            <a:off x="750213" y="10406063"/>
            <a:ext cx="13384173" cy="158591"/>
          </a:xfrm>
          <a:prstGeom prst="rect">
            <a:avLst/>
          </a:prstGeom>
          <a:noFill/>
          <a:ln/>
        </p:spPr>
        <p:txBody>
          <a:bodyPr wrap="none" lIns="0" tIns="0" rIns="0" bIns="0" rtlCol="0" anchor="t"/>
          <a:lstStyle/>
          <a:p>
            <a:pPr marL="0" indent="0" algn="l">
              <a:lnSpc>
                <a:spcPts val="1250"/>
              </a:lnSpc>
              <a:buNone/>
            </a:pPr>
            <a:r>
              <a:rPr lang="en-US" sz="750" dirty="0">
                <a:solidFill>
                  <a:srgbClr val="000000"/>
                </a:solidFill>
                <a:latin typeface="Instrument Sans Medium" pitchFamily="34" charset="0"/>
                <a:ea typeface="Instrument Sans Medium" pitchFamily="34" charset="-122"/>
                <a:cs typeface="Instrument Sans Medium" pitchFamily="34" charset="-120"/>
              </a:rPr>
              <a:t>At "lyse op" handler ikke om en særskilt metode, men er en naturlig konsekvens af at udvikle selvbevidsthed og relationsbevidsthed. Hvis vi rykker blot ét niveau i vores udvikling, vil verden blive et mere harmonisk sted.</a:t>
            </a:r>
            <a:endParaRPr lang="en-US" sz="7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Text 0"/>
          <p:cNvSpPr/>
          <p:nvPr/>
        </p:nvSpPr>
        <p:spPr>
          <a:xfrm>
            <a:off x="650915" y="447437"/>
            <a:ext cx="7825264" cy="508516"/>
          </a:xfrm>
          <a:prstGeom prst="rect">
            <a:avLst/>
          </a:prstGeom>
          <a:noFill/>
          <a:ln/>
        </p:spPr>
        <p:txBody>
          <a:bodyPr wrap="none" lIns="0" tIns="0" rIns="0" bIns="0" rtlCol="0" anchor="t"/>
          <a:lstStyle/>
          <a:p>
            <a:pPr marL="0" indent="0" algn="l">
              <a:lnSpc>
                <a:spcPts val="4000"/>
              </a:lnSpc>
              <a:buNone/>
            </a:pPr>
            <a:r>
              <a:rPr lang="en-US" sz="3200" dirty="0">
                <a:solidFill>
                  <a:srgbClr val="505468"/>
                </a:solidFill>
                <a:latin typeface="Instrument Sans Semi Bold" pitchFamily="34" charset="0"/>
                <a:ea typeface="Instrument Sans Semi Bold" pitchFamily="34" charset="-122"/>
                <a:cs typeface="Instrument Sans Semi Bold" pitchFamily="34" charset="-120"/>
              </a:rPr>
              <a:t>Terapeutens Rejse: Det Magiske Orkester</a:t>
            </a:r>
            <a:endParaRPr lang="en-US" sz="3200" dirty="0"/>
          </a:p>
        </p:txBody>
      </p:sp>
      <p:sp>
        <p:nvSpPr>
          <p:cNvPr id="3" name="Text 1"/>
          <p:cNvSpPr/>
          <p:nvPr/>
        </p:nvSpPr>
        <p:spPr>
          <a:xfrm>
            <a:off x="894993" y="1464350"/>
            <a:ext cx="13084493" cy="520779"/>
          </a:xfrm>
          <a:prstGeom prst="rect">
            <a:avLst/>
          </a:prstGeom>
          <a:noFill/>
          <a:ln/>
        </p:spPr>
        <p:txBody>
          <a:bodyPr wrap="square" lIns="0" tIns="0" rIns="0" bIns="0" rtlCol="0" anchor="t"/>
          <a:lstStyle/>
          <a:p>
            <a:pPr marL="0" indent="0" algn="l">
              <a:lnSpc>
                <a:spcPts val="2050"/>
              </a:lnSpc>
              <a:buNone/>
            </a:pPr>
            <a:r>
              <a:rPr lang="en-US" sz="1250" dirty="0">
                <a:solidFill>
                  <a:srgbClr val="000000"/>
                </a:solidFill>
                <a:latin typeface="Instrument Sans Medium" pitchFamily="34" charset="0"/>
                <a:ea typeface="Instrument Sans Medium" pitchFamily="34" charset="-122"/>
                <a:cs typeface="Instrument Sans Medium" pitchFamily="34" charset="-120"/>
              </a:rPr>
              <a:t>Tænk på jeres terapeutiske rejse som at navigere i et stort, magisk orkester. I starten er I måske optaget af jeres eget instrument (selvtillid, selvværd), og af og til falder I ud af takt (inkongruens).</a:t>
            </a:r>
            <a:endParaRPr lang="en-US" sz="1250" dirty="0"/>
          </a:p>
        </p:txBody>
      </p:sp>
      <p:sp>
        <p:nvSpPr>
          <p:cNvPr id="4" name="Text 2"/>
          <p:cNvSpPr/>
          <p:nvPr/>
        </p:nvSpPr>
        <p:spPr>
          <a:xfrm>
            <a:off x="894993" y="2168128"/>
            <a:ext cx="13084493" cy="520779"/>
          </a:xfrm>
          <a:prstGeom prst="rect">
            <a:avLst/>
          </a:prstGeom>
          <a:noFill/>
          <a:ln/>
        </p:spPr>
        <p:txBody>
          <a:bodyPr wrap="square" lIns="0" tIns="0" rIns="0" bIns="0" rtlCol="0" anchor="t"/>
          <a:lstStyle/>
          <a:p>
            <a:pPr marL="0" indent="0" algn="l">
              <a:lnSpc>
                <a:spcPts val="2050"/>
              </a:lnSpc>
              <a:buNone/>
            </a:pPr>
            <a:r>
              <a:rPr lang="en-US" sz="1250" dirty="0">
                <a:solidFill>
                  <a:srgbClr val="000000"/>
                </a:solidFill>
                <a:latin typeface="Instrument Sans Medium" pitchFamily="34" charset="0"/>
                <a:ea typeface="Instrument Sans Medium" pitchFamily="34" charset="-122"/>
                <a:cs typeface="Instrument Sans Medium" pitchFamily="34" charset="-120"/>
              </a:rPr>
              <a:t>Med selvaccept lærer I at rumme jeres egne falske noder og skæve toner (primære og sekundære sider) og at forstå, at selv når I spiller forkert, har I en positiv intention (det reaktive selv).</a:t>
            </a:r>
            <a:endParaRPr lang="en-US" sz="1250" dirty="0"/>
          </a:p>
        </p:txBody>
      </p:sp>
      <p:sp>
        <p:nvSpPr>
          <p:cNvPr id="5" name="Text 3"/>
          <p:cNvSpPr/>
          <p:nvPr/>
        </p:nvSpPr>
        <p:spPr>
          <a:xfrm>
            <a:off x="894993" y="2871907"/>
            <a:ext cx="13084493" cy="520779"/>
          </a:xfrm>
          <a:prstGeom prst="rect">
            <a:avLst/>
          </a:prstGeom>
          <a:noFill/>
          <a:ln/>
        </p:spPr>
        <p:txBody>
          <a:bodyPr wrap="square" lIns="0" tIns="0" rIns="0" bIns="0" rtlCol="0" anchor="t"/>
          <a:lstStyle/>
          <a:p>
            <a:pPr marL="0" indent="0" algn="l">
              <a:lnSpc>
                <a:spcPts val="2050"/>
              </a:lnSpc>
              <a:buNone/>
            </a:pPr>
            <a:r>
              <a:rPr lang="en-US" sz="1250" dirty="0">
                <a:solidFill>
                  <a:srgbClr val="000000"/>
                </a:solidFill>
                <a:latin typeface="Instrument Sans Medium" pitchFamily="34" charset="0"/>
                <a:ea typeface="Instrument Sans Medium" pitchFamily="34" charset="-122"/>
                <a:cs typeface="Instrument Sans Medium" pitchFamily="34" charset="-120"/>
              </a:rPr>
              <a:t>Når I begynder at lytte til hele orkestret (relationer og psykisk fællesøkonomi) og jeres egen indre dirigent (det kreative selv og 5D-bevidsthed), kan I ikke blot spille i harmoni, men også hjælpe andre musikere med at finde deres rette stemme.</a:t>
            </a:r>
            <a:endParaRPr lang="en-US" sz="1250" dirty="0"/>
          </a:p>
        </p:txBody>
      </p:sp>
      <p:sp>
        <p:nvSpPr>
          <p:cNvPr id="6" name="Text 4"/>
          <p:cNvSpPr/>
          <p:nvPr/>
        </p:nvSpPr>
        <p:spPr>
          <a:xfrm>
            <a:off x="894993" y="3575685"/>
            <a:ext cx="13084493" cy="260390"/>
          </a:xfrm>
          <a:prstGeom prst="rect">
            <a:avLst/>
          </a:prstGeom>
          <a:noFill/>
          <a:ln/>
        </p:spPr>
        <p:txBody>
          <a:bodyPr wrap="none" lIns="0" tIns="0" rIns="0" bIns="0" rtlCol="0" anchor="t"/>
          <a:lstStyle/>
          <a:p>
            <a:pPr marL="0" indent="0" algn="l">
              <a:lnSpc>
                <a:spcPts val="2050"/>
              </a:lnSpc>
              <a:buNone/>
            </a:pPr>
            <a:r>
              <a:rPr lang="en-US" sz="1250" dirty="0">
                <a:solidFill>
                  <a:srgbClr val="000000"/>
                </a:solidFill>
                <a:latin typeface="Instrument Sans Medium" pitchFamily="34" charset="0"/>
                <a:ea typeface="Instrument Sans Medium" pitchFamily="34" charset="-122"/>
                <a:cs typeface="Instrument Sans Medium" pitchFamily="34" charset="-120"/>
              </a:rPr>
              <a:t>Til sidst, når I hviler i jeres dybeste melodi (det essentielle selv), bliver I en del af en større, transcendent symfoni, der lyser op for alle omkring jer!</a:t>
            </a:r>
            <a:endParaRPr lang="en-US" sz="1250" dirty="0"/>
          </a:p>
        </p:txBody>
      </p:sp>
      <p:sp>
        <p:nvSpPr>
          <p:cNvPr id="7" name="Shape 5"/>
          <p:cNvSpPr/>
          <p:nvPr/>
        </p:nvSpPr>
        <p:spPr>
          <a:xfrm>
            <a:off x="650915" y="1281351"/>
            <a:ext cx="22860" cy="2737723"/>
          </a:xfrm>
          <a:prstGeom prst="rect">
            <a:avLst/>
          </a:prstGeom>
          <a:solidFill>
            <a:srgbClr val="505468"/>
          </a:solidFill>
          <a:ln/>
        </p:spPr>
        <p:txBody>
          <a:bodyPr/>
          <a:lstStyle/>
          <a:p>
            <a:endParaRPr lang="da-DK"/>
          </a:p>
        </p:txBody>
      </p:sp>
      <p:sp>
        <p:nvSpPr>
          <p:cNvPr id="8" name="Text 6"/>
          <p:cNvSpPr/>
          <p:nvPr/>
        </p:nvSpPr>
        <p:spPr>
          <a:xfrm>
            <a:off x="650915" y="4263152"/>
            <a:ext cx="2545318" cy="305038"/>
          </a:xfrm>
          <a:prstGeom prst="rect">
            <a:avLst/>
          </a:prstGeom>
          <a:noFill/>
          <a:ln/>
        </p:spPr>
        <p:txBody>
          <a:bodyPr wrap="none" lIns="0" tIns="0" rIns="0" bIns="0" rtlCol="0" anchor="t"/>
          <a:lstStyle/>
          <a:p>
            <a:pPr marL="0" indent="0" algn="l">
              <a:lnSpc>
                <a:spcPts val="2400"/>
              </a:lnSpc>
              <a:buNone/>
            </a:pPr>
            <a:r>
              <a:rPr lang="en-US" sz="1900" dirty="0">
                <a:solidFill>
                  <a:srgbClr val="505468"/>
                </a:solidFill>
                <a:latin typeface="Instrument Sans Semi Bold" pitchFamily="34" charset="0"/>
                <a:ea typeface="Instrument Sans Semi Bold" pitchFamily="34" charset="-122"/>
                <a:cs typeface="Instrument Sans Semi Bold" pitchFamily="34" charset="-120"/>
              </a:rPr>
              <a:t>Næste skridt på rejsen</a:t>
            </a:r>
            <a:endParaRPr lang="en-US" sz="1900" dirty="0"/>
          </a:p>
        </p:txBody>
      </p:sp>
      <p:sp>
        <p:nvSpPr>
          <p:cNvPr id="9" name="Shape 7"/>
          <p:cNvSpPr/>
          <p:nvPr/>
        </p:nvSpPr>
        <p:spPr>
          <a:xfrm>
            <a:off x="650915" y="4812268"/>
            <a:ext cx="6603206" cy="488156"/>
          </a:xfrm>
          <a:prstGeom prst="roundRect">
            <a:avLst>
              <a:gd name="adj" fmla="val 480043"/>
            </a:avLst>
          </a:prstGeom>
          <a:solidFill>
            <a:srgbClr val="E2E3E9"/>
          </a:solidFill>
          <a:ln w="7620">
            <a:solidFill>
              <a:srgbClr val="C8C9CF"/>
            </a:solidFill>
            <a:prstDash val="solid"/>
          </a:ln>
        </p:spPr>
        <p:txBody>
          <a:bodyPr/>
          <a:lstStyle/>
          <a:p>
            <a:endParaRPr lang="da-DK"/>
          </a:p>
        </p:txBody>
      </p:sp>
      <p:sp>
        <p:nvSpPr>
          <p:cNvPr id="10" name="Text 8"/>
          <p:cNvSpPr/>
          <p:nvPr/>
        </p:nvSpPr>
        <p:spPr>
          <a:xfrm>
            <a:off x="3830479" y="4903827"/>
            <a:ext cx="244078" cy="305038"/>
          </a:xfrm>
          <a:prstGeom prst="rect">
            <a:avLst/>
          </a:prstGeom>
          <a:noFill/>
          <a:ln/>
        </p:spPr>
        <p:txBody>
          <a:bodyPr wrap="none" lIns="0" tIns="0" rIns="0" bIns="0" rtlCol="0" anchor="t"/>
          <a:lstStyle/>
          <a:p>
            <a:pPr marL="0" indent="0" algn="l">
              <a:lnSpc>
                <a:spcPts val="1900"/>
              </a:lnSpc>
              <a:buNone/>
            </a:pPr>
            <a:r>
              <a:rPr lang="en-US" sz="1900" dirty="0">
                <a:solidFill>
                  <a:srgbClr val="000000"/>
                </a:solidFill>
                <a:latin typeface="Instrument Sans Semi Bold" pitchFamily="34" charset="0"/>
                <a:ea typeface="Instrument Sans Semi Bold" pitchFamily="34" charset="-122"/>
                <a:cs typeface="Instrument Sans Semi Bold" pitchFamily="34" charset="-120"/>
              </a:rPr>
              <a:t>1</a:t>
            </a:r>
            <a:endParaRPr lang="en-US" sz="1900" dirty="0"/>
          </a:p>
        </p:txBody>
      </p:sp>
      <p:sp>
        <p:nvSpPr>
          <p:cNvPr id="11" name="Text 9"/>
          <p:cNvSpPr/>
          <p:nvPr/>
        </p:nvSpPr>
        <p:spPr>
          <a:xfrm>
            <a:off x="813554" y="5463064"/>
            <a:ext cx="6277928" cy="520779"/>
          </a:xfrm>
          <a:prstGeom prst="rect">
            <a:avLst/>
          </a:prstGeom>
          <a:noFill/>
          <a:ln/>
        </p:spPr>
        <p:txBody>
          <a:bodyPr wrap="square" lIns="0" tIns="0" rIns="0" bIns="0" rtlCol="0" anchor="t"/>
          <a:lstStyle/>
          <a:p>
            <a:pPr marL="0" indent="0" algn="l">
              <a:lnSpc>
                <a:spcPts val="2050"/>
              </a:lnSpc>
              <a:buNone/>
            </a:pPr>
            <a:r>
              <a:rPr lang="en-US" sz="1250" dirty="0">
                <a:solidFill>
                  <a:srgbClr val="000000"/>
                </a:solidFill>
                <a:latin typeface="Instrument Sans Medium" pitchFamily="34" charset="0"/>
                <a:ea typeface="Instrument Sans Medium" pitchFamily="34" charset="-122"/>
                <a:cs typeface="Instrument Sans Medium" pitchFamily="34" charset="-120"/>
              </a:rPr>
              <a:t>Reflektér over jeres egen selvaccept og de forskellige selvfølelses-elementer i jeres liv</a:t>
            </a:r>
            <a:endParaRPr lang="en-US" sz="1250" dirty="0"/>
          </a:p>
        </p:txBody>
      </p:sp>
      <p:sp>
        <p:nvSpPr>
          <p:cNvPr id="12" name="Shape 10"/>
          <p:cNvSpPr/>
          <p:nvPr/>
        </p:nvSpPr>
        <p:spPr>
          <a:xfrm>
            <a:off x="7376160" y="4812268"/>
            <a:ext cx="6603325" cy="488156"/>
          </a:xfrm>
          <a:prstGeom prst="roundRect">
            <a:avLst>
              <a:gd name="adj" fmla="val 480043"/>
            </a:avLst>
          </a:prstGeom>
          <a:solidFill>
            <a:srgbClr val="E2E3E9"/>
          </a:solidFill>
          <a:ln w="7620">
            <a:solidFill>
              <a:srgbClr val="C8C9CF"/>
            </a:solidFill>
            <a:prstDash val="solid"/>
          </a:ln>
        </p:spPr>
        <p:txBody>
          <a:bodyPr/>
          <a:lstStyle/>
          <a:p>
            <a:endParaRPr lang="da-DK"/>
          </a:p>
        </p:txBody>
      </p:sp>
      <p:sp>
        <p:nvSpPr>
          <p:cNvPr id="13" name="Text 11"/>
          <p:cNvSpPr/>
          <p:nvPr/>
        </p:nvSpPr>
        <p:spPr>
          <a:xfrm>
            <a:off x="10555724" y="4903827"/>
            <a:ext cx="244078" cy="305038"/>
          </a:xfrm>
          <a:prstGeom prst="rect">
            <a:avLst/>
          </a:prstGeom>
          <a:noFill/>
          <a:ln/>
        </p:spPr>
        <p:txBody>
          <a:bodyPr wrap="none" lIns="0" tIns="0" rIns="0" bIns="0" rtlCol="0" anchor="t"/>
          <a:lstStyle/>
          <a:p>
            <a:pPr marL="0" indent="0" algn="l">
              <a:lnSpc>
                <a:spcPts val="1900"/>
              </a:lnSpc>
              <a:buNone/>
            </a:pPr>
            <a:r>
              <a:rPr lang="en-US" sz="1900" dirty="0">
                <a:solidFill>
                  <a:srgbClr val="000000"/>
                </a:solidFill>
                <a:latin typeface="Instrument Sans Semi Bold" pitchFamily="34" charset="0"/>
                <a:ea typeface="Instrument Sans Semi Bold" pitchFamily="34" charset="-122"/>
                <a:cs typeface="Instrument Sans Semi Bold" pitchFamily="34" charset="-120"/>
              </a:rPr>
              <a:t>2</a:t>
            </a:r>
            <a:endParaRPr lang="en-US" sz="1900" dirty="0"/>
          </a:p>
        </p:txBody>
      </p:sp>
      <p:sp>
        <p:nvSpPr>
          <p:cNvPr id="14" name="Text 12"/>
          <p:cNvSpPr/>
          <p:nvPr/>
        </p:nvSpPr>
        <p:spPr>
          <a:xfrm>
            <a:off x="7538799" y="5463064"/>
            <a:ext cx="6278047" cy="520779"/>
          </a:xfrm>
          <a:prstGeom prst="rect">
            <a:avLst/>
          </a:prstGeom>
          <a:noFill/>
          <a:ln/>
        </p:spPr>
        <p:txBody>
          <a:bodyPr wrap="square" lIns="0" tIns="0" rIns="0" bIns="0" rtlCol="0" anchor="t"/>
          <a:lstStyle/>
          <a:p>
            <a:pPr marL="0" indent="0" algn="l">
              <a:lnSpc>
                <a:spcPts val="2050"/>
              </a:lnSpc>
              <a:buNone/>
            </a:pPr>
            <a:r>
              <a:rPr lang="en-US" sz="1250" dirty="0">
                <a:solidFill>
                  <a:srgbClr val="000000"/>
                </a:solidFill>
                <a:latin typeface="Instrument Sans Medium" pitchFamily="34" charset="0"/>
                <a:ea typeface="Instrument Sans Medium" pitchFamily="34" charset="-122"/>
                <a:cs typeface="Instrument Sans Medium" pitchFamily="34" charset="-120"/>
              </a:rPr>
              <a:t>Øv jer i at identificere primære og sekundære personlighedssider hos jer selv og andre</a:t>
            </a:r>
            <a:endParaRPr lang="en-US" sz="1250" dirty="0"/>
          </a:p>
        </p:txBody>
      </p:sp>
      <p:sp>
        <p:nvSpPr>
          <p:cNvPr id="15" name="Shape 13"/>
          <p:cNvSpPr/>
          <p:nvPr/>
        </p:nvSpPr>
        <p:spPr>
          <a:xfrm>
            <a:off x="650915" y="6268522"/>
            <a:ext cx="6603206" cy="488156"/>
          </a:xfrm>
          <a:prstGeom prst="roundRect">
            <a:avLst>
              <a:gd name="adj" fmla="val 480043"/>
            </a:avLst>
          </a:prstGeom>
          <a:solidFill>
            <a:srgbClr val="E2E3E9"/>
          </a:solidFill>
          <a:ln w="7620">
            <a:solidFill>
              <a:srgbClr val="C8C9CF"/>
            </a:solidFill>
            <a:prstDash val="solid"/>
          </a:ln>
        </p:spPr>
        <p:txBody>
          <a:bodyPr/>
          <a:lstStyle/>
          <a:p>
            <a:endParaRPr lang="da-DK"/>
          </a:p>
        </p:txBody>
      </p:sp>
      <p:sp>
        <p:nvSpPr>
          <p:cNvPr id="16" name="Text 14"/>
          <p:cNvSpPr/>
          <p:nvPr/>
        </p:nvSpPr>
        <p:spPr>
          <a:xfrm>
            <a:off x="3830479" y="6360081"/>
            <a:ext cx="244078" cy="305038"/>
          </a:xfrm>
          <a:prstGeom prst="rect">
            <a:avLst/>
          </a:prstGeom>
          <a:noFill/>
          <a:ln/>
        </p:spPr>
        <p:txBody>
          <a:bodyPr wrap="none" lIns="0" tIns="0" rIns="0" bIns="0" rtlCol="0" anchor="t"/>
          <a:lstStyle/>
          <a:p>
            <a:pPr marL="0" indent="0" algn="l">
              <a:lnSpc>
                <a:spcPts val="1900"/>
              </a:lnSpc>
              <a:buNone/>
            </a:pPr>
            <a:r>
              <a:rPr lang="en-US" sz="1900" dirty="0">
                <a:solidFill>
                  <a:srgbClr val="000000"/>
                </a:solidFill>
                <a:latin typeface="Instrument Sans Semi Bold" pitchFamily="34" charset="0"/>
                <a:ea typeface="Instrument Sans Semi Bold" pitchFamily="34" charset="-122"/>
                <a:cs typeface="Instrument Sans Semi Bold" pitchFamily="34" charset="-120"/>
              </a:rPr>
              <a:t>3</a:t>
            </a:r>
            <a:endParaRPr lang="en-US" sz="1900" dirty="0"/>
          </a:p>
        </p:txBody>
      </p:sp>
      <p:sp>
        <p:nvSpPr>
          <p:cNvPr id="17" name="Text 15"/>
          <p:cNvSpPr/>
          <p:nvPr/>
        </p:nvSpPr>
        <p:spPr>
          <a:xfrm>
            <a:off x="813554" y="6919317"/>
            <a:ext cx="6277928" cy="260390"/>
          </a:xfrm>
          <a:prstGeom prst="rect">
            <a:avLst/>
          </a:prstGeom>
          <a:noFill/>
          <a:ln/>
        </p:spPr>
        <p:txBody>
          <a:bodyPr wrap="none" lIns="0" tIns="0" rIns="0" bIns="0" rtlCol="0" anchor="t"/>
          <a:lstStyle/>
          <a:p>
            <a:pPr marL="0" indent="0" algn="l">
              <a:lnSpc>
                <a:spcPts val="2050"/>
              </a:lnSpc>
              <a:buNone/>
            </a:pPr>
            <a:r>
              <a:rPr lang="en-US" sz="1250" dirty="0">
                <a:solidFill>
                  <a:srgbClr val="000000"/>
                </a:solidFill>
                <a:latin typeface="Instrument Sans Medium" pitchFamily="34" charset="0"/>
                <a:ea typeface="Instrument Sans Medium" pitchFamily="34" charset="-122"/>
                <a:cs typeface="Instrument Sans Medium" pitchFamily="34" charset="-120"/>
              </a:rPr>
              <a:t>Prøv ID Safiren som refleksionsværktøj på en udfordring i jeres eget liv</a:t>
            </a:r>
            <a:endParaRPr lang="en-US" sz="1250" dirty="0"/>
          </a:p>
        </p:txBody>
      </p:sp>
      <p:sp>
        <p:nvSpPr>
          <p:cNvPr id="18" name="Shape 16"/>
          <p:cNvSpPr/>
          <p:nvPr/>
        </p:nvSpPr>
        <p:spPr>
          <a:xfrm>
            <a:off x="7376160" y="6268522"/>
            <a:ext cx="6603325" cy="488156"/>
          </a:xfrm>
          <a:prstGeom prst="roundRect">
            <a:avLst>
              <a:gd name="adj" fmla="val 480043"/>
            </a:avLst>
          </a:prstGeom>
          <a:solidFill>
            <a:srgbClr val="E2E3E9"/>
          </a:solidFill>
          <a:ln w="7620">
            <a:solidFill>
              <a:srgbClr val="C8C9CF"/>
            </a:solidFill>
            <a:prstDash val="solid"/>
          </a:ln>
        </p:spPr>
        <p:txBody>
          <a:bodyPr/>
          <a:lstStyle/>
          <a:p>
            <a:endParaRPr lang="da-DK"/>
          </a:p>
        </p:txBody>
      </p:sp>
      <p:sp>
        <p:nvSpPr>
          <p:cNvPr id="19" name="Text 17"/>
          <p:cNvSpPr/>
          <p:nvPr/>
        </p:nvSpPr>
        <p:spPr>
          <a:xfrm>
            <a:off x="10555724" y="6360081"/>
            <a:ext cx="244078" cy="305038"/>
          </a:xfrm>
          <a:prstGeom prst="rect">
            <a:avLst/>
          </a:prstGeom>
          <a:noFill/>
          <a:ln/>
        </p:spPr>
        <p:txBody>
          <a:bodyPr wrap="none" lIns="0" tIns="0" rIns="0" bIns="0" rtlCol="0" anchor="t"/>
          <a:lstStyle/>
          <a:p>
            <a:pPr marL="0" indent="0" algn="l">
              <a:lnSpc>
                <a:spcPts val="1900"/>
              </a:lnSpc>
              <a:buNone/>
            </a:pPr>
            <a:r>
              <a:rPr lang="en-US" sz="1900" dirty="0">
                <a:solidFill>
                  <a:srgbClr val="000000"/>
                </a:solidFill>
                <a:latin typeface="Instrument Sans Semi Bold" pitchFamily="34" charset="0"/>
                <a:ea typeface="Instrument Sans Semi Bold" pitchFamily="34" charset="-122"/>
                <a:cs typeface="Instrument Sans Semi Bold" pitchFamily="34" charset="-120"/>
              </a:rPr>
              <a:t>4</a:t>
            </a:r>
            <a:endParaRPr lang="en-US" sz="1900" dirty="0"/>
          </a:p>
        </p:txBody>
      </p:sp>
      <p:sp>
        <p:nvSpPr>
          <p:cNvPr id="20" name="Text 18"/>
          <p:cNvSpPr/>
          <p:nvPr/>
        </p:nvSpPr>
        <p:spPr>
          <a:xfrm>
            <a:off x="7538799" y="6919317"/>
            <a:ext cx="6278047" cy="260390"/>
          </a:xfrm>
          <a:prstGeom prst="rect">
            <a:avLst/>
          </a:prstGeom>
          <a:noFill/>
          <a:ln/>
        </p:spPr>
        <p:txBody>
          <a:bodyPr wrap="none" lIns="0" tIns="0" rIns="0" bIns="0" rtlCol="0" anchor="t"/>
          <a:lstStyle/>
          <a:p>
            <a:pPr marL="0" indent="0" algn="l">
              <a:lnSpc>
                <a:spcPts val="2050"/>
              </a:lnSpc>
              <a:buNone/>
            </a:pPr>
            <a:r>
              <a:rPr lang="en-US" sz="1250" dirty="0">
                <a:solidFill>
                  <a:srgbClr val="000000"/>
                </a:solidFill>
                <a:latin typeface="Instrument Sans Medium" pitchFamily="34" charset="0"/>
                <a:ea typeface="Instrument Sans Medium" pitchFamily="34" charset="-122"/>
                <a:cs typeface="Instrument Sans Medium" pitchFamily="34" charset="-120"/>
              </a:rPr>
              <a:t>Vær opmærksomme på kongruens og inkongruens i jeres kommunikation</a:t>
            </a:r>
            <a:endParaRPr lang="en-US" sz="1250" dirty="0"/>
          </a:p>
        </p:txBody>
      </p:sp>
      <p:sp>
        <p:nvSpPr>
          <p:cNvPr id="21" name="Text 19"/>
          <p:cNvSpPr/>
          <p:nvPr/>
        </p:nvSpPr>
        <p:spPr>
          <a:xfrm>
            <a:off x="650915" y="7525345"/>
            <a:ext cx="13328571" cy="260390"/>
          </a:xfrm>
          <a:prstGeom prst="rect">
            <a:avLst/>
          </a:prstGeom>
          <a:noFill/>
          <a:ln/>
        </p:spPr>
        <p:txBody>
          <a:bodyPr wrap="none" lIns="0" tIns="0" rIns="0" bIns="0" rtlCol="0" anchor="t"/>
          <a:lstStyle/>
          <a:p>
            <a:pPr marL="0" indent="0" algn="ctr">
              <a:lnSpc>
                <a:spcPts val="2050"/>
              </a:lnSpc>
              <a:buNone/>
            </a:pPr>
            <a:r>
              <a:rPr lang="en-US" sz="1250" dirty="0">
                <a:solidFill>
                  <a:srgbClr val="000000"/>
                </a:solidFill>
                <a:latin typeface="Instrument Sans Medium" pitchFamily="34" charset="0"/>
                <a:ea typeface="Instrument Sans Medium" pitchFamily="34" charset="-122"/>
                <a:cs typeface="Instrument Sans Medium" pitchFamily="34" charset="-120"/>
              </a:rPr>
              <a:t>Vi glæder os til at fortsætte rejsen sammen med jer gennem ID-terapiens fascinerende landskab!</a:t>
            </a:r>
            <a:endParaRPr lang="en-US" sz="12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8</TotalTime>
  <Words>1860</Words>
  <Application>Microsoft Office PowerPoint</Application>
  <PresentationFormat>Brugerdefineret</PresentationFormat>
  <Paragraphs>152</Paragraphs>
  <Slides>9</Slides>
  <Notes>9</Notes>
  <HiddenSlides>0</HiddenSlides>
  <MMClips>0</MMClips>
  <ScaleCrop>false</ScaleCrop>
  <HeadingPairs>
    <vt:vector size="6" baseType="variant">
      <vt:variant>
        <vt:lpstr>Benyttede skrifttyper</vt:lpstr>
      </vt:variant>
      <vt:variant>
        <vt:i4>3</vt:i4>
      </vt:variant>
      <vt:variant>
        <vt:lpstr>Tema</vt:lpstr>
      </vt:variant>
      <vt:variant>
        <vt:i4>1</vt:i4>
      </vt:variant>
      <vt:variant>
        <vt:lpstr>Slidetitler</vt:lpstr>
      </vt:variant>
      <vt:variant>
        <vt:i4>9</vt:i4>
      </vt:variant>
    </vt:vector>
  </HeadingPairs>
  <TitlesOfParts>
    <vt:vector size="13" baseType="lpstr">
      <vt:lpstr>Instrument Sans Medium</vt:lpstr>
      <vt:lpstr>Instrument Sans Semi Bold</vt:lpstr>
      <vt:lpstr>Arial</vt:lpstr>
      <vt:lpstr>Office Theme</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Morten Johansson</dc:creator>
  <cp:lastModifiedBy>Morten Johansson</cp:lastModifiedBy>
  <cp:revision>3</cp:revision>
  <cp:lastPrinted>2025-07-23T11:25:58Z</cp:lastPrinted>
  <dcterms:created xsi:type="dcterms:W3CDTF">2025-07-21T13:49:03Z</dcterms:created>
  <dcterms:modified xsi:type="dcterms:W3CDTF">2025-07-23T11:31:07Z</dcterms:modified>
</cp:coreProperties>
</file>