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7" r:id="rId12"/>
  </p:sldIdLst>
  <p:sldSz cx="14630400" cy="8229600"/>
  <p:notesSz cx="8229600" cy="14630400"/>
  <p:embeddedFontLst>
    <p:embeddedFont>
      <p:font typeface="Brygada 1918" panose="020B0604020202020204" charset="0"/>
      <p:regular r:id="rId14"/>
    </p:embeddedFont>
    <p:embeddedFont>
      <p:font typeface="Brygada 1918 Semi Bold" panose="020B0604020202020204" charset="0"/>
      <p:regular r:id="rId15"/>
    </p:embeddedFont>
  </p:embeddedFont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0" d="100"/>
          <a:sy n="70" d="100"/>
        </p:scale>
        <p:origin x="6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0338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notesSlide" Target="../notesSlides/notesSlide3.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280189" y="1193840"/>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403011"/>
                </a:solidFill>
                <a:latin typeface="Brygada 1918 Semi Bold" pitchFamily="34" charset="0"/>
                <a:ea typeface="Brygada 1918 Semi Bold" pitchFamily="34" charset="-122"/>
                <a:cs typeface="Brygada 1918 Semi Bold" pitchFamily="34" charset="-120"/>
              </a:rPr>
              <a:t>Enneagrammet - En Psykologisk Rejse i Personlighedsforståelse</a:t>
            </a:r>
            <a:endParaRPr lang="en-US" sz="3900" dirty="0"/>
          </a:p>
        </p:txBody>
      </p:sp>
      <p:sp>
        <p:nvSpPr>
          <p:cNvPr id="4" name="Text 1"/>
          <p:cNvSpPr/>
          <p:nvPr/>
        </p:nvSpPr>
        <p:spPr>
          <a:xfrm>
            <a:off x="6280190" y="3057882"/>
            <a:ext cx="7556421" cy="1587698"/>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Velkommen til en opdagelsesrejse gennem Enneagrammets verden - et fascinerende psykologisk og spirituelt værktøj, der giver os mulighed for at udforske ni forskellige personlighedstyper. Denne præsentation vil guide dig gennem Enneagrammets grundbegreber, de ni personlighedstyper, og hvordan du kan anvende denne viden i din praksis som ID psykoterapeut.</a:t>
            </a:r>
            <a:endParaRPr lang="en-US" sz="1550" dirty="0"/>
          </a:p>
        </p:txBody>
      </p:sp>
      <p:sp>
        <p:nvSpPr>
          <p:cNvPr id="5" name="Text 2"/>
          <p:cNvSpPr/>
          <p:nvPr/>
        </p:nvSpPr>
        <p:spPr>
          <a:xfrm>
            <a:off x="6280190" y="4868823"/>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Vi vil undersøge, hvordan Enneagrammet kan hjælpe dig med at opnå dybere selvindsigt og forbedre din forståelse af klienter. Gennem denne præsentation vil du lære at genkende personlighedstyper, forstå deres underliggende motivationer, og tilpasse din terapeutiske tilgang til forskellige klienters behov.</a:t>
            </a:r>
            <a:endParaRPr lang="en-US" sz="1550" dirty="0"/>
          </a:p>
        </p:txBody>
      </p:sp>
      <p:sp>
        <p:nvSpPr>
          <p:cNvPr id="6" name="Shape 3"/>
          <p:cNvSpPr/>
          <p:nvPr/>
        </p:nvSpPr>
        <p:spPr>
          <a:xfrm>
            <a:off x="6280190" y="6377107"/>
            <a:ext cx="317540" cy="317540"/>
          </a:xfrm>
          <a:prstGeom prst="roundRect">
            <a:avLst>
              <a:gd name="adj" fmla="val 28793492"/>
            </a:avLst>
          </a:prstGeom>
          <a:noFill/>
          <a:ln w="7620">
            <a:solidFill>
              <a:srgbClr val="FFFFFF"/>
            </a:solidFill>
            <a:prstDash val="solid"/>
          </a:ln>
        </p:spPr>
        <p:txBody>
          <a:bodyPr/>
          <a:lstStyle/>
          <a:p>
            <a:endParaRPr lang="da-DK"/>
          </a:p>
        </p:txBody>
      </p:sp>
      <p:pic>
        <p:nvPicPr>
          <p:cNvPr id="7" name="Image 1" descr="preencoded.png"/>
          <p:cNvPicPr>
            <a:picLocks noChangeAspect="1"/>
          </p:cNvPicPr>
          <p:nvPr/>
        </p:nvPicPr>
        <p:blipFill>
          <a:blip r:embed="rId4"/>
          <a:stretch>
            <a:fillRect/>
          </a:stretch>
        </p:blipFill>
        <p:spPr>
          <a:xfrm>
            <a:off x="6287810" y="6384727"/>
            <a:ext cx="302300" cy="302300"/>
          </a:xfrm>
          <a:prstGeom prst="rect">
            <a:avLst/>
          </a:prstGeom>
        </p:spPr>
      </p:pic>
      <p:sp>
        <p:nvSpPr>
          <p:cNvPr id="8" name="Text 4"/>
          <p:cNvSpPr/>
          <p:nvPr/>
        </p:nvSpPr>
        <p:spPr>
          <a:xfrm>
            <a:off x="6696908" y="6362224"/>
            <a:ext cx="1223010" cy="347305"/>
          </a:xfrm>
          <a:prstGeom prst="rect">
            <a:avLst/>
          </a:prstGeom>
          <a:noFill/>
          <a:ln/>
        </p:spPr>
        <p:txBody>
          <a:bodyPr wrap="none" lIns="0" tIns="0" rIns="0" bIns="0" rtlCol="0" anchor="t"/>
          <a:lstStyle/>
          <a:p>
            <a:pPr marL="0" indent="0" algn="l">
              <a:lnSpc>
                <a:spcPts val="2700"/>
              </a:lnSpc>
              <a:buNone/>
            </a:pPr>
            <a:r>
              <a:rPr lang="en-US" sz="1950" b="1" dirty="0">
                <a:solidFill>
                  <a:srgbClr val="403011"/>
                </a:solidFill>
                <a:latin typeface="Brygada 1918 Bold" pitchFamily="34" charset="0"/>
                <a:ea typeface="Brygada 1918 Bold" pitchFamily="34" charset="-122"/>
                <a:cs typeface="Brygada 1918 Bold" pitchFamily="34" charset="-120"/>
              </a:rPr>
              <a:t>by Morten Johansson (AI </a:t>
            </a:r>
            <a:r>
              <a:rPr lang="en-US" sz="1950" b="1" dirty="0" err="1">
                <a:solidFill>
                  <a:srgbClr val="403011"/>
                </a:solidFill>
                <a:latin typeface="Brygada 1918 Bold" pitchFamily="34" charset="0"/>
                <a:ea typeface="Brygada 1918 Bold" pitchFamily="34" charset="-122"/>
                <a:cs typeface="Brygada 1918 Bold" pitchFamily="34" charset="-120"/>
              </a:rPr>
              <a:t>genereret</a:t>
            </a:r>
            <a:r>
              <a:rPr lang="en-US" sz="1950" b="1" dirty="0">
                <a:solidFill>
                  <a:srgbClr val="403011"/>
                </a:solidFill>
                <a:latin typeface="Brygada 1918 Bold" pitchFamily="34" charset="0"/>
                <a:ea typeface="Brygada 1918 Bold" pitchFamily="34" charset="-122"/>
                <a:cs typeface="Brygada 1918 Bold" pitchFamily="34" charset="-120"/>
              </a:rPr>
              <a:t>)</a:t>
            </a:r>
            <a:endParaRPr lang="en-US" sz="1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89240" y="405051"/>
            <a:ext cx="7182922" cy="460296"/>
          </a:xfrm>
          <a:prstGeom prst="rect">
            <a:avLst/>
          </a:prstGeom>
          <a:noFill/>
          <a:ln/>
        </p:spPr>
        <p:txBody>
          <a:bodyPr wrap="none" lIns="0" tIns="0" rIns="0" bIns="0" rtlCol="0" anchor="t"/>
          <a:lstStyle/>
          <a:p>
            <a:pPr marL="0" indent="0" algn="l">
              <a:lnSpc>
                <a:spcPts val="3600"/>
              </a:lnSpc>
              <a:buNone/>
            </a:pPr>
            <a:r>
              <a:rPr lang="en-US" sz="2850" dirty="0">
                <a:solidFill>
                  <a:srgbClr val="403011"/>
                </a:solidFill>
                <a:latin typeface="Brygada 1918 Semi Bold" pitchFamily="34" charset="0"/>
                <a:ea typeface="Brygada 1918 Semi Bold" pitchFamily="34" charset="-122"/>
                <a:cs typeface="Brygada 1918 Semi Bold" pitchFamily="34" charset="-120"/>
              </a:rPr>
              <a:t>Enneagramtyperne og De Tre Undertyper</a:t>
            </a:r>
            <a:endParaRPr lang="en-US" sz="2850" dirty="0"/>
          </a:p>
        </p:txBody>
      </p:sp>
      <p:pic>
        <p:nvPicPr>
          <p:cNvPr id="3" name="Image 0" descr="preencoded.png"/>
          <p:cNvPicPr>
            <a:picLocks noChangeAspect="1"/>
          </p:cNvPicPr>
          <p:nvPr/>
        </p:nvPicPr>
        <p:blipFill>
          <a:blip r:embed="rId3"/>
          <a:stretch>
            <a:fillRect/>
          </a:stretch>
        </p:blipFill>
        <p:spPr>
          <a:xfrm>
            <a:off x="581621" y="1036023"/>
            <a:ext cx="4400312" cy="4400312"/>
          </a:xfrm>
          <a:prstGeom prst="rect">
            <a:avLst/>
          </a:prstGeom>
        </p:spPr>
      </p:pic>
      <p:pic>
        <p:nvPicPr>
          <p:cNvPr id="4" name="Image 1" descr="preencoded.png"/>
          <p:cNvPicPr>
            <a:picLocks noChangeAspect="1"/>
          </p:cNvPicPr>
          <p:nvPr/>
        </p:nvPicPr>
        <p:blipFill>
          <a:blip r:embed="rId4"/>
          <a:stretch>
            <a:fillRect/>
          </a:stretch>
        </p:blipFill>
        <p:spPr>
          <a:xfrm>
            <a:off x="5095399" y="1036023"/>
            <a:ext cx="4400431" cy="4400431"/>
          </a:xfrm>
          <a:prstGeom prst="rect">
            <a:avLst/>
          </a:prstGeom>
        </p:spPr>
      </p:pic>
      <p:pic>
        <p:nvPicPr>
          <p:cNvPr id="5" name="Image 2" descr="preencoded.png"/>
          <p:cNvPicPr>
            <a:picLocks noChangeAspect="1"/>
          </p:cNvPicPr>
          <p:nvPr/>
        </p:nvPicPr>
        <p:blipFill>
          <a:blip r:embed="rId5"/>
          <a:stretch>
            <a:fillRect/>
          </a:stretch>
        </p:blipFill>
        <p:spPr>
          <a:xfrm>
            <a:off x="9609296" y="1036023"/>
            <a:ext cx="4400431" cy="4400431"/>
          </a:xfrm>
          <a:prstGeom prst="rect">
            <a:avLst/>
          </a:prstGeom>
        </p:spPr>
      </p:pic>
      <p:sp>
        <p:nvSpPr>
          <p:cNvPr id="6" name="Shape 1"/>
          <p:cNvSpPr/>
          <p:nvPr/>
        </p:nvSpPr>
        <p:spPr>
          <a:xfrm>
            <a:off x="589240" y="5920978"/>
            <a:ext cx="331351" cy="331351"/>
          </a:xfrm>
          <a:prstGeom prst="roundRect">
            <a:avLst>
              <a:gd name="adj" fmla="val 66690"/>
            </a:avLst>
          </a:prstGeom>
          <a:solidFill>
            <a:srgbClr val="626C3B"/>
          </a:solidFill>
          <a:ln w="7620">
            <a:solidFill>
              <a:srgbClr val="7B8554"/>
            </a:solidFill>
            <a:prstDash val="solid"/>
          </a:ln>
        </p:spPr>
        <p:txBody>
          <a:bodyPr/>
          <a:lstStyle/>
          <a:p>
            <a:endParaRPr lang="da-DK"/>
          </a:p>
        </p:txBody>
      </p:sp>
      <p:pic>
        <p:nvPicPr>
          <p:cNvPr id="7" name="Image 3" descr="preencoded.png"/>
          <p:cNvPicPr>
            <a:picLocks noChangeAspect="1"/>
          </p:cNvPicPr>
          <p:nvPr/>
        </p:nvPicPr>
        <p:blipFill>
          <a:blip r:embed="rId6"/>
          <a:stretch>
            <a:fillRect/>
          </a:stretch>
        </p:blipFill>
        <p:spPr>
          <a:xfrm>
            <a:off x="644426" y="5948541"/>
            <a:ext cx="220861" cy="276106"/>
          </a:xfrm>
          <a:prstGeom prst="rect">
            <a:avLst/>
          </a:prstGeom>
        </p:spPr>
      </p:pic>
      <p:sp>
        <p:nvSpPr>
          <p:cNvPr id="8" name="Text 2"/>
          <p:cNvSpPr/>
          <p:nvPr/>
        </p:nvSpPr>
        <p:spPr>
          <a:xfrm>
            <a:off x="1067872" y="5741432"/>
            <a:ext cx="2163604" cy="230148"/>
          </a:xfrm>
          <a:prstGeom prst="rect">
            <a:avLst/>
          </a:prstGeom>
          <a:noFill/>
          <a:ln/>
        </p:spPr>
        <p:txBody>
          <a:bodyPr wrap="none" lIns="0" tIns="0" rIns="0" bIns="0" rtlCol="0" anchor="t"/>
          <a:lstStyle/>
          <a:p>
            <a:pPr marL="0" indent="0" algn="l">
              <a:lnSpc>
                <a:spcPts val="1800"/>
              </a:lnSpc>
              <a:buNone/>
            </a:pPr>
            <a:r>
              <a:rPr lang="en-US" sz="1400" dirty="0">
                <a:solidFill>
                  <a:srgbClr val="403011"/>
                </a:solidFill>
                <a:latin typeface="Brygada 1918 Semi Bold" pitchFamily="34" charset="0"/>
                <a:ea typeface="Brygada 1918 Semi Bold" pitchFamily="34" charset="-122"/>
                <a:cs typeface="Brygada 1918 Semi Bold" pitchFamily="34" charset="-120"/>
              </a:rPr>
              <a:t>Selvopholdelses-instinkt</a:t>
            </a:r>
            <a:endParaRPr lang="en-US" sz="1400" dirty="0"/>
          </a:p>
        </p:txBody>
      </p:sp>
      <p:sp>
        <p:nvSpPr>
          <p:cNvPr id="9" name="Text 3"/>
          <p:cNvSpPr/>
          <p:nvPr/>
        </p:nvSpPr>
        <p:spPr>
          <a:xfrm>
            <a:off x="1021897" y="6204900"/>
            <a:ext cx="3882628" cy="1178123"/>
          </a:xfrm>
          <a:prstGeom prst="rect">
            <a:avLst/>
          </a:prstGeom>
          <a:noFill/>
          <a:ln/>
        </p:spPr>
        <p:txBody>
          <a:bodyPr wrap="squar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Fokus på fysisk sikkerhed, komfort og overlevelse. Prioriterer mad, økonomi, sundhed og personlig tryghed. Denne undertype giver hver enneagramtype et særligt fokus på materiel sikkerhed og personlig velvære.</a:t>
            </a:r>
            <a:endParaRPr lang="en-US" sz="1150" dirty="0"/>
          </a:p>
        </p:txBody>
      </p:sp>
      <p:sp>
        <p:nvSpPr>
          <p:cNvPr id="10" name="Shape 4"/>
          <p:cNvSpPr/>
          <p:nvPr/>
        </p:nvSpPr>
        <p:spPr>
          <a:xfrm>
            <a:off x="5134570" y="5920978"/>
            <a:ext cx="331351" cy="331351"/>
          </a:xfrm>
          <a:prstGeom prst="roundRect">
            <a:avLst>
              <a:gd name="adj" fmla="val 66690"/>
            </a:avLst>
          </a:prstGeom>
          <a:solidFill>
            <a:srgbClr val="83792E"/>
          </a:solidFill>
          <a:ln w="7620">
            <a:solidFill>
              <a:srgbClr val="9C9247"/>
            </a:solidFill>
            <a:prstDash val="solid"/>
          </a:ln>
        </p:spPr>
        <p:txBody>
          <a:bodyPr/>
          <a:lstStyle/>
          <a:p>
            <a:endParaRPr lang="da-DK"/>
          </a:p>
        </p:txBody>
      </p:sp>
      <p:pic>
        <p:nvPicPr>
          <p:cNvPr id="11" name="Image 4" descr="preencoded.png"/>
          <p:cNvPicPr>
            <a:picLocks noChangeAspect="1"/>
          </p:cNvPicPr>
          <p:nvPr/>
        </p:nvPicPr>
        <p:blipFill>
          <a:blip r:embed="rId7"/>
          <a:stretch>
            <a:fillRect/>
          </a:stretch>
        </p:blipFill>
        <p:spPr>
          <a:xfrm>
            <a:off x="5189756" y="5948541"/>
            <a:ext cx="220861" cy="276106"/>
          </a:xfrm>
          <a:prstGeom prst="rect">
            <a:avLst/>
          </a:prstGeom>
        </p:spPr>
      </p:pic>
      <p:sp>
        <p:nvSpPr>
          <p:cNvPr id="12" name="Text 5"/>
          <p:cNvSpPr/>
          <p:nvPr/>
        </p:nvSpPr>
        <p:spPr>
          <a:xfrm>
            <a:off x="5613202" y="5718393"/>
            <a:ext cx="1841421" cy="230148"/>
          </a:xfrm>
          <a:prstGeom prst="rect">
            <a:avLst/>
          </a:prstGeom>
          <a:noFill/>
          <a:ln/>
        </p:spPr>
        <p:txBody>
          <a:bodyPr wrap="none" lIns="0" tIns="0" rIns="0" bIns="0" rtlCol="0" anchor="t"/>
          <a:lstStyle/>
          <a:p>
            <a:pPr marL="0" indent="0" algn="l">
              <a:lnSpc>
                <a:spcPts val="1800"/>
              </a:lnSpc>
              <a:buNone/>
            </a:pPr>
            <a:r>
              <a:rPr lang="en-US" sz="1400" dirty="0">
                <a:solidFill>
                  <a:srgbClr val="403011"/>
                </a:solidFill>
                <a:latin typeface="Brygada 1918 Semi Bold" pitchFamily="34" charset="0"/>
                <a:ea typeface="Brygada 1918 Semi Bold" pitchFamily="34" charset="-122"/>
                <a:cs typeface="Brygada 1918 Semi Bold" pitchFamily="34" charset="-120"/>
              </a:rPr>
              <a:t>Socialt instinkt</a:t>
            </a:r>
            <a:endParaRPr lang="en-US" sz="1400" dirty="0"/>
          </a:p>
        </p:txBody>
      </p:sp>
      <p:sp>
        <p:nvSpPr>
          <p:cNvPr id="13" name="Text 6"/>
          <p:cNvSpPr/>
          <p:nvPr/>
        </p:nvSpPr>
        <p:spPr>
          <a:xfrm>
            <a:off x="5605582" y="6147983"/>
            <a:ext cx="3882628" cy="1178123"/>
          </a:xfrm>
          <a:prstGeom prst="rect">
            <a:avLst/>
          </a:prstGeom>
          <a:noFill/>
          <a:ln/>
        </p:spPr>
        <p:txBody>
          <a:bodyPr wrap="squar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Prioriterer gruppedynamik, relationer og fællesskab. Fokuserer på ens plads i gruppen, sociale normer og kollektiv identitet. Denne undertype giver hver enneagramtype et særligt forhold til sociale strukturer og fællesskaber.</a:t>
            </a:r>
            <a:endParaRPr lang="en-US" sz="1150" dirty="0"/>
          </a:p>
        </p:txBody>
      </p:sp>
      <p:sp>
        <p:nvSpPr>
          <p:cNvPr id="14" name="Shape 7"/>
          <p:cNvSpPr/>
          <p:nvPr/>
        </p:nvSpPr>
        <p:spPr>
          <a:xfrm>
            <a:off x="9679900" y="5920978"/>
            <a:ext cx="331351" cy="331351"/>
          </a:xfrm>
          <a:prstGeom prst="roundRect">
            <a:avLst>
              <a:gd name="adj" fmla="val 66690"/>
            </a:avLst>
          </a:prstGeom>
          <a:solidFill>
            <a:srgbClr val="E8AF3B"/>
          </a:solidFill>
          <a:ln w="7620">
            <a:solidFill>
              <a:srgbClr val="CE9521"/>
            </a:solidFill>
            <a:prstDash val="solid"/>
          </a:ln>
        </p:spPr>
        <p:txBody>
          <a:bodyPr/>
          <a:lstStyle/>
          <a:p>
            <a:endParaRPr lang="da-DK"/>
          </a:p>
        </p:txBody>
      </p:sp>
      <p:pic>
        <p:nvPicPr>
          <p:cNvPr id="15" name="Image 5" descr="preencoded.png"/>
          <p:cNvPicPr>
            <a:picLocks noChangeAspect="1"/>
          </p:cNvPicPr>
          <p:nvPr/>
        </p:nvPicPr>
        <p:blipFill>
          <a:blip r:embed="rId8"/>
          <a:stretch>
            <a:fillRect/>
          </a:stretch>
        </p:blipFill>
        <p:spPr>
          <a:xfrm>
            <a:off x="9735086" y="5948541"/>
            <a:ext cx="220861" cy="276106"/>
          </a:xfrm>
          <a:prstGeom prst="rect">
            <a:avLst/>
          </a:prstGeom>
        </p:spPr>
      </p:pic>
      <p:sp>
        <p:nvSpPr>
          <p:cNvPr id="16" name="Text 8"/>
          <p:cNvSpPr/>
          <p:nvPr/>
        </p:nvSpPr>
        <p:spPr>
          <a:xfrm>
            <a:off x="10158532" y="5742244"/>
            <a:ext cx="1841421" cy="230148"/>
          </a:xfrm>
          <a:prstGeom prst="rect">
            <a:avLst/>
          </a:prstGeom>
          <a:noFill/>
          <a:ln/>
        </p:spPr>
        <p:txBody>
          <a:bodyPr wrap="none" lIns="0" tIns="0" rIns="0" bIns="0" rtlCol="0" anchor="t"/>
          <a:lstStyle/>
          <a:p>
            <a:pPr marL="0" indent="0" algn="l">
              <a:lnSpc>
                <a:spcPts val="1800"/>
              </a:lnSpc>
              <a:buNone/>
            </a:pPr>
            <a:r>
              <a:rPr lang="en-US" sz="1400" dirty="0">
                <a:solidFill>
                  <a:srgbClr val="403011"/>
                </a:solidFill>
                <a:latin typeface="Brygada 1918 Semi Bold" pitchFamily="34" charset="0"/>
                <a:ea typeface="Brygada 1918 Semi Bold" pitchFamily="34" charset="-122"/>
                <a:cs typeface="Brygada 1918 Semi Bold" pitchFamily="34" charset="-120"/>
              </a:rPr>
              <a:t>Seksuelt instinkt</a:t>
            </a:r>
            <a:endParaRPr lang="en-US" sz="1400" dirty="0"/>
          </a:p>
        </p:txBody>
      </p:sp>
      <p:sp>
        <p:nvSpPr>
          <p:cNvPr id="17" name="Text 9"/>
          <p:cNvSpPr/>
          <p:nvPr/>
        </p:nvSpPr>
        <p:spPr>
          <a:xfrm>
            <a:off x="10150912" y="6120612"/>
            <a:ext cx="3882628" cy="1178123"/>
          </a:xfrm>
          <a:prstGeom prst="rect">
            <a:avLst/>
          </a:prstGeom>
          <a:noFill/>
          <a:ln/>
        </p:spPr>
        <p:txBody>
          <a:bodyPr wrap="squar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Søger intense, dybe, én-til-én-forbindelser og intimitet. Fokuserer på tiltrækning, passion og intens energiudveksling. Denne undertype giver hver enneagramtype en særlig tilgang til nære relationer og personlig magnetisme.</a:t>
            </a:r>
            <a:endParaRPr lang="en-US" sz="1150" dirty="0"/>
          </a:p>
        </p:txBody>
      </p:sp>
      <p:sp>
        <p:nvSpPr>
          <p:cNvPr id="18" name="Text 10"/>
          <p:cNvSpPr/>
          <p:nvPr/>
        </p:nvSpPr>
        <p:spPr>
          <a:xfrm>
            <a:off x="581621" y="7525549"/>
            <a:ext cx="13451919" cy="706874"/>
          </a:xfrm>
          <a:prstGeom prst="rect">
            <a:avLst/>
          </a:prstGeom>
          <a:noFill/>
          <a:ln/>
        </p:spPr>
        <p:txBody>
          <a:bodyPr wrap="squar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Ud over de ni grundtyper har hver type tre undertyper baseret på vores instinktive drifter, der yderligere nuancerer personligheden. Dette skaber 27 variationer (eller endda 54 med "vinge"-påvirkninger), hvilket afspejler den rige mangfoldighed i menneskelig personlighed. Undertyperne er ikke separate fra enneagramtypen, men giver farve og nuance til, hvordan typen udtrykker sig i verden. Undertyperne kan være nøglen til at forstå, hvorfor to personer af samme enneagramtype kan virke så forskellige.</a:t>
            </a:r>
            <a:endParaRPr lang="en-US" sz="11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13661" y="631150"/>
            <a:ext cx="6209348" cy="557570"/>
          </a:xfrm>
          <a:prstGeom prst="rect">
            <a:avLst/>
          </a:prstGeom>
          <a:noFill/>
          <a:ln/>
        </p:spPr>
        <p:txBody>
          <a:bodyPr wrap="none" lIns="0" tIns="0" rIns="0" bIns="0" rtlCol="0" anchor="t"/>
          <a:lstStyle/>
          <a:p>
            <a:pPr marL="0" indent="0" algn="l">
              <a:lnSpc>
                <a:spcPts val="4350"/>
              </a:lnSpc>
              <a:buNone/>
            </a:pPr>
            <a:r>
              <a:rPr lang="en-US" sz="3500" dirty="0">
                <a:solidFill>
                  <a:srgbClr val="403011"/>
                </a:solidFill>
                <a:latin typeface="Brygada 1918 Semi Bold" pitchFamily="34" charset="0"/>
                <a:ea typeface="Brygada 1918 Semi Bold" pitchFamily="34" charset="-122"/>
                <a:cs typeface="Brygada 1918 Semi Bold" pitchFamily="34" charset="-120"/>
              </a:rPr>
              <a:t>Fra Ego til Essens - At Lyse Op</a:t>
            </a:r>
            <a:endParaRPr lang="en-US" sz="3500" dirty="0"/>
          </a:p>
        </p:txBody>
      </p:sp>
      <p:sp>
        <p:nvSpPr>
          <p:cNvPr id="3" name="Shape 1"/>
          <p:cNvSpPr/>
          <p:nvPr/>
        </p:nvSpPr>
        <p:spPr>
          <a:xfrm>
            <a:off x="713661" y="1813203"/>
            <a:ext cx="6534626" cy="178356"/>
          </a:xfrm>
          <a:prstGeom prst="roundRect">
            <a:avLst>
              <a:gd name="adj" fmla="val 150067"/>
            </a:avLst>
          </a:prstGeom>
          <a:solidFill>
            <a:srgbClr val="626C3B"/>
          </a:solidFill>
          <a:ln w="7620">
            <a:solidFill>
              <a:srgbClr val="7B8554"/>
            </a:solidFill>
            <a:prstDash val="solid"/>
          </a:ln>
        </p:spPr>
        <p:txBody>
          <a:bodyPr/>
          <a:lstStyle/>
          <a:p>
            <a:endParaRPr lang="da-DK"/>
          </a:p>
        </p:txBody>
      </p:sp>
      <p:sp>
        <p:nvSpPr>
          <p:cNvPr id="4" name="Text 2"/>
          <p:cNvSpPr/>
          <p:nvPr/>
        </p:nvSpPr>
        <p:spPr>
          <a:xfrm>
            <a:off x="892016" y="2169914"/>
            <a:ext cx="2549723" cy="278725"/>
          </a:xfrm>
          <a:prstGeom prst="rect">
            <a:avLst/>
          </a:prstGeom>
          <a:noFill/>
          <a:ln/>
        </p:spPr>
        <p:txBody>
          <a:bodyPr wrap="none" lIns="0" tIns="0" rIns="0" bIns="0" rtlCol="0" anchor="t"/>
          <a:lstStyle/>
          <a:p>
            <a:pPr marL="0" indent="0" algn="l">
              <a:lnSpc>
                <a:spcPts val="2150"/>
              </a:lnSpc>
              <a:buNone/>
            </a:pPr>
            <a:r>
              <a:rPr lang="en-US" sz="1750" dirty="0">
                <a:solidFill>
                  <a:srgbClr val="403011"/>
                </a:solidFill>
                <a:latin typeface="Brygada 1918 Semi Bold" pitchFamily="34" charset="0"/>
                <a:ea typeface="Brygada 1918 Semi Bold" pitchFamily="34" charset="-122"/>
                <a:cs typeface="Brygada 1918 Semi Bold" pitchFamily="34" charset="-120"/>
              </a:rPr>
              <a:t>Genkendelse af Mønstre</a:t>
            </a:r>
            <a:endParaRPr lang="en-US" sz="1750" dirty="0"/>
          </a:p>
        </p:txBody>
      </p:sp>
      <p:sp>
        <p:nvSpPr>
          <p:cNvPr id="5" name="Text 3"/>
          <p:cNvSpPr/>
          <p:nvPr/>
        </p:nvSpPr>
        <p:spPr>
          <a:xfrm>
            <a:off x="892016" y="2555677"/>
            <a:ext cx="6177915" cy="856536"/>
          </a:xfrm>
          <a:prstGeom prst="rect">
            <a:avLst/>
          </a:prstGeom>
          <a:noFill/>
          <a:ln/>
        </p:spPr>
        <p:txBody>
          <a:bodyPr wrap="square" lIns="0" tIns="0" rIns="0" bIns="0" rtlCol="0" anchor="t"/>
          <a:lstStyle/>
          <a:p>
            <a:pPr marL="0" indent="0" algn="l">
              <a:lnSpc>
                <a:spcPts val="2200"/>
              </a:lnSpc>
              <a:buNone/>
            </a:pPr>
            <a:r>
              <a:rPr lang="en-US" sz="1400" dirty="0">
                <a:solidFill>
                  <a:srgbClr val="403011"/>
                </a:solidFill>
                <a:latin typeface="Brygada 1918" pitchFamily="34" charset="0"/>
                <a:ea typeface="Brygada 1918" pitchFamily="34" charset="-122"/>
                <a:cs typeface="Brygada 1918" pitchFamily="34" charset="-120"/>
              </a:rPr>
              <a:t>Det første skridt er at blive bevidst om vores personlighedsmønstre, forsvarsmekanismer og automatiske reaktioner. Dette kræver selvobservation og ærlighed.</a:t>
            </a:r>
            <a:endParaRPr lang="en-US" sz="1400" dirty="0"/>
          </a:p>
        </p:txBody>
      </p:sp>
      <p:sp>
        <p:nvSpPr>
          <p:cNvPr id="6" name="Shape 4"/>
          <p:cNvSpPr/>
          <p:nvPr/>
        </p:nvSpPr>
        <p:spPr>
          <a:xfrm>
            <a:off x="7382113" y="1545550"/>
            <a:ext cx="6534626" cy="178356"/>
          </a:xfrm>
          <a:prstGeom prst="roundRect">
            <a:avLst>
              <a:gd name="adj" fmla="val 150067"/>
            </a:avLst>
          </a:prstGeom>
          <a:solidFill>
            <a:srgbClr val="83792E"/>
          </a:solidFill>
          <a:ln w="7620">
            <a:solidFill>
              <a:srgbClr val="9C9247"/>
            </a:solidFill>
            <a:prstDash val="solid"/>
          </a:ln>
        </p:spPr>
        <p:txBody>
          <a:bodyPr/>
          <a:lstStyle/>
          <a:p>
            <a:endParaRPr lang="da-DK"/>
          </a:p>
        </p:txBody>
      </p:sp>
      <p:sp>
        <p:nvSpPr>
          <p:cNvPr id="7" name="Text 5"/>
          <p:cNvSpPr/>
          <p:nvPr/>
        </p:nvSpPr>
        <p:spPr>
          <a:xfrm>
            <a:off x="7560469" y="1902262"/>
            <a:ext cx="2678549" cy="278725"/>
          </a:xfrm>
          <a:prstGeom prst="rect">
            <a:avLst/>
          </a:prstGeom>
          <a:noFill/>
          <a:ln/>
        </p:spPr>
        <p:txBody>
          <a:bodyPr wrap="none" lIns="0" tIns="0" rIns="0" bIns="0" rtlCol="0" anchor="t"/>
          <a:lstStyle/>
          <a:p>
            <a:pPr marL="0" indent="0" algn="l">
              <a:lnSpc>
                <a:spcPts val="2150"/>
              </a:lnSpc>
              <a:buNone/>
            </a:pPr>
            <a:r>
              <a:rPr lang="en-US" sz="1750" dirty="0">
                <a:solidFill>
                  <a:srgbClr val="403011"/>
                </a:solidFill>
                <a:latin typeface="Brygada 1918 Semi Bold" pitchFamily="34" charset="0"/>
                <a:ea typeface="Brygada 1918 Semi Bold" pitchFamily="34" charset="-122"/>
                <a:cs typeface="Brygada 1918 Semi Bold" pitchFamily="34" charset="-120"/>
              </a:rPr>
              <a:t>Arbejde med Skyggesider</a:t>
            </a:r>
            <a:endParaRPr lang="en-US" sz="1750" dirty="0"/>
          </a:p>
        </p:txBody>
      </p:sp>
      <p:sp>
        <p:nvSpPr>
          <p:cNvPr id="8" name="Text 6"/>
          <p:cNvSpPr/>
          <p:nvPr/>
        </p:nvSpPr>
        <p:spPr>
          <a:xfrm>
            <a:off x="7560469" y="2288024"/>
            <a:ext cx="6177915" cy="856536"/>
          </a:xfrm>
          <a:prstGeom prst="rect">
            <a:avLst/>
          </a:prstGeom>
          <a:noFill/>
          <a:ln/>
        </p:spPr>
        <p:txBody>
          <a:bodyPr wrap="square" lIns="0" tIns="0" rIns="0" bIns="0" rtlCol="0" anchor="t"/>
          <a:lstStyle/>
          <a:p>
            <a:pPr marL="0" indent="0" algn="l">
              <a:lnSpc>
                <a:spcPts val="2200"/>
              </a:lnSpc>
              <a:buNone/>
            </a:pPr>
            <a:r>
              <a:rPr lang="en-US" sz="1400" dirty="0">
                <a:solidFill>
                  <a:srgbClr val="403011"/>
                </a:solidFill>
                <a:latin typeface="Brygada 1918" pitchFamily="34" charset="0"/>
                <a:ea typeface="Brygada 1918" pitchFamily="34" charset="-122"/>
                <a:cs typeface="Brygada 1918" pitchFamily="34" charset="-120"/>
              </a:rPr>
              <a:t>Når vi anerkender vores skyggesider og begrænsningsmønstre, kan vi begynde at integrere dem i stedet for at undertrykke dem. Dette skaber plads til vores essenskvaliteter.</a:t>
            </a:r>
            <a:endParaRPr lang="en-US" sz="1400" dirty="0"/>
          </a:p>
        </p:txBody>
      </p:sp>
      <p:sp>
        <p:nvSpPr>
          <p:cNvPr id="9" name="Shape 7"/>
          <p:cNvSpPr/>
          <p:nvPr/>
        </p:nvSpPr>
        <p:spPr>
          <a:xfrm>
            <a:off x="713661" y="3992047"/>
            <a:ext cx="6534626" cy="178356"/>
          </a:xfrm>
          <a:prstGeom prst="roundRect">
            <a:avLst>
              <a:gd name="adj" fmla="val 150067"/>
            </a:avLst>
          </a:prstGeom>
          <a:solidFill>
            <a:srgbClr val="E8AF3B"/>
          </a:solidFill>
          <a:ln w="7620">
            <a:solidFill>
              <a:srgbClr val="CE9521"/>
            </a:solidFill>
            <a:prstDash val="solid"/>
          </a:ln>
        </p:spPr>
        <p:txBody>
          <a:bodyPr/>
          <a:lstStyle/>
          <a:p>
            <a:endParaRPr lang="da-DK"/>
          </a:p>
        </p:txBody>
      </p:sp>
      <p:sp>
        <p:nvSpPr>
          <p:cNvPr id="10" name="Text 8"/>
          <p:cNvSpPr/>
          <p:nvPr/>
        </p:nvSpPr>
        <p:spPr>
          <a:xfrm>
            <a:off x="892016" y="4348758"/>
            <a:ext cx="2295644" cy="278725"/>
          </a:xfrm>
          <a:prstGeom prst="rect">
            <a:avLst/>
          </a:prstGeom>
          <a:noFill/>
          <a:ln/>
        </p:spPr>
        <p:txBody>
          <a:bodyPr wrap="none" lIns="0" tIns="0" rIns="0" bIns="0" rtlCol="0" anchor="t"/>
          <a:lstStyle/>
          <a:p>
            <a:pPr marL="0" indent="0" algn="l">
              <a:lnSpc>
                <a:spcPts val="2150"/>
              </a:lnSpc>
              <a:buNone/>
            </a:pPr>
            <a:r>
              <a:rPr lang="en-US" sz="1750" dirty="0">
                <a:solidFill>
                  <a:srgbClr val="403011"/>
                </a:solidFill>
                <a:latin typeface="Brygada 1918 Semi Bold" pitchFamily="34" charset="0"/>
                <a:ea typeface="Brygada 1918 Semi Bold" pitchFamily="34" charset="-122"/>
                <a:cs typeface="Brygada 1918 Semi Bold" pitchFamily="34" charset="-120"/>
              </a:rPr>
              <a:t>Forbindelse til Essens</a:t>
            </a:r>
            <a:endParaRPr lang="en-US" sz="1750" dirty="0"/>
          </a:p>
        </p:txBody>
      </p:sp>
      <p:sp>
        <p:nvSpPr>
          <p:cNvPr id="11" name="Text 9"/>
          <p:cNvSpPr/>
          <p:nvPr/>
        </p:nvSpPr>
        <p:spPr>
          <a:xfrm>
            <a:off x="892016" y="4734520"/>
            <a:ext cx="6177915" cy="856536"/>
          </a:xfrm>
          <a:prstGeom prst="rect">
            <a:avLst/>
          </a:prstGeom>
          <a:noFill/>
          <a:ln/>
        </p:spPr>
        <p:txBody>
          <a:bodyPr wrap="square" lIns="0" tIns="0" rIns="0" bIns="0" rtlCol="0" anchor="t"/>
          <a:lstStyle/>
          <a:p>
            <a:pPr marL="0" indent="0" algn="l">
              <a:lnSpc>
                <a:spcPts val="2200"/>
              </a:lnSpc>
              <a:buNone/>
            </a:pPr>
            <a:r>
              <a:rPr lang="en-US" sz="1400" dirty="0">
                <a:solidFill>
                  <a:srgbClr val="403011"/>
                </a:solidFill>
                <a:latin typeface="Brygada 1918" pitchFamily="34" charset="0"/>
                <a:ea typeface="Brygada 1918" pitchFamily="34" charset="-122"/>
                <a:cs typeface="Brygada 1918" pitchFamily="34" charset="-120"/>
              </a:rPr>
              <a:t>Gennem bevidst praksis kan vi opdage og forbinde os med vores "Hellige Idé" - den dybere, transpersonlige forståelse af virkeligheden, der ligger bag vores personlighedstype.</a:t>
            </a:r>
            <a:endParaRPr lang="en-US" sz="1400" dirty="0"/>
          </a:p>
        </p:txBody>
      </p:sp>
      <p:sp>
        <p:nvSpPr>
          <p:cNvPr id="12" name="Shape 10"/>
          <p:cNvSpPr/>
          <p:nvPr/>
        </p:nvSpPr>
        <p:spPr>
          <a:xfrm>
            <a:off x="7382113" y="3724394"/>
            <a:ext cx="6534626" cy="178356"/>
          </a:xfrm>
          <a:prstGeom prst="roundRect">
            <a:avLst>
              <a:gd name="adj" fmla="val 150067"/>
            </a:avLst>
          </a:prstGeom>
          <a:solidFill>
            <a:srgbClr val="CC914D"/>
          </a:solidFill>
          <a:ln w="7620">
            <a:solidFill>
              <a:srgbClr val="B27733"/>
            </a:solidFill>
            <a:prstDash val="solid"/>
          </a:ln>
        </p:spPr>
        <p:txBody>
          <a:bodyPr/>
          <a:lstStyle/>
          <a:p>
            <a:endParaRPr lang="da-DK"/>
          </a:p>
        </p:txBody>
      </p:sp>
      <p:sp>
        <p:nvSpPr>
          <p:cNvPr id="13" name="Text 11"/>
          <p:cNvSpPr/>
          <p:nvPr/>
        </p:nvSpPr>
        <p:spPr>
          <a:xfrm>
            <a:off x="7560469" y="4081105"/>
            <a:ext cx="2230398" cy="278725"/>
          </a:xfrm>
          <a:prstGeom prst="rect">
            <a:avLst/>
          </a:prstGeom>
          <a:noFill/>
          <a:ln/>
        </p:spPr>
        <p:txBody>
          <a:bodyPr wrap="none" lIns="0" tIns="0" rIns="0" bIns="0" rtlCol="0" anchor="t"/>
          <a:lstStyle/>
          <a:p>
            <a:pPr marL="0" indent="0" algn="l">
              <a:lnSpc>
                <a:spcPts val="2150"/>
              </a:lnSpc>
              <a:buNone/>
            </a:pPr>
            <a:r>
              <a:rPr lang="en-US" sz="1750" dirty="0">
                <a:solidFill>
                  <a:srgbClr val="403011"/>
                </a:solidFill>
                <a:latin typeface="Brygada 1918 Semi Bold" pitchFamily="34" charset="0"/>
                <a:ea typeface="Brygada 1918 Semi Bold" pitchFamily="34" charset="-122"/>
                <a:cs typeface="Brygada 1918 Semi Bold" pitchFamily="34" charset="-120"/>
              </a:rPr>
              <a:t>At Lyse Op i Verden</a:t>
            </a:r>
            <a:endParaRPr lang="en-US" sz="1750" dirty="0"/>
          </a:p>
        </p:txBody>
      </p:sp>
      <p:sp>
        <p:nvSpPr>
          <p:cNvPr id="14" name="Text 12"/>
          <p:cNvSpPr/>
          <p:nvPr/>
        </p:nvSpPr>
        <p:spPr>
          <a:xfrm>
            <a:off x="7560469" y="4466868"/>
            <a:ext cx="6177915" cy="856536"/>
          </a:xfrm>
          <a:prstGeom prst="rect">
            <a:avLst/>
          </a:prstGeom>
          <a:noFill/>
          <a:ln/>
        </p:spPr>
        <p:txBody>
          <a:bodyPr wrap="square" lIns="0" tIns="0" rIns="0" bIns="0" rtlCol="0" anchor="t"/>
          <a:lstStyle/>
          <a:p>
            <a:pPr marL="0" indent="0" algn="l">
              <a:lnSpc>
                <a:spcPts val="2200"/>
              </a:lnSpc>
              <a:buNone/>
            </a:pPr>
            <a:r>
              <a:rPr lang="en-US" sz="1400" dirty="0">
                <a:solidFill>
                  <a:srgbClr val="403011"/>
                </a:solidFill>
                <a:latin typeface="Brygada 1918" pitchFamily="34" charset="0"/>
                <a:ea typeface="Brygada 1918" pitchFamily="34" charset="-122"/>
                <a:cs typeface="Brygada 1918" pitchFamily="34" charset="-120"/>
              </a:rPr>
              <a:t>Når vi lever fra vores essens, bidrager vi med vores unikke kvaliteter til verden. Det handler ikke primært om hvad vi gør, men med hvilken kvalitet vi gør det.</a:t>
            </a:r>
            <a:endParaRPr lang="en-US" sz="1400" dirty="0"/>
          </a:p>
        </p:txBody>
      </p:sp>
      <p:sp>
        <p:nvSpPr>
          <p:cNvPr id="15" name="Text 13"/>
          <p:cNvSpPr/>
          <p:nvPr/>
        </p:nvSpPr>
        <p:spPr>
          <a:xfrm>
            <a:off x="713661" y="5970151"/>
            <a:ext cx="13203079" cy="856536"/>
          </a:xfrm>
          <a:prstGeom prst="rect">
            <a:avLst/>
          </a:prstGeom>
          <a:noFill/>
          <a:ln/>
        </p:spPr>
        <p:txBody>
          <a:bodyPr wrap="square" lIns="0" tIns="0" rIns="0" bIns="0" rtlCol="0" anchor="t"/>
          <a:lstStyle/>
          <a:p>
            <a:pPr marL="0" indent="0" algn="l">
              <a:lnSpc>
                <a:spcPts val="2200"/>
              </a:lnSpc>
              <a:buNone/>
            </a:pPr>
            <a:r>
              <a:rPr lang="en-US" sz="1400" dirty="0">
                <a:solidFill>
                  <a:srgbClr val="403011"/>
                </a:solidFill>
                <a:latin typeface="Brygada 1918" pitchFamily="34" charset="0"/>
                <a:ea typeface="Brygada 1918" pitchFamily="34" charset="-122"/>
                <a:cs typeface="Brygada 1918" pitchFamily="34" charset="-120"/>
              </a:rPr>
              <a:t>Den spirituelle dimension af Enneagrammet inviterer os til at opdage de "Hellige Ideer" - dybere, transpersonlige forståelser af virkeligheden. Når forbindelsen til denne højere virkelighed mangler, kompenserer egoet med fixeringer. For eksempel er Type 1's Hellige Perfektion erkendelsen af, at alt i universet allerede er perfekt, mens egoets kompensation er konstant kritik.</a:t>
            </a:r>
            <a:endParaRPr lang="en-US" sz="1400" dirty="0"/>
          </a:p>
        </p:txBody>
      </p:sp>
      <p:sp>
        <p:nvSpPr>
          <p:cNvPr id="16" name="Text 14"/>
          <p:cNvSpPr/>
          <p:nvPr/>
        </p:nvSpPr>
        <p:spPr>
          <a:xfrm>
            <a:off x="713661" y="7027426"/>
            <a:ext cx="13203079" cy="571024"/>
          </a:xfrm>
          <a:prstGeom prst="rect">
            <a:avLst/>
          </a:prstGeom>
          <a:noFill/>
          <a:ln/>
        </p:spPr>
        <p:txBody>
          <a:bodyPr wrap="square" lIns="0" tIns="0" rIns="0" bIns="0" rtlCol="0" anchor="t"/>
          <a:lstStyle/>
          <a:p>
            <a:pPr marL="0" indent="0" algn="l">
              <a:lnSpc>
                <a:spcPts val="2200"/>
              </a:lnSpc>
              <a:buNone/>
            </a:pPr>
            <a:r>
              <a:rPr lang="en-US" sz="1400" dirty="0">
                <a:solidFill>
                  <a:srgbClr val="403011"/>
                </a:solidFill>
                <a:latin typeface="Brygada 1918" pitchFamily="34" charset="0"/>
                <a:ea typeface="Brygada 1918" pitchFamily="34" charset="-122"/>
                <a:cs typeface="Brygada 1918" pitchFamily="34" charset="-120"/>
              </a:rPr>
              <a:t>At "lyse op" handler om at gøre en positiv forskel i verden ved at dele vores dybeste essenskvaliteter. Som unikke iskrystaller, der udstråler deres skønhed, har vi alle noget unikt at bidrage med. Enneagrammet er således ikke blot et redskab til selvforståelse, men en vej til at manifestere vores fulde potentiale i verden.</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793790" y="639961"/>
            <a:ext cx="5810726" cy="620078"/>
          </a:xfrm>
          <a:prstGeom prst="rect">
            <a:avLst/>
          </a:prstGeom>
          <a:noFill/>
          <a:ln/>
        </p:spPr>
        <p:txBody>
          <a:bodyPr wrap="none" lIns="0" tIns="0" rIns="0" bIns="0" rtlCol="0" anchor="t"/>
          <a:lstStyle/>
          <a:p>
            <a:pPr marL="0" indent="0" algn="l">
              <a:lnSpc>
                <a:spcPts val="4850"/>
              </a:lnSpc>
              <a:buNone/>
            </a:pPr>
            <a:r>
              <a:rPr lang="en-US" sz="3900" dirty="0">
                <a:solidFill>
                  <a:srgbClr val="403011"/>
                </a:solidFill>
                <a:latin typeface="Brygada 1918 Semi Bold" pitchFamily="34" charset="0"/>
                <a:ea typeface="Brygada 1918 Semi Bold" pitchFamily="34" charset="-122"/>
                <a:cs typeface="Brygada 1918 Semi Bold" pitchFamily="34" charset="-120"/>
              </a:rPr>
              <a:t>Hvad er Enneagrammet?</a:t>
            </a:r>
            <a:endParaRPr lang="en-US" sz="3900" dirty="0"/>
          </a:p>
        </p:txBody>
      </p:sp>
      <p:pic>
        <p:nvPicPr>
          <p:cNvPr id="4" name="Image 1" descr="preencoded.png"/>
          <p:cNvPicPr>
            <a:picLocks noChangeAspect="1"/>
          </p:cNvPicPr>
          <p:nvPr/>
        </p:nvPicPr>
        <p:blipFill>
          <a:blip r:embed="rId4"/>
          <a:stretch>
            <a:fillRect/>
          </a:stretch>
        </p:blipFill>
        <p:spPr>
          <a:xfrm>
            <a:off x="793790" y="1557695"/>
            <a:ext cx="496133" cy="496133"/>
          </a:xfrm>
          <a:prstGeom prst="rect">
            <a:avLst/>
          </a:prstGeom>
        </p:spPr>
      </p:pic>
      <p:sp>
        <p:nvSpPr>
          <p:cNvPr id="5" name="Text 1"/>
          <p:cNvSpPr/>
          <p:nvPr/>
        </p:nvSpPr>
        <p:spPr>
          <a:xfrm>
            <a:off x="1537930" y="1675448"/>
            <a:ext cx="2609612" cy="310158"/>
          </a:xfrm>
          <a:prstGeom prst="rect">
            <a:avLst/>
          </a:prstGeom>
          <a:noFill/>
          <a:ln/>
        </p:spPr>
        <p:txBody>
          <a:bodyPr wrap="none" lIns="0" tIns="0" rIns="0" bIns="0" rtlCol="0" anchor="t"/>
          <a:lstStyle/>
          <a:p>
            <a:pPr marL="0" indent="0" algn="l">
              <a:lnSpc>
                <a:spcPts val="2400"/>
              </a:lnSpc>
              <a:buNone/>
            </a:pPr>
            <a:r>
              <a:rPr lang="en-US" sz="1950" dirty="0">
                <a:solidFill>
                  <a:srgbClr val="403011"/>
                </a:solidFill>
                <a:latin typeface="Brygada 1918 Semi Bold" pitchFamily="34" charset="0"/>
                <a:ea typeface="Brygada 1918 Semi Bold" pitchFamily="34" charset="-122"/>
                <a:cs typeface="Brygada 1918 Semi Bold" pitchFamily="34" charset="-120"/>
              </a:rPr>
              <a:t>Ni personlighedstyper</a:t>
            </a:r>
            <a:endParaRPr lang="en-US" sz="1950" dirty="0"/>
          </a:p>
        </p:txBody>
      </p:sp>
      <p:sp>
        <p:nvSpPr>
          <p:cNvPr id="6" name="Text 2"/>
          <p:cNvSpPr/>
          <p:nvPr/>
        </p:nvSpPr>
        <p:spPr>
          <a:xfrm>
            <a:off x="1537930" y="2104668"/>
            <a:ext cx="6812280" cy="635079"/>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Et dybdegående psykologisk og spirituelt værktøj der beskriver ni grundlæggende personlighedstyper og deres indbyrdes dynamik.</a:t>
            </a:r>
            <a:endParaRPr lang="en-US" sz="1550" dirty="0"/>
          </a:p>
        </p:txBody>
      </p:sp>
      <p:pic>
        <p:nvPicPr>
          <p:cNvPr id="7" name="Image 2" descr="preencoded.png"/>
          <p:cNvPicPr>
            <a:picLocks noChangeAspect="1"/>
          </p:cNvPicPr>
          <p:nvPr/>
        </p:nvPicPr>
        <p:blipFill>
          <a:blip r:embed="rId5"/>
          <a:stretch>
            <a:fillRect/>
          </a:stretch>
        </p:blipFill>
        <p:spPr>
          <a:xfrm>
            <a:off x="793790" y="3235881"/>
            <a:ext cx="496133" cy="496133"/>
          </a:xfrm>
          <a:prstGeom prst="rect">
            <a:avLst/>
          </a:prstGeom>
        </p:spPr>
      </p:pic>
      <p:sp>
        <p:nvSpPr>
          <p:cNvPr id="8" name="Text 3"/>
          <p:cNvSpPr/>
          <p:nvPr/>
        </p:nvSpPr>
        <p:spPr>
          <a:xfrm>
            <a:off x="1537930" y="335363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3011"/>
                </a:solidFill>
                <a:latin typeface="Brygada 1918 Semi Bold" pitchFamily="34" charset="0"/>
                <a:ea typeface="Brygada 1918 Semi Bold" pitchFamily="34" charset="-122"/>
                <a:cs typeface="Brygada 1918 Semi Bold" pitchFamily="34" charset="-120"/>
              </a:rPr>
              <a:t>Ældgamle rødder</a:t>
            </a:r>
            <a:endParaRPr lang="en-US" sz="1950" dirty="0"/>
          </a:p>
        </p:txBody>
      </p:sp>
      <p:sp>
        <p:nvSpPr>
          <p:cNvPr id="9" name="Text 4"/>
          <p:cNvSpPr/>
          <p:nvPr/>
        </p:nvSpPr>
        <p:spPr>
          <a:xfrm>
            <a:off x="1537930" y="3782854"/>
            <a:ext cx="6812280" cy="635079"/>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Rødder i mystisk filosofi og esoteriske traditioner, videreudviklet af moderne psykologer som Oscar Ichazo og Claudio Naranjo.</a:t>
            </a:r>
            <a:endParaRPr lang="en-US" sz="1550" dirty="0"/>
          </a:p>
        </p:txBody>
      </p:sp>
      <p:pic>
        <p:nvPicPr>
          <p:cNvPr id="10" name="Image 3" descr="preencoded.png"/>
          <p:cNvPicPr>
            <a:picLocks noChangeAspect="1"/>
          </p:cNvPicPr>
          <p:nvPr/>
        </p:nvPicPr>
        <p:blipFill>
          <a:blip r:embed="rId6"/>
          <a:stretch>
            <a:fillRect/>
          </a:stretch>
        </p:blipFill>
        <p:spPr>
          <a:xfrm>
            <a:off x="793790" y="4914067"/>
            <a:ext cx="496133" cy="496133"/>
          </a:xfrm>
          <a:prstGeom prst="rect">
            <a:avLst/>
          </a:prstGeom>
        </p:spPr>
      </p:pic>
      <p:sp>
        <p:nvSpPr>
          <p:cNvPr id="11" name="Text 5"/>
          <p:cNvSpPr/>
          <p:nvPr/>
        </p:nvSpPr>
        <p:spPr>
          <a:xfrm>
            <a:off x="1537930" y="503181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3011"/>
                </a:solidFill>
                <a:latin typeface="Brygada 1918 Semi Bold" pitchFamily="34" charset="0"/>
                <a:ea typeface="Brygada 1918 Semi Bold" pitchFamily="34" charset="-122"/>
                <a:cs typeface="Brygada 1918 Semi Bold" pitchFamily="34" charset="-120"/>
              </a:rPr>
              <a:t>Transformativ kraft</a:t>
            </a:r>
            <a:endParaRPr lang="en-US" sz="1950" dirty="0"/>
          </a:p>
        </p:txBody>
      </p:sp>
      <p:sp>
        <p:nvSpPr>
          <p:cNvPr id="12" name="Text 6"/>
          <p:cNvSpPr/>
          <p:nvPr/>
        </p:nvSpPr>
        <p:spPr>
          <a:xfrm>
            <a:off x="1537930" y="5461040"/>
            <a:ext cx="6812280" cy="635079"/>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Hjælper med at identificere begrænsende mønstre, afdække forsvarsmekanismer og skabe veje til personlig transformation.</a:t>
            </a:r>
            <a:endParaRPr lang="en-US" sz="1550" dirty="0"/>
          </a:p>
        </p:txBody>
      </p:sp>
      <p:sp>
        <p:nvSpPr>
          <p:cNvPr id="13" name="Text 7"/>
          <p:cNvSpPr/>
          <p:nvPr/>
        </p:nvSpPr>
        <p:spPr>
          <a:xfrm>
            <a:off x="793790" y="6319361"/>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Enneagrammet visualiseres som en cirkel med ni punkter forbundet af linjer, hvilket repræsenterer dynamikken mellem typerne. Navnet stammer fra græsk: "ennea" (ni) og "gramma" (figur). I ID psykoterapi er Enneagrammet et værdifuldt værktøj, der fremmer selvindsigt og større medfølelse med os selv og andre.</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16875" y="571857"/>
            <a:ext cx="6857167" cy="559951"/>
          </a:xfrm>
          <a:prstGeom prst="rect">
            <a:avLst/>
          </a:prstGeom>
          <a:noFill/>
          <a:ln/>
        </p:spPr>
        <p:txBody>
          <a:bodyPr wrap="none" lIns="0" tIns="0" rIns="0" bIns="0" rtlCol="0" anchor="t"/>
          <a:lstStyle/>
          <a:p>
            <a:pPr marL="0" indent="0" algn="l">
              <a:lnSpc>
                <a:spcPts val="4400"/>
              </a:lnSpc>
              <a:buNone/>
            </a:pPr>
            <a:r>
              <a:rPr lang="en-US" sz="3500" dirty="0">
                <a:solidFill>
                  <a:srgbClr val="403011"/>
                </a:solidFill>
                <a:latin typeface="Brygada 1918 Semi Bold" pitchFamily="34" charset="0"/>
                <a:ea typeface="Brygada 1918 Semi Bold" pitchFamily="34" charset="-122"/>
                <a:cs typeface="Brygada 1918 Semi Bold" pitchFamily="34" charset="-120"/>
              </a:rPr>
              <a:t>De Ni Enneagramtyper: Overblik</a:t>
            </a:r>
            <a:endParaRPr lang="en-US" sz="3500" dirty="0"/>
          </a:p>
        </p:txBody>
      </p:sp>
      <p:sp>
        <p:nvSpPr>
          <p:cNvPr id="3" name="Text 1"/>
          <p:cNvSpPr/>
          <p:nvPr/>
        </p:nvSpPr>
        <p:spPr>
          <a:xfrm>
            <a:off x="9893260" y="1556147"/>
            <a:ext cx="2398395" cy="280035"/>
          </a:xfrm>
          <a:prstGeom prst="rect">
            <a:avLst/>
          </a:prstGeom>
          <a:noFill/>
          <a:ln/>
        </p:spPr>
        <p:txBody>
          <a:bodyPr wrap="none" lIns="0" tIns="0" rIns="0" bIns="0" rtlCol="0" anchor="t"/>
          <a:lstStyle/>
          <a:p>
            <a:pPr marL="0" indent="0" algn="l">
              <a:lnSpc>
                <a:spcPts val="2200"/>
              </a:lnSpc>
              <a:buNone/>
            </a:pPr>
            <a:r>
              <a:rPr lang="en-US" sz="1750" dirty="0">
                <a:solidFill>
                  <a:srgbClr val="403011"/>
                </a:solidFill>
                <a:latin typeface="Brygada 1918 Semi Bold" pitchFamily="34" charset="0"/>
                <a:ea typeface="Brygada 1918 Semi Bold" pitchFamily="34" charset="-122"/>
                <a:cs typeface="Brygada 1918 Semi Bold" pitchFamily="34" charset="-120"/>
              </a:rPr>
              <a:t>Type 1: Perfektionisten</a:t>
            </a:r>
            <a:endParaRPr lang="en-US" sz="1750" dirty="0"/>
          </a:p>
        </p:txBody>
      </p:sp>
      <p:sp>
        <p:nvSpPr>
          <p:cNvPr id="4" name="Text 2"/>
          <p:cNvSpPr/>
          <p:nvPr/>
        </p:nvSpPr>
        <p:spPr>
          <a:xfrm>
            <a:off x="9893260" y="1943695"/>
            <a:ext cx="4020264" cy="286703"/>
          </a:xfrm>
          <a:prstGeom prst="rect">
            <a:avLst/>
          </a:prstGeom>
          <a:noFill/>
          <a:ln/>
        </p:spPr>
        <p:txBody>
          <a:bodyPr wrap="none" lIns="0" tIns="0" rIns="0" bIns="0" rtlCol="0" anchor="t"/>
          <a:lstStyle/>
          <a:p>
            <a:pPr marL="0" indent="0" algn="l">
              <a:lnSpc>
                <a:spcPts val="2250"/>
              </a:lnSpc>
              <a:buNone/>
            </a:pPr>
            <a:r>
              <a:rPr lang="en-US" sz="1400" dirty="0">
                <a:solidFill>
                  <a:srgbClr val="403011"/>
                </a:solidFill>
                <a:latin typeface="Brygada 1918" pitchFamily="34" charset="0"/>
                <a:ea typeface="Brygada 1918" pitchFamily="34" charset="-122"/>
                <a:cs typeface="Brygada 1918" pitchFamily="34" charset="-120"/>
              </a:rPr>
              <a:t>Stræber efter fuldkommenhed og retfærdighed</a:t>
            </a:r>
            <a:endParaRPr lang="en-US" sz="1400" dirty="0"/>
          </a:p>
        </p:txBody>
      </p:sp>
      <p:pic>
        <p:nvPicPr>
          <p:cNvPr id="5" name="Image 0" descr="preencoded.png"/>
          <p:cNvPicPr>
            <a:picLocks noChangeAspect="1"/>
          </p:cNvPicPr>
          <p:nvPr/>
        </p:nvPicPr>
        <p:blipFill>
          <a:blip r:embed="rId3"/>
          <a:stretch>
            <a:fillRect/>
          </a:stretch>
        </p:blipFill>
        <p:spPr>
          <a:xfrm>
            <a:off x="5005745" y="1733669"/>
            <a:ext cx="4618792" cy="4618792"/>
          </a:xfrm>
          <a:prstGeom prst="rect">
            <a:avLst/>
          </a:prstGeom>
        </p:spPr>
      </p:pic>
      <p:pic>
        <p:nvPicPr>
          <p:cNvPr id="6" name="Image 1" descr="preencoded.png"/>
          <p:cNvPicPr>
            <a:picLocks noChangeAspect="1"/>
          </p:cNvPicPr>
          <p:nvPr/>
        </p:nvPicPr>
        <p:blipFill>
          <a:blip r:embed="rId4"/>
          <a:stretch>
            <a:fillRect/>
          </a:stretch>
        </p:blipFill>
        <p:spPr>
          <a:xfrm>
            <a:off x="7733883" y="2356306"/>
            <a:ext cx="268129" cy="335161"/>
          </a:xfrm>
          <a:prstGeom prst="rect">
            <a:avLst/>
          </a:prstGeom>
        </p:spPr>
      </p:pic>
      <p:sp>
        <p:nvSpPr>
          <p:cNvPr id="7" name="Text 3"/>
          <p:cNvSpPr/>
          <p:nvPr/>
        </p:nvSpPr>
        <p:spPr>
          <a:xfrm>
            <a:off x="9893260" y="2631043"/>
            <a:ext cx="2240280" cy="280035"/>
          </a:xfrm>
          <a:prstGeom prst="rect">
            <a:avLst/>
          </a:prstGeom>
          <a:noFill/>
          <a:ln/>
        </p:spPr>
        <p:txBody>
          <a:bodyPr wrap="none" lIns="0" tIns="0" rIns="0" bIns="0" rtlCol="0" anchor="t"/>
          <a:lstStyle/>
          <a:p>
            <a:pPr marL="0" indent="0" algn="l">
              <a:lnSpc>
                <a:spcPts val="2200"/>
              </a:lnSpc>
              <a:buNone/>
            </a:pPr>
            <a:r>
              <a:rPr lang="en-US" sz="1750" dirty="0">
                <a:solidFill>
                  <a:srgbClr val="403011"/>
                </a:solidFill>
                <a:latin typeface="Brygada 1918 Semi Bold" pitchFamily="34" charset="0"/>
                <a:ea typeface="Brygada 1918 Semi Bold" pitchFamily="34" charset="-122"/>
                <a:cs typeface="Brygada 1918 Semi Bold" pitchFamily="34" charset="-120"/>
              </a:rPr>
              <a:t>Type 2: Hjælperen</a:t>
            </a:r>
            <a:endParaRPr lang="en-US" sz="1750" dirty="0"/>
          </a:p>
        </p:txBody>
      </p:sp>
      <p:sp>
        <p:nvSpPr>
          <p:cNvPr id="8" name="Text 4"/>
          <p:cNvSpPr/>
          <p:nvPr/>
        </p:nvSpPr>
        <p:spPr>
          <a:xfrm>
            <a:off x="9893260" y="3018592"/>
            <a:ext cx="4020264" cy="286703"/>
          </a:xfrm>
          <a:prstGeom prst="rect">
            <a:avLst/>
          </a:prstGeom>
          <a:noFill/>
          <a:ln/>
        </p:spPr>
        <p:txBody>
          <a:bodyPr wrap="none" lIns="0" tIns="0" rIns="0" bIns="0" rtlCol="0" anchor="t"/>
          <a:lstStyle/>
          <a:p>
            <a:pPr marL="0" indent="0" algn="l">
              <a:lnSpc>
                <a:spcPts val="2250"/>
              </a:lnSpc>
              <a:buNone/>
            </a:pPr>
            <a:r>
              <a:rPr lang="en-US" sz="1400" dirty="0">
                <a:solidFill>
                  <a:srgbClr val="403011"/>
                </a:solidFill>
                <a:latin typeface="Brygada 1918" pitchFamily="34" charset="0"/>
                <a:ea typeface="Brygada 1918" pitchFamily="34" charset="-122"/>
                <a:cs typeface="Brygada 1918" pitchFamily="34" charset="-120"/>
              </a:rPr>
              <a:t>Søger at give og modtage kærlighed</a:t>
            </a:r>
            <a:endParaRPr lang="en-US" sz="1400" dirty="0"/>
          </a:p>
        </p:txBody>
      </p:sp>
      <p:pic>
        <p:nvPicPr>
          <p:cNvPr id="9" name="Image 2" descr="preencoded.png"/>
          <p:cNvPicPr>
            <a:picLocks noChangeAspect="1"/>
          </p:cNvPicPr>
          <p:nvPr/>
        </p:nvPicPr>
        <p:blipFill>
          <a:blip r:embed="rId5"/>
          <a:stretch>
            <a:fillRect/>
          </a:stretch>
        </p:blipFill>
        <p:spPr>
          <a:xfrm>
            <a:off x="5005745" y="1733669"/>
            <a:ext cx="4618792" cy="4618792"/>
          </a:xfrm>
          <a:prstGeom prst="rect">
            <a:avLst/>
          </a:prstGeom>
        </p:spPr>
      </p:pic>
      <p:pic>
        <p:nvPicPr>
          <p:cNvPr id="10" name="Image 3" descr="preencoded.png"/>
          <p:cNvPicPr>
            <a:picLocks noChangeAspect="1"/>
          </p:cNvPicPr>
          <p:nvPr/>
        </p:nvPicPr>
        <p:blipFill>
          <a:blip r:embed="rId6"/>
          <a:stretch>
            <a:fillRect/>
          </a:stretch>
        </p:blipFill>
        <p:spPr>
          <a:xfrm>
            <a:off x="8581013" y="3067110"/>
            <a:ext cx="268129" cy="335161"/>
          </a:xfrm>
          <a:prstGeom prst="rect">
            <a:avLst/>
          </a:prstGeom>
        </p:spPr>
      </p:pic>
      <p:sp>
        <p:nvSpPr>
          <p:cNvPr id="11" name="Text 5"/>
          <p:cNvSpPr/>
          <p:nvPr/>
        </p:nvSpPr>
        <p:spPr>
          <a:xfrm>
            <a:off x="9893260" y="3705939"/>
            <a:ext cx="2240280" cy="280035"/>
          </a:xfrm>
          <a:prstGeom prst="rect">
            <a:avLst/>
          </a:prstGeom>
          <a:noFill/>
          <a:ln/>
        </p:spPr>
        <p:txBody>
          <a:bodyPr wrap="none" lIns="0" tIns="0" rIns="0" bIns="0" rtlCol="0" anchor="t"/>
          <a:lstStyle/>
          <a:p>
            <a:pPr marL="0" indent="0" algn="l">
              <a:lnSpc>
                <a:spcPts val="2200"/>
              </a:lnSpc>
              <a:buNone/>
            </a:pPr>
            <a:r>
              <a:rPr lang="en-US" sz="1750" dirty="0">
                <a:solidFill>
                  <a:srgbClr val="403011"/>
                </a:solidFill>
                <a:latin typeface="Brygada 1918 Semi Bold" pitchFamily="34" charset="0"/>
                <a:ea typeface="Brygada 1918 Semi Bold" pitchFamily="34" charset="-122"/>
                <a:cs typeface="Brygada 1918 Semi Bold" pitchFamily="34" charset="-120"/>
              </a:rPr>
              <a:t>Type 3: Udretteren</a:t>
            </a:r>
            <a:endParaRPr lang="en-US" sz="1750" dirty="0"/>
          </a:p>
        </p:txBody>
      </p:sp>
      <p:sp>
        <p:nvSpPr>
          <p:cNvPr id="12" name="Text 6"/>
          <p:cNvSpPr/>
          <p:nvPr/>
        </p:nvSpPr>
        <p:spPr>
          <a:xfrm>
            <a:off x="9893260" y="4093488"/>
            <a:ext cx="4020264" cy="286703"/>
          </a:xfrm>
          <a:prstGeom prst="rect">
            <a:avLst/>
          </a:prstGeom>
          <a:noFill/>
          <a:ln/>
        </p:spPr>
        <p:txBody>
          <a:bodyPr wrap="none" lIns="0" tIns="0" rIns="0" bIns="0" rtlCol="0" anchor="t"/>
          <a:lstStyle/>
          <a:p>
            <a:pPr marL="0" indent="0" algn="l">
              <a:lnSpc>
                <a:spcPts val="2250"/>
              </a:lnSpc>
              <a:buNone/>
            </a:pPr>
            <a:r>
              <a:rPr lang="en-US" sz="1400" dirty="0">
                <a:solidFill>
                  <a:srgbClr val="403011"/>
                </a:solidFill>
                <a:latin typeface="Brygada 1918" pitchFamily="34" charset="0"/>
                <a:ea typeface="Brygada 1918" pitchFamily="34" charset="-122"/>
                <a:cs typeface="Brygada 1918" pitchFamily="34" charset="-120"/>
              </a:rPr>
              <a:t>Fokuserer på succes og anerkendelse</a:t>
            </a:r>
            <a:endParaRPr lang="en-US" sz="1400" dirty="0"/>
          </a:p>
        </p:txBody>
      </p:sp>
      <p:pic>
        <p:nvPicPr>
          <p:cNvPr id="13" name="Image 4" descr="preencoded.png"/>
          <p:cNvPicPr>
            <a:picLocks noChangeAspect="1"/>
          </p:cNvPicPr>
          <p:nvPr/>
        </p:nvPicPr>
        <p:blipFill>
          <a:blip r:embed="rId7"/>
          <a:stretch>
            <a:fillRect/>
          </a:stretch>
        </p:blipFill>
        <p:spPr>
          <a:xfrm>
            <a:off x="5005745" y="1733669"/>
            <a:ext cx="4618792" cy="4618792"/>
          </a:xfrm>
          <a:prstGeom prst="rect">
            <a:avLst/>
          </a:prstGeom>
        </p:spPr>
      </p:pic>
      <p:pic>
        <p:nvPicPr>
          <p:cNvPr id="14" name="Image 5" descr="preencoded.png"/>
          <p:cNvPicPr>
            <a:picLocks noChangeAspect="1"/>
          </p:cNvPicPr>
          <p:nvPr/>
        </p:nvPicPr>
        <p:blipFill>
          <a:blip r:embed="rId8"/>
          <a:stretch>
            <a:fillRect/>
          </a:stretch>
        </p:blipFill>
        <p:spPr>
          <a:xfrm>
            <a:off x="8772942" y="4156174"/>
            <a:ext cx="268129" cy="335161"/>
          </a:xfrm>
          <a:prstGeom prst="rect">
            <a:avLst/>
          </a:prstGeom>
        </p:spPr>
      </p:pic>
      <p:sp>
        <p:nvSpPr>
          <p:cNvPr id="15" name="Text 7"/>
          <p:cNvSpPr/>
          <p:nvPr/>
        </p:nvSpPr>
        <p:spPr>
          <a:xfrm>
            <a:off x="9893260" y="4780836"/>
            <a:ext cx="2402919" cy="280035"/>
          </a:xfrm>
          <a:prstGeom prst="rect">
            <a:avLst/>
          </a:prstGeom>
          <a:noFill/>
          <a:ln/>
        </p:spPr>
        <p:txBody>
          <a:bodyPr wrap="none" lIns="0" tIns="0" rIns="0" bIns="0" rtlCol="0" anchor="t"/>
          <a:lstStyle/>
          <a:p>
            <a:pPr marL="0" indent="0" algn="l">
              <a:lnSpc>
                <a:spcPts val="2200"/>
              </a:lnSpc>
              <a:buNone/>
            </a:pPr>
            <a:r>
              <a:rPr lang="en-US" sz="1750" dirty="0">
                <a:solidFill>
                  <a:srgbClr val="403011"/>
                </a:solidFill>
                <a:latin typeface="Brygada 1918 Semi Bold" pitchFamily="34" charset="0"/>
                <a:ea typeface="Brygada 1918 Semi Bold" pitchFamily="34" charset="-122"/>
                <a:cs typeface="Brygada 1918 Semi Bold" pitchFamily="34" charset="-120"/>
              </a:rPr>
              <a:t>Type 4: Individualisten</a:t>
            </a:r>
            <a:endParaRPr lang="en-US" sz="1750" dirty="0"/>
          </a:p>
        </p:txBody>
      </p:sp>
      <p:sp>
        <p:nvSpPr>
          <p:cNvPr id="16" name="Text 8"/>
          <p:cNvSpPr/>
          <p:nvPr/>
        </p:nvSpPr>
        <p:spPr>
          <a:xfrm>
            <a:off x="9893260" y="5168384"/>
            <a:ext cx="4020264" cy="286703"/>
          </a:xfrm>
          <a:prstGeom prst="rect">
            <a:avLst/>
          </a:prstGeom>
          <a:noFill/>
          <a:ln/>
        </p:spPr>
        <p:txBody>
          <a:bodyPr wrap="none" lIns="0" tIns="0" rIns="0" bIns="0" rtlCol="0" anchor="t"/>
          <a:lstStyle/>
          <a:p>
            <a:pPr marL="0" indent="0" algn="l">
              <a:lnSpc>
                <a:spcPts val="2250"/>
              </a:lnSpc>
              <a:buNone/>
            </a:pPr>
            <a:r>
              <a:rPr lang="en-US" sz="1400" dirty="0">
                <a:solidFill>
                  <a:srgbClr val="403011"/>
                </a:solidFill>
                <a:latin typeface="Brygada 1918" pitchFamily="34" charset="0"/>
                <a:ea typeface="Brygada 1918" pitchFamily="34" charset="-122"/>
                <a:cs typeface="Brygada 1918" pitchFamily="34" charset="-120"/>
              </a:rPr>
              <a:t>Søger unikhed og autenticitet</a:t>
            </a:r>
            <a:endParaRPr lang="en-US" sz="1400" dirty="0"/>
          </a:p>
        </p:txBody>
      </p:sp>
      <p:pic>
        <p:nvPicPr>
          <p:cNvPr id="17" name="Image 6" descr="preencoded.png"/>
          <p:cNvPicPr>
            <a:picLocks noChangeAspect="1"/>
          </p:cNvPicPr>
          <p:nvPr/>
        </p:nvPicPr>
        <p:blipFill>
          <a:blip r:embed="rId9"/>
          <a:stretch>
            <a:fillRect/>
          </a:stretch>
        </p:blipFill>
        <p:spPr>
          <a:xfrm>
            <a:off x="5005745" y="1733669"/>
            <a:ext cx="4618792" cy="4618792"/>
          </a:xfrm>
          <a:prstGeom prst="rect">
            <a:avLst/>
          </a:prstGeom>
        </p:spPr>
      </p:pic>
      <p:pic>
        <p:nvPicPr>
          <p:cNvPr id="18" name="Image 7" descr="preencoded.png"/>
          <p:cNvPicPr>
            <a:picLocks noChangeAspect="1"/>
          </p:cNvPicPr>
          <p:nvPr/>
        </p:nvPicPr>
        <p:blipFill>
          <a:blip r:embed="rId10"/>
          <a:stretch>
            <a:fillRect/>
          </a:stretch>
        </p:blipFill>
        <p:spPr>
          <a:xfrm>
            <a:off x="8220015" y="5113794"/>
            <a:ext cx="268129" cy="335161"/>
          </a:xfrm>
          <a:prstGeom prst="rect">
            <a:avLst/>
          </a:prstGeom>
        </p:spPr>
      </p:pic>
      <p:sp>
        <p:nvSpPr>
          <p:cNvPr id="19" name="Text 9"/>
          <p:cNvSpPr/>
          <p:nvPr/>
        </p:nvSpPr>
        <p:spPr>
          <a:xfrm>
            <a:off x="9893260" y="5855732"/>
            <a:ext cx="2240280" cy="280035"/>
          </a:xfrm>
          <a:prstGeom prst="rect">
            <a:avLst/>
          </a:prstGeom>
          <a:noFill/>
          <a:ln/>
        </p:spPr>
        <p:txBody>
          <a:bodyPr wrap="none" lIns="0" tIns="0" rIns="0" bIns="0" rtlCol="0" anchor="t"/>
          <a:lstStyle/>
          <a:p>
            <a:pPr marL="0" indent="0" algn="l">
              <a:lnSpc>
                <a:spcPts val="2200"/>
              </a:lnSpc>
              <a:buNone/>
            </a:pPr>
            <a:r>
              <a:rPr lang="en-US" sz="1750" dirty="0">
                <a:solidFill>
                  <a:srgbClr val="403011"/>
                </a:solidFill>
                <a:latin typeface="Brygada 1918 Semi Bold" pitchFamily="34" charset="0"/>
                <a:ea typeface="Brygada 1918 Semi Bold" pitchFamily="34" charset="-122"/>
                <a:cs typeface="Brygada 1918 Semi Bold" pitchFamily="34" charset="-120"/>
              </a:rPr>
              <a:t>Type 5: Iagttageren</a:t>
            </a:r>
            <a:endParaRPr lang="en-US" sz="1750" dirty="0"/>
          </a:p>
        </p:txBody>
      </p:sp>
      <p:sp>
        <p:nvSpPr>
          <p:cNvPr id="20" name="Text 10"/>
          <p:cNvSpPr/>
          <p:nvPr/>
        </p:nvSpPr>
        <p:spPr>
          <a:xfrm>
            <a:off x="9893260" y="6243280"/>
            <a:ext cx="4020264" cy="286703"/>
          </a:xfrm>
          <a:prstGeom prst="rect">
            <a:avLst/>
          </a:prstGeom>
          <a:noFill/>
          <a:ln/>
        </p:spPr>
        <p:txBody>
          <a:bodyPr wrap="none" lIns="0" tIns="0" rIns="0" bIns="0" rtlCol="0" anchor="t"/>
          <a:lstStyle/>
          <a:p>
            <a:pPr marL="0" indent="0" algn="l">
              <a:lnSpc>
                <a:spcPts val="2250"/>
              </a:lnSpc>
              <a:buNone/>
            </a:pPr>
            <a:r>
              <a:rPr lang="en-US" sz="1400" dirty="0">
                <a:solidFill>
                  <a:srgbClr val="403011"/>
                </a:solidFill>
                <a:latin typeface="Brygada 1918" pitchFamily="34" charset="0"/>
                <a:ea typeface="Brygada 1918" pitchFamily="34" charset="-122"/>
                <a:cs typeface="Brygada 1918" pitchFamily="34" charset="-120"/>
              </a:rPr>
              <a:t>Værdsætter viden og objektiv indsigt</a:t>
            </a:r>
            <a:endParaRPr lang="en-US" sz="1400" dirty="0"/>
          </a:p>
        </p:txBody>
      </p:sp>
      <p:pic>
        <p:nvPicPr>
          <p:cNvPr id="21" name="Image 8" descr="preencoded.png"/>
          <p:cNvPicPr>
            <a:picLocks noChangeAspect="1"/>
          </p:cNvPicPr>
          <p:nvPr/>
        </p:nvPicPr>
        <p:blipFill>
          <a:blip r:embed="rId11"/>
          <a:stretch>
            <a:fillRect/>
          </a:stretch>
        </p:blipFill>
        <p:spPr>
          <a:xfrm>
            <a:off x="5005745" y="1733669"/>
            <a:ext cx="4618792" cy="4618792"/>
          </a:xfrm>
          <a:prstGeom prst="rect">
            <a:avLst/>
          </a:prstGeom>
        </p:spPr>
      </p:pic>
      <p:pic>
        <p:nvPicPr>
          <p:cNvPr id="22" name="Image 9" descr="preencoded.png"/>
          <p:cNvPicPr>
            <a:picLocks noChangeAspect="1"/>
          </p:cNvPicPr>
          <p:nvPr/>
        </p:nvPicPr>
        <p:blipFill>
          <a:blip r:embed="rId12"/>
          <a:stretch>
            <a:fillRect/>
          </a:stretch>
        </p:blipFill>
        <p:spPr>
          <a:xfrm>
            <a:off x="7180957" y="5492055"/>
            <a:ext cx="268129" cy="335161"/>
          </a:xfrm>
          <a:prstGeom prst="rect">
            <a:avLst/>
          </a:prstGeom>
        </p:spPr>
      </p:pic>
      <p:sp>
        <p:nvSpPr>
          <p:cNvPr id="23" name="Text 11"/>
          <p:cNvSpPr/>
          <p:nvPr/>
        </p:nvSpPr>
        <p:spPr>
          <a:xfrm>
            <a:off x="2496741" y="5721310"/>
            <a:ext cx="2240280" cy="280035"/>
          </a:xfrm>
          <a:prstGeom prst="rect">
            <a:avLst/>
          </a:prstGeom>
          <a:noFill/>
          <a:ln/>
        </p:spPr>
        <p:txBody>
          <a:bodyPr wrap="none" lIns="0" tIns="0" rIns="0" bIns="0" rtlCol="0" anchor="t"/>
          <a:lstStyle/>
          <a:p>
            <a:pPr marL="0" indent="0" algn="r">
              <a:lnSpc>
                <a:spcPts val="2200"/>
              </a:lnSpc>
              <a:buNone/>
            </a:pPr>
            <a:r>
              <a:rPr lang="en-US" sz="1750" dirty="0">
                <a:solidFill>
                  <a:srgbClr val="403011"/>
                </a:solidFill>
                <a:latin typeface="Brygada 1918 Semi Bold" pitchFamily="34" charset="0"/>
                <a:ea typeface="Brygada 1918 Semi Bold" pitchFamily="34" charset="-122"/>
                <a:cs typeface="Brygada 1918 Semi Bold" pitchFamily="34" charset="-120"/>
              </a:rPr>
              <a:t>Type 6: Loyalisten</a:t>
            </a:r>
            <a:endParaRPr lang="en-US" sz="1750" dirty="0"/>
          </a:p>
        </p:txBody>
      </p:sp>
      <p:sp>
        <p:nvSpPr>
          <p:cNvPr id="24" name="Text 12"/>
          <p:cNvSpPr/>
          <p:nvPr/>
        </p:nvSpPr>
        <p:spPr>
          <a:xfrm>
            <a:off x="716875" y="6108859"/>
            <a:ext cx="4020145" cy="286703"/>
          </a:xfrm>
          <a:prstGeom prst="rect">
            <a:avLst/>
          </a:prstGeom>
          <a:noFill/>
          <a:ln/>
        </p:spPr>
        <p:txBody>
          <a:bodyPr wrap="none" lIns="0" tIns="0" rIns="0" bIns="0" rtlCol="0" anchor="t"/>
          <a:lstStyle/>
          <a:p>
            <a:pPr marL="0" indent="0" algn="r">
              <a:lnSpc>
                <a:spcPts val="2250"/>
              </a:lnSpc>
              <a:buNone/>
            </a:pPr>
            <a:r>
              <a:rPr lang="en-US" sz="1400" dirty="0">
                <a:solidFill>
                  <a:srgbClr val="403011"/>
                </a:solidFill>
                <a:latin typeface="Brygada 1918" pitchFamily="34" charset="0"/>
                <a:ea typeface="Brygada 1918" pitchFamily="34" charset="-122"/>
                <a:cs typeface="Brygada 1918" pitchFamily="34" charset="-120"/>
              </a:rPr>
              <a:t>Søger sikkerhed og pålidelighed</a:t>
            </a:r>
            <a:endParaRPr lang="en-US" sz="1400" dirty="0"/>
          </a:p>
        </p:txBody>
      </p:sp>
      <p:pic>
        <p:nvPicPr>
          <p:cNvPr id="25" name="Image 10" descr="preencoded.png"/>
          <p:cNvPicPr>
            <a:picLocks noChangeAspect="1"/>
          </p:cNvPicPr>
          <p:nvPr/>
        </p:nvPicPr>
        <p:blipFill>
          <a:blip r:embed="rId13"/>
          <a:stretch>
            <a:fillRect/>
          </a:stretch>
        </p:blipFill>
        <p:spPr>
          <a:xfrm>
            <a:off x="5005745" y="1733669"/>
            <a:ext cx="4618792" cy="4618792"/>
          </a:xfrm>
          <a:prstGeom prst="rect">
            <a:avLst/>
          </a:prstGeom>
        </p:spPr>
      </p:pic>
      <p:pic>
        <p:nvPicPr>
          <p:cNvPr id="26" name="Image 11" descr="preencoded.png"/>
          <p:cNvPicPr>
            <a:picLocks noChangeAspect="1"/>
          </p:cNvPicPr>
          <p:nvPr/>
        </p:nvPicPr>
        <p:blipFill>
          <a:blip r:embed="rId14"/>
          <a:stretch>
            <a:fillRect/>
          </a:stretch>
        </p:blipFill>
        <p:spPr>
          <a:xfrm>
            <a:off x="6141899" y="5113794"/>
            <a:ext cx="268129" cy="335161"/>
          </a:xfrm>
          <a:prstGeom prst="rect">
            <a:avLst/>
          </a:prstGeom>
        </p:spPr>
      </p:pic>
      <p:sp>
        <p:nvSpPr>
          <p:cNvPr id="27" name="Text 13"/>
          <p:cNvSpPr/>
          <p:nvPr/>
        </p:nvSpPr>
        <p:spPr>
          <a:xfrm>
            <a:off x="2496741" y="4377690"/>
            <a:ext cx="2240280" cy="280035"/>
          </a:xfrm>
          <a:prstGeom prst="rect">
            <a:avLst/>
          </a:prstGeom>
          <a:noFill/>
          <a:ln/>
        </p:spPr>
        <p:txBody>
          <a:bodyPr wrap="none" lIns="0" tIns="0" rIns="0" bIns="0" rtlCol="0" anchor="t"/>
          <a:lstStyle/>
          <a:p>
            <a:pPr marL="0" indent="0" algn="r">
              <a:lnSpc>
                <a:spcPts val="2200"/>
              </a:lnSpc>
              <a:buNone/>
            </a:pPr>
            <a:r>
              <a:rPr lang="en-US" sz="1750" dirty="0">
                <a:solidFill>
                  <a:srgbClr val="403011"/>
                </a:solidFill>
                <a:latin typeface="Brygada 1918 Semi Bold" pitchFamily="34" charset="0"/>
                <a:ea typeface="Brygada 1918 Semi Bold" pitchFamily="34" charset="-122"/>
                <a:cs typeface="Brygada 1918 Semi Bold" pitchFamily="34" charset="-120"/>
              </a:rPr>
              <a:t>Type 7: Entusiasten</a:t>
            </a:r>
            <a:endParaRPr lang="en-US" sz="1750" dirty="0"/>
          </a:p>
        </p:txBody>
      </p:sp>
      <p:sp>
        <p:nvSpPr>
          <p:cNvPr id="28" name="Text 14"/>
          <p:cNvSpPr/>
          <p:nvPr/>
        </p:nvSpPr>
        <p:spPr>
          <a:xfrm>
            <a:off x="716875" y="4765238"/>
            <a:ext cx="4020145" cy="286703"/>
          </a:xfrm>
          <a:prstGeom prst="rect">
            <a:avLst/>
          </a:prstGeom>
          <a:noFill/>
          <a:ln/>
        </p:spPr>
        <p:txBody>
          <a:bodyPr wrap="none" lIns="0" tIns="0" rIns="0" bIns="0" rtlCol="0" anchor="t"/>
          <a:lstStyle/>
          <a:p>
            <a:pPr marL="0" indent="0" algn="r">
              <a:lnSpc>
                <a:spcPts val="2250"/>
              </a:lnSpc>
              <a:buNone/>
            </a:pPr>
            <a:r>
              <a:rPr lang="en-US" sz="1400" dirty="0">
                <a:solidFill>
                  <a:srgbClr val="403011"/>
                </a:solidFill>
                <a:latin typeface="Brygada 1918" pitchFamily="34" charset="0"/>
                <a:ea typeface="Brygada 1918" pitchFamily="34" charset="-122"/>
                <a:cs typeface="Brygada 1918" pitchFamily="34" charset="-120"/>
              </a:rPr>
              <a:t>Stræber efter glæde og nye oplevelser</a:t>
            </a:r>
            <a:endParaRPr lang="en-US" sz="1400" dirty="0"/>
          </a:p>
        </p:txBody>
      </p:sp>
      <p:pic>
        <p:nvPicPr>
          <p:cNvPr id="29" name="Image 12" descr="preencoded.png"/>
          <p:cNvPicPr>
            <a:picLocks noChangeAspect="1"/>
          </p:cNvPicPr>
          <p:nvPr/>
        </p:nvPicPr>
        <p:blipFill>
          <a:blip r:embed="rId15"/>
          <a:stretch>
            <a:fillRect/>
          </a:stretch>
        </p:blipFill>
        <p:spPr>
          <a:xfrm>
            <a:off x="5005745" y="1733669"/>
            <a:ext cx="4618792" cy="4618792"/>
          </a:xfrm>
          <a:prstGeom prst="rect">
            <a:avLst/>
          </a:prstGeom>
        </p:spPr>
      </p:pic>
      <p:pic>
        <p:nvPicPr>
          <p:cNvPr id="30" name="Image 13" descr="preencoded.png"/>
          <p:cNvPicPr>
            <a:picLocks noChangeAspect="1"/>
          </p:cNvPicPr>
          <p:nvPr/>
        </p:nvPicPr>
        <p:blipFill>
          <a:blip r:embed="rId16"/>
          <a:stretch>
            <a:fillRect/>
          </a:stretch>
        </p:blipFill>
        <p:spPr>
          <a:xfrm>
            <a:off x="5588972" y="4156174"/>
            <a:ext cx="268129" cy="335161"/>
          </a:xfrm>
          <a:prstGeom prst="rect">
            <a:avLst/>
          </a:prstGeom>
        </p:spPr>
      </p:pic>
      <p:sp>
        <p:nvSpPr>
          <p:cNvPr id="31" name="Text 15"/>
          <p:cNvSpPr/>
          <p:nvPr/>
        </p:nvSpPr>
        <p:spPr>
          <a:xfrm>
            <a:off x="2496741" y="3034070"/>
            <a:ext cx="2240280" cy="280035"/>
          </a:xfrm>
          <a:prstGeom prst="rect">
            <a:avLst/>
          </a:prstGeom>
          <a:noFill/>
          <a:ln/>
        </p:spPr>
        <p:txBody>
          <a:bodyPr wrap="none" lIns="0" tIns="0" rIns="0" bIns="0" rtlCol="0" anchor="t"/>
          <a:lstStyle/>
          <a:p>
            <a:pPr marL="0" indent="0" algn="r">
              <a:lnSpc>
                <a:spcPts val="2200"/>
              </a:lnSpc>
              <a:buNone/>
            </a:pPr>
            <a:r>
              <a:rPr lang="en-US" sz="1750" dirty="0">
                <a:solidFill>
                  <a:srgbClr val="403011"/>
                </a:solidFill>
                <a:latin typeface="Brygada 1918 Semi Bold" pitchFamily="34" charset="0"/>
                <a:ea typeface="Brygada 1918 Semi Bold" pitchFamily="34" charset="-122"/>
                <a:cs typeface="Brygada 1918 Semi Bold" pitchFamily="34" charset="-120"/>
              </a:rPr>
              <a:t>Type 8: Udfordreren</a:t>
            </a:r>
            <a:endParaRPr lang="en-US" sz="1750" dirty="0"/>
          </a:p>
        </p:txBody>
      </p:sp>
      <p:sp>
        <p:nvSpPr>
          <p:cNvPr id="32" name="Text 16"/>
          <p:cNvSpPr/>
          <p:nvPr/>
        </p:nvSpPr>
        <p:spPr>
          <a:xfrm>
            <a:off x="716875" y="3421618"/>
            <a:ext cx="4020145" cy="286703"/>
          </a:xfrm>
          <a:prstGeom prst="rect">
            <a:avLst/>
          </a:prstGeom>
          <a:noFill/>
          <a:ln/>
        </p:spPr>
        <p:txBody>
          <a:bodyPr wrap="none" lIns="0" tIns="0" rIns="0" bIns="0" rtlCol="0" anchor="t"/>
          <a:lstStyle/>
          <a:p>
            <a:pPr marL="0" indent="0" algn="r">
              <a:lnSpc>
                <a:spcPts val="2250"/>
              </a:lnSpc>
              <a:buNone/>
            </a:pPr>
            <a:r>
              <a:rPr lang="en-US" sz="1400" dirty="0">
                <a:solidFill>
                  <a:srgbClr val="403011"/>
                </a:solidFill>
                <a:latin typeface="Brygada 1918" pitchFamily="34" charset="0"/>
                <a:ea typeface="Brygada 1918" pitchFamily="34" charset="-122"/>
                <a:cs typeface="Brygada 1918" pitchFamily="34" charset="-120"/>
              </a:rPr>
              <a:t>Værdsætter styrke og uafhængighed</a:t>
            </a:r>
            <a:endParaRPr lang="en-US" sz="1400" dirty="0"/>
          </a:p>
        </p:txBody>
      </p:sp>
      <p:pic>
        <p:nvPicPr>
          <p:cNvPr id="33" name="Image 14" descr="preencoded.png"/>
          <p:cNvPicPr>
            <a:picLocks noChangeAspect="1"/>
          </p:cNvPicPr>
          <p:nvPr/>
        </p:nvPicPr>
        <p:blipFill>
          <a:blip r:embed="rId17"/>
          <a:stretch>
            <a:fillRect/>
          </a:stretch>
        </p:blipFill>
        <p:spPr>
          <a:xfrm>
            <a:off x="5005745" y="1733669"/>
            <a:ext cx="4618792" cy="4618792"/>
          </a:xfrm>
          <a:prstGeom prst="rect">
            <a:avLst/>
          </a:prstGeom>
        </p:spPr>
      </p:pic>
      <p:pic>
        <p:nvPicPr>
          <p:cNvPr id="34" name="Image 15" descr="preencoded.png"/>
          <p:cNvPicPr>
            <a:picLocks noChangeAspect="1"/>
          </p:cNvPicPr>
          <p:nvPr/>
        </p:nvPicPr>
        <p:blipFill>
          <a:blip r:embed="rId18"/>
          <a:stretch>
            <a:fillRect/>
          </a:stretch>
        </p:blipFill>
        <p:spPr>
          <a:xfrm>
            <a:off x="5780901" y="3067110"/>
            <a:ext cx="268129" cy="335161"/>
          </a:xfrm>
          <a:prstGeom prst="rect">
            <a:avLst/>
          </a:prstGeom>
        </p:spPr>
      </p:pic>
      <p:sp>
        <p:nvSpPr>
          <p:cNvPr id="35" name="Text 17"/>
          <p:cNvSpPr/>
          <p:nvPr/>
        </p:nvSpPr>
        <p:spPr>
          <a:xfrm>
            <a:off x="2395061" y="1690449"/>
            <a:ext cx="2341959" cy="280035"/>
          </a:xfrm>
          <a:prstGeom prst="rect">
            <a:avLst/>
          </a:prstGeom>
          <a:noFill/>
          <a:ln/>
        </p:spPr>
        <p:txBody>
          <a:bodyPr wrap="none" lIns="0" tIns="0" rIns="0" bIns="0" rtlCol="0" anchor="t"/>
          <a:lstStyle/>
          <a:p>
            <a:pPr marL="0" indent="0" algn="r">
              <a:lnSpc>
                <a:spcPts val="2200"/>
              </a:lnSpc>
              <a:buNone/>
            </a:pPr>
            <a:r>
              <a:rPr lang="en-US" sz="1750" dirty="0">
                <a:solidFill>
                  <a:srgbClr val="403011"/>
                </a:solidFill>
                <a:latin typeface="Brygada 1918 Semi Bold" pitchFamily="34" charset="0"/>
                <a:ea typeface="Brygada 1918 Semi Bold" pitchFamily="34" charset="-122"/>
                <a:cs typeface="Brygada 1918 Semi Bold" pitchFamily="34" charset="-120"/>
              </a:rPr>
              <a:t>Type 9: Fredsskaberen</a:t>
            </a:r>
            <a:endParaRPr lang="en-US" sz="1750" dirty="0"/>
          </a:p>
        </p:txBody>
      </p:sp>
      <p:sp>
        <p:nvSpPr>
          <p:cNvPr id="36" name="Text 18"/>
          <p:cNvSpPr/>
          <p:nvPr/>
        </p:nvSpPr>
        <p:spPr>
          <a:xfrm>
            <a:off x="716875" y="2077998"/>
            <a:ext cx="4020145" cy="286703"/>
          </a:xfrm>
          <a:prstGeom prst="rect">
            <a:avLst/>
          </a:prstGeom>
          <a:noFill/>
          <a:ln/>
        </p:spPr>
        <p:txBody>
          <a:bodyPr wrap="none" lIns="0" tIns="0" rIns="0" bIns="0" rtlCol="0" anchor="t"/>
          <a:lstStyle/>
          <a:p>
            <a:pPr marL="0" indent="0" algn="r">
              <a:lnSpc>
                <a:spcPts val="2250"/>
              </a:lnSpc>
              <a:buNone/>
            </a:pPr>
            <a:r>
              <a:rPr lang="en-US" sz="1400" dirty="0">
                <a:solidFill>
                  <a:srgbClr val="403011"/>
                </a:solidFill>
                <a:latin typeface="Brygada 1918" pitchFamily="34" charset="0"/>
                <a:ea typeface="Brygada 1918" pitchFamily="34" charset="-122"/>
                <a:cs typeface="Brygada 1918" pitchFamily="34" charset="-120"/>
              </a:rPr>
              <a:t>Søger harmoni og indre fred</a:t>
            </a:r>
            <a:endParaRPr lang="en-US" sz="1400" dirty="0"/>
          </a:p>
        </p:txBody>
      </p:sp>
      <p:pic>
        <p:nvPicPr>
          <p:cNvPr id="37" name="Image 16" descr="preencoded.png"/>
          <p:cNvPicPr>
            <a:picLocks noChangeAspect="1"/>
          </p:cNvPicPr>
          <p:nvPr/>
        </p:nvPicPr>
        <p:blipFill>
          <a:blip r:embed="rId19"/>
          <a:stretch>
            <a:fillRect/>
          </a:stretch>
        </p:blipFill>
        <p:spPr>
          <a:xfrm>
            <a:off x="5005745" y="1733669"/>
            <a:ext cx="4618792" cy="4618792"/>
          </a:xfrm>
          <a:prstGeom prst="rect">
            <a:avLst/>
          </a:prstGeom>
        </p:spPr>
      </p:pic>
      <p:pic>
        <p:nvPicPr>
          <p:cNvPr id="38" name="Image 17" descr="preencoded.png"/>
          <p:cNvPicPr>
            <a:picLocks noChangeAspect="1"/>
          </p:cNvPicPr>
          <p:nvPr/>
        </p:nvPicPr>
        <p:blipFill>
          <a:blip r:embed="rId20"/>
          <a:stretch>
            <a:fillRect/>
          </a:stretch>
        </p:blipFill>
        <p:spPr>
          <a:xfrm>
            <a:off x="6628031" y="2356306"/>
            <a:ext cx="268129" cy="335161"/>
          </a:xfrm>
          <a:prstGeom prst="rect">
            <a:avLst/>
          </a:prstGeom>
        </p:spPr>
      </p:pic>
      <p:sp>
        <p:nvSpPr>
          <p:cNvPr id="39" name="Text 19"/>
          <p:cNvSpPr/>
          <p:nvPr/>
        </p:nvSpPr>
        <p:spPr>
          <a:xfrm>
            <a:off x="716875" y="6797516"/>
            <a:ext cx="13196649" cy="860108"/>
          </a:xfrm>
          <a:prstGeom prst="rect">
            <a:avLst/>
          </a:prstGeom>
          <a:noFill/>
          <a:ln/>
        </p:spPr>
        <p:txBody>
          <a:bodyPr wrap="square" lIns="0" tIns="0" rIns="0" bIns="0" rtlCol="0" anchor="t"/>
          <a:lstStyle/>
          <a:p>
            <a:pPr marL="0" indent="0" algn="l">
              <a:lnSpc>
                <a:spcPts val="2250"/>
              </a:lnSpc>
              <a:buNone/>
            </a:pPr>
            <a:r>
              <a:rPr lang="en-US" sz="1400" dirty="0">
                <a:solidFill>
                  <a:srgbClr val="403011"/>
                </a:solidFill>
                <a:latin typeface="Brygada 1918" pitchFamily="34" charset="0"/>
                <a:ea typeface="Brygada 1918" pitchFamily="34" charset="-122"/>
                <a:cs typeface="Brygada 1918" pitchFamily="34" charset="-120"/>
              </a:rPr>
              <a:t>Hver enneagramtype har sin egen unikke "sjælskvalitet" og et sæt karakteristika, der former deres måde at tænke, føle og handle på. Typerne er ikke statiske "kasser", men dynamiske beskrivelser af personlighedsmønstre, der rummer både styrker og udfordringer. Ved at forstå disse grundlæggende typer kan vi bedre navigere i vores egen og andres personlighed.</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089541"/>
            <a:ext cx="11863149" cy="620078"/>
          </a:xfrm>
          <a:prstGeom prst="rect">
            <a:avLst/>
          </a:prstGeom>
          <a:noFill/>
          <a:ln/>
        </p:spPr>
        <p:txBody>
          <a:bodyPr wrap="none" lIns="0" tIns="0" rIns="0" bIns="0" rtlCol="0" anchor="t"/>
          <a:lstStyle/>
          <a:p>
            <a:pPr marL="0" indent="0" algn="l">
              <a:lnSpc>
                <a:spcPts val="4850"/>
              </a:lnSpc>
              <a:buNone/>
            </a:pPr>
            <a:r>
              <a:rPr lang="en-US" sz="3900" dirty="0">
                <a:solidFill>
                  <a:srgbClr val="403011"/>
                </a:solidFill>
                <a:latin typeface="Brygada 1918 Semi Bold" pitchFamily="34" charset="0"/>
                <a:ea typeface="Brygada 1918 Semi Bold" pitchFamily="34" charset="-122"/>
                <a:cs typeface="Brygada 1918 Semi Bold" pitchFamily="34" charset="-120"/>
              </a:rPr>
              <a:t>Type 1-3: Perfektionisten, Hjælperen og Udretteren</a:t>
            </a:r>
            <a:endParaRPr lang="en-US" sz="3900" dirty="0"/>
          </a:p>
        </p:txBody>
      </p:sp>
      <p:sp>
        <p:nvSpPr>
          <p:cNvPr id="3" name="Shape 1"/>
          <p:cNvSpPr/>
          <p:nvPr/>
        </p:nvSpPr>
        <p:spPr>
          <a:xfrm>
            <a:off x="793790" y="2106454"/>
            <a:ext cx="4215289" cy="3857744"/>
          </a:xfrm>
          <a:prstGeom prst="roundRect">
            <a:avLst>
              <a:gd name="adj" fmla="val 7717"/>
            </a:avLst>
          </a:prstGeom>
          <a:solidFill>
            <a:srgbClr val="626C3B"/>
          </a:solidFill>
          <a:ln w="7620">
            <a:solidFill>
              <a:srgbClr val="7B8554"/>
            </a:solidFill>
            <a:prstDash val="solid"/>
          </a:ln>
        </p:spPr>
        <p:txBody>
          <a:bodyPr/>
          <a:lstStyle/>
          <a:p>
            <a:endParaRPr lang="da-DK"/>
          </a:p>
        </p:txBody>
      </p:sp>
      <p:sp>
        <p:nvSpPr>
          <p:cNvPr id="4" name="Text 2"/>
          <p:cNvSpPr/>
          <p:nvPr/>
        </p:nvSpPr>
        <p:spPr>
          <a:xfrm>
            <a:off x="999768" y="2312432"/>
            <a:ext cx="2655927"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Brygada 1918 Semi Bold" pitchFamily="34" charset="0"/>
                <a:ea typeface="Brygada 1918 Semi Bold" pitchFamily="34" charset="-122"/>
                <a:cs typeface="Brygada 1918 Semi Bold" pitchFamily="34" charset="-120"/>
              </a:rPr>
              <a:t>Type 1: Perfektionisten</a:t>
            </a:r>
            <a:endParaRPr lang="en-US" sz="1950" dirty="0"/>
          </a:p>
        </p:txBody>
      </p:sp>
      <p:sp>
        <p:nvSpPr>
          <p:cNvPr id="5" name="Text 3"/>
          <p:cNvSpPr/>
          <p:nvPr/>
        </p:nvSpPr>
        <p:spPr>
          <a:xfrm>
            <a:off x="999768" y="2741652"/>
            <a:ext cx="3803333" cy="317540"/>
          </a:xfrm>
          <a:prstGeom prst="rect">
            <a:avLst/>
          </a:prstGeom>
          <a:noFill/>
          <a:ln/>
        </p:spPr>
        <p:txBody>
          <a:bodyPr wrap="none" lIns="0" tIns="0" rIns="0" bIns="0" rtlCol="0" anchor="t"/>
          <a:lstStyle/>
          <a:p>
            <a:pPr marL="0" indent="0" algn="l">
              <a:lnSpc>
                <a:spcPts val="2500"/>
              </a:lnSpc>
              <a:buNone/>
            </a:pPr>
            <a:r>
              <a:rPr lang="en-US" sz="1550" dirty="0">
                <a:solidFill>
                  <a:srgbClr val="FFFFFF"/>
                </a:solidFill>
                <a:latin typeface="Brygada 1918" pitchFamily="34" charset="0"/>
                <a:ea typeface="Brygada 1918" pitchFamily="34" charset="-122"/>
                <a:cs typeface="Brygada 1918" pitchFamily="34" charset="-120"/>
              </a:rPr>
              <a:t>Essens: Fuldkommenhed, sindsro</a:t>
            </a:r>
            <a:endParaRPr lang="en-US" sz="1550" dirty="0"/>
          </a:p>
        </p:txBody>
      </p:sp>
      <p:sp>
        <p:nvSpPr>
          <p:cNvPr id="6" name="Text 4"/>
          <p:cNvSpPr/>
          <p:nvPr/>
        </p:nvSpPr>
        <p:spPr>
          <a:xfrm>
            <a:off x="999768" y="3178254"/>
            <a:ext cx="3803333" cy="635079"/>
          </a:xfrm>
          <a:prstGeom prst="rect">
            <a:avLst/>
          </a:prstGeom>
          <a:noFill/>
          <a:ln/>
        </p:spPr>
        <p:txBody>
          <a:bodyPr wrap="square" lIns="0" tIns="0" rIns="0" bIns="0" rtlCol="0" anchor="t"/>
          <a:lstStyle/>
          <a:p>
            <a:pPr marL="0" indent="0" algn="l">
              <a:lnSpc>
                <a:spcPts val="2500"/>
              </a:lnSpc>
              <a:buNone/>
            </a:pPr>
            <a:r>
              <a:rPr lang="en-US" sz="1550" dirty="0">
                <a:solidFill>
                  <a:srgbClr val="FFFFFF"/>
                </a:solidFill>
                <a:latin typeface="Brygada 1918" pitchFamily="34" charset="0"/>
                <a:ea typeface="Brygada 1918" pitchFamily="34" charset="-122"/>
                <a:cs typeface="Brygada 1918" pitchFamily="34" charset="-120"/>
              </a:rPr>
              <a:t>Længsel: At være god, retfærdig og moralsk korrekt</a:t>
            </a:r>
            <a:endParaRPr lang="en-US" sz="1550" dirty="0"/>
          </a:p>
        </p:txBody>
      </p:sp>
      <p:sp>
        <p:nvSpPr>
          <p:cNvPr id="7" name="Text 5"/>
          <p:cNvSpPr/>
          <p:nvPr/>
        </p:nvSpPr>
        <p:spPr>
          <a:xfrm>
            <a:off x="999768" y="3932396"/>
            <a:ext cx="3803333" cy="317540"/>
          </a:xfrm>
          <a:prstGeom prst="rect">
            <a:avLst/>
          </a:prstGeom>
          <a:noFill/>
          <a:ln/>
        </p:spPr>
        <p:txBody>
          <a:bodyPr wrap="none" lIns="0" tIns="0" rIns="0" bIns="0" rtlCol="0" anchor="t"/>
          <a:lstStyle/>
          <a:p>
            <a:pPr marL="0" indent="0" algn="l">
              <a:lnSpc>
                <a:spcPts val="2500"/>
              </a:lnSpc>
              <a:buNone/>
            </a:pPr>
            <a:r>
              <a:rPr lang="en-US" sz="1550" dirty="0">
                <a:solidFill>
                  <a:srgbClr val="FFFFFF"/>
                </a:solidFill>
                <a:latin typeface="Brygada 1918" pitchFamily="34" charset="0"/>
                <a:ea typeface="Brygada 1918" pitchFamily="34" charset="-122"/>
                <a:cs typeface="Brygada 1918" pitchFamily="34" charset="-120"/>
              </a:rPr>
              <a:t>Skygge: Undertrykt vrede og frustration</a:t>
            </a:r>
            <a:endParaRPr lang="en-US" sz="1550" dirty="0"/>
          </a:p>
        </p:txBody>
      </p:sp>
      <p:sp>
        <p:nvSpPr>
          <p:cNvPr id="8" name="Text 6"/>
          <p:cNvSpPr/>
          <p:nvPr/>
        </p:nvSpPr>
        <p:spPr>
          <a:xfrm>
            <a:off x="999768" y="4368998"/>
            <a:ext cx="3803333" cy="635079"/>
          </a:xfrm>
          <a:prstGeom prst="rect">
            <a:avLst/>
          </a:prstGeom>
          <a:noFill/>
          <a:ln/>
        </p:spPr>
        <p:txBody>
          <a:bodyPr wrap="square" lIns="0" tIns="0" rIns="0" bIns="0" rtlCol="0" anchor="t"/>
          <a:lstStyle/>
          <a:p>
            <a:pPr marL="0" indent="0" algn="l">
              <a:lnSpc>
                <a:spcPts val="2500"/>
              </a:lnSpc>
              <a:buNone/>
            </a:pPr>
            <a:r>
              <a:rPr lang="en-US" sz="1550" dirty="0">
                <a:solidFill>
                  <a:srgbClr val="FFFFFF"/>
                </a:solidFill>
                <a:latin typeface="Brygada 1918" pitchFamily="34" charset="0"/>
                <a:ea typeface="Brygada 1918" pitchFamily="34" charset="-122"/>
                <a:cs typeface="Brygada 1918" pitchFamily="34" charset="-120"/>
              </a:rPr>
              <a:t>Forsvar: Repression af følelser og impulser</a:t>
            </a:r>
            <a:endParaRPr lang="en-US" sz="1550" dirty="0"/>
          </a:p>
        </p:txBody>
      </p:sp>
      <p:sp>
        <p:nvSpPr>
          <p:cNvPr id="9" name="Text 7"/>
          <p:cNvSpPr/>
          <p:nvPr/>
        </p:nvSpPr>
        <p:spPr>
          <a:xfrm>
            <a:off x="999768" y="5123140"/>
            <a:ext cx="3803333" cy="635079"/>
          </a:xfrm>
          <a:prstGeom prst="rect">
            <a:avLst/>
          </a:prstGeom>
          <a:noFill/>
          <a:ln/>
        </p:spPr>
        <p:txBody>
          <a:bodyPr wrap="square" lIns="0" tIns="0" rIns="0" bIns="0" rtlCol="0" anchor="t"/>
          <a:lstStyle/>
          <a:p>
            <a:pPr marL="0" indent="0" algn="l">
              <a:lnSpc>
                <a:spcPts val="2500"/>
              </a:lnSpc>
              <a:buNone/>
            </a:pPr>
            <a:r>
              <a:rPr lang="en-US" sz="1550" dirty="0">
                <a:solidFill>
                  <a:srgbClr val="FFFFFF"/>
                </a:solidFill>
                <a:latin typeface="Brygada 1918" pitchFamily="34" charset="0"/>
                <a:ea typeface="Brygada 1918" pitchFamily="34" charset="-122"/>
                <a:cs typeface="Brygada 1918" pitchFamily="34" charset="-120"/>
              </a:rPr>
              <a:t>I terapi: Selvkritiske, stram kropsholdning, søger at "gøre det rigtige"</a:t>
            </a:r>
            <a:endParaRPr lang="en-US" sz="1550" dirty="0"/>
          </a:p>
        </p:txBody>
      </p:sp>
      <p:sp>
        <p:nvSpPr>
          <p:cNvPr id="10" name="Shape 8"/>
          <p:cNvSpPr/>
          <p:nvPr/>
        </p:nvSpPr>
        <p:spPr>
          <a:xfrm>
            <a:off x="5207437" y="2106454"/>
            <a:ext cx="4215408" cy="3857744"/>
          </a:xfrm>
          <a:prstGeom prst="roundRect">
            <a:avLst>
              <a:gd name="adj" fmla="val 7717"/>
            </a:avLst>
          </a:prstGeom>
          <a:solidFill>
            <a:srgbClr val="83792E"/>
          </a:solidFill>
          <a:ln w="7620">
            <a:solidFill>
              <a:srgbClr val="9C9247"/>
            </a:solidFill>
            <a:prstDash val="solid"/>
          </a:ln>
        </p:spPr>
        <p:txBody>
          <a:bodyPr/>
          <a:lstStyle/>
          <a:p>
            <a:endParaRPr lang="da-DK"/>
          </a:p>
        </p:txBody>
      </p:sp>
      <p:sp>
        <p:nvSpPr>
          <p:cNvPr id="11" name="Text 9"/>
          <p:cNvSpPr/>
          <p:nvPr/>
        </p:nvSpPr>
        <p:spPr>
          <a:xfrm>
            <a:off x="5413415" y="231243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Brygada 1918 Semi Bold" pitchFamily="34" charset="0"/>
                <a:ea typeface="Brygada 1918 Semi Bold" pitchFamily="34" charset="-122"/>
                <a:cs typeface="Brygada 1918 Semi Bold" pitchFamily="34" charset="-120"/>
              </a:rPr>
              <a:t>Type 2: Hjælperen</a:t>
            </a:r>
            <a:endParaRPr lang="en-US" sz="1950" dirty="0"/>
          </a:p>
        </p:txBody>
      </p:sp>
      <p:sp>
        <p:nvSpPr>
          <p:cNvPr id="12" name="Text 10"/>
          <p:cNvSpPr/>
          <p:nvPr/>
        </p:nvSpPr>
        <p:spPr>
          <a:xfrm>
            <a:off x="5413415" y="2741652"/>
            <a:ext cx="3803452" cy="317540"/>
          </a:xfrm>
          <a:prstGeom prst="rect">
            <a:avLst/>
          </a:prstGeom>
          <a:noFill/>
          <a:ln/>
        </p:spPr>
        <p:txBody>
          <a:bodyPr wrap="none" lIns="0" tIns="0" rIns="0" bIns="0" rtlCol="0" anchor="t"/>
          <a:lstStyle/>
          <a:p>
            <a:pPr marL="0" indent="0" algn="l">
              <a:lnSpc>
                <a:spcPts val="2500"/>
              </a:lnSpc>
              <a:buNone/>
            </a:pPr>
            <a:r>
              <a:rPr lang="en-US" sz="1550" dirty="0">
                <a:solidFill>
                  <a:srgbClr val="FFFFFF"/>
                </a:solidFill>
                <a:latin typeface="Brygada 1918" pitchFamily="34" charset="0"/>
                <a:ea typeface="Brygada 1918" pitchFamily="34" charset="-122"/>
                <a:cs typeface="Brygada 1918" pitchFamily="34" charset="-120"/>
              </a:rPr>
              <a:t>Essens: Ubetinget kærlighed, ydmyghed</a:t>
            </a:r>
            <a:endParaRPr lang="en-US" sz="1550" dirty="0"/>
          </a:p>
        </p:txBody>
      </p:sp>
      <p:sp>
        <p:nvSpPr>
          <p:cNvPr id="13" name="Text 11"/>
          <p:cNvSpPr/>
          <p:nvPr/>
        </p:nvSpPr>
        <p:spPr>
          <a:xfrm>
            <a:off x="5413415" y="3178254"/>
            <a:ext cx="3803452" cy="317540"/>
          </a:xfrm>
          <a:prstGeom prst="rect">
            <a:avLst/>
          </a:prstGeom>
          <a:noFill/>
          <a:ln/>
        </p:spPr>
        <p:txBody>
          <a:bodyPr wrap="none" lIns="0" tIns="0" rIns="0" bIns="0" rtlCol="0" anchor="t"/>
          <a:lstStyle/>
          <a:p>
            <a:pPr marL="0" indent="0" algn="l">
              <a:lnSpc>
                <a:spcPts val="2500"/>
              </a:lnSpc>
              <a:buNone/>
            </a:pPr>
            <a:r>
              <a:rPr lang="en-US" sz="1550" dirty="0">
                <a:solidFill>
                  <a:srgbClr val="FFFFFF"/>
                </a:solidFill>
                <a:latin typeface="Brygada 1918" pitchFamily="34" charset="0"/>
                <a:ea typeface="Brygada 1918" pitchFamily="34" charset="-122"/>
                <a:cs typeface="Brygada 1918" pitchFamily="34" charset="-120"/>
              </a:rPr>
              <a:t>Længsel: At blive elsket for den, de er</a:t>
            </a:r>
            <a:endParaRPr lang="en-US" sz="1550" dirty="0"/>
          </a:p>
        </p:txBody>
      </p:sp>
      <p:sp>
        <p:nvSpPr>
          <p:cNvPr id="14" name="Text 12"/>
          <p:cNvSpPr/>
          <p:nvPr/>
        </p:nvSpPr>
        <p:spPr>
          <a:xfrm>
            <a:off x="5413415" y="3614857"/>
            <a:ext cx="3803452" cy="317540"/>
          </a:xfrm>
          <a:prstGeom prst="rect">
            <a:avLst/>
          </a:prstGeom>
          <a:noFill/>
          <a:ln/>
        </p:spPr>
        <p:txBody>
          <a:bodyPr wrap="none" lIns="0" tIns="0" rIns="0" bIns="0" rtlCol="0" anchor="t"/>
          <a:lstStyle/>
          <a:p>
            <a:pPr marL="0" indent="0" algn="l">
              <a:lnSpc>
                <a:spcPts val="2500"/>
              </a:lnSpc>
              <a:buNone/>
            </a:pPr>
            <a:r>
              <a:rPr lang="en-US" sz="1550" dirty="0">
                <a:solidFill>
                  <a:srgbClr val="FFFFFF"/>
                </a:solidFill>
                <a:latin typeface="Brygada 1918" pitchFamily="34" charset="0"/>
                <a:ea typeface="Brygada 1918" pitchFamily="34" charset="-122"/>
                <a:cs typeface="Brygada 1918" pitchFamily="34" charset="-120"/>
              </a:rPr>
              <a:t>Skygge: Stolthed, behov for bekræftelse</a:t>
            </a:r>
            <a:endParaRPr lang="en-US" sz="1550" dirty="0"/>
          </a:p>
        </p:txBody>
      </p:sp>
      <p:sp>
        <p:nvSpPr>
          <p:cNvPr id="15" name="Text 13"/>
          <p:cNvSpPr/>
          <p:nvPr/>
        </p:nvSpPr>
        <p:spPr>
          <a:xfrm>
            <a:off x="5413415" y="4051459"/>
            <a:ext cx="3803452" cy="317540"/>
          </a:xfrm>
          <a:prstGeom prst="rect">
            <a:avLst/>
          </a:prstGeom>
          <a:noFill/>
          <a:ln/>
        </p:spPr>
        <p:txBody>
          <a:bodyPr wrap="none" lIns="0" tIns="0" rIns="0" bIns="0" rtlCol="0" anchor="t"/>
          <a:lstStyle/>
          <a:p>
            <a:pPr marL="0" indent="0" algn="l">
              <a:lnSpc>
                <a:spcPts val="2500"/>
              </a:lnSpc>
              <a:buNone/>
            </a:pPr>
            <a:r>
              <a:rPr lang="en-US" sz="1550" dirty="0">
                <a:solidFill>
                  <a:srgbClr val="FFFFFF"/>
                </a:solidFill>
                <a:latin typeface="Brygada 1918" pitchFamily="34" charset="0"/>
                <a:ea typeface="Brygada 1918" pitchFamily="34" charset="-122"/>
                <a:cs typeface="Brygada 1918" pitchFamily="34" charset="-120"/>
              </a:rPr>
              <a:t>Forsvar: Fornægtelse af egne behov</a:t>
            </a:r>
            <a:endParaRPr lang="en-US" sz="1550" dirty="0"/>
          </a:p>
        </p:txBody>
      </p:sp>
      <p:sp>
        <p:nvSpPr>
          <p:cNvPr id="16" name="Text 14"/>
          <p:cNvSpPr/>
          <p:nvPr/>
        </p:nvSpPr>
        <p:spPr>
          <a:xfrm>
            <a:off x="5413415" y="4488061"/>
            <a:ext cx="3803452" cy="635079"/>
          </a:xfrm>
          <a:prstGeom prst="rect">
            <a:avLst/>
          </a:prstGeom>
          <a:noFill/>
          <a:ln/>
        </p:spPr>
        <p:txBody>
          <a:bodyPr wrap="square" lIns="0" tIns="0" rIns="0" bIns="0" rtlCol="0" anchor="t"/>
          <a:lstStyle/>
          <a:p>
            <a:pPr marL="0" indent="0" algn="l">
              <a:lnSpc>
                <a:spcPts val="2500"/>
              </a:lnSpc>
              <a:buNone/>
            </a:pPr>
            <a:r>
              <a:rPr lang="en-US" sz="1550" dirty="0">
                <a:solidFill>
                  <a:srgbClr val="FFFFFF"/>
                </a:solidFill>
                <a:latin typeface="Brygada 1918" pitchFamily="34" charset="0"/>
                <a:ea typeface="Brygada 1918" pitchFamily="34" charset="-122"/>
                <a:cs typeface="Brygada 1918" pitchFamily="34" charset="-120"/>
              </a:rPr>
              <a:t>I terapi: Opmærksomme på andres behov, varm energi</a:t>
            </a:r>
            <a:endParaRPr lang="en-US" sz="1550" dirty="0"/>
          </a:p>
        </p:txBody>
      </p:sp>
      <p:sp>
        <p:nvSpPr>
          <p:cNvPr id="17" name="Shape 15"/>
          <p:cNvSpPr/>
          <p:nvPr/>
        </p:nvSpPr>
        <p:spPr>
          <a:xfrm>
            <a:off x="9621203" y="2106454"/>
            <a:ext cx="4215289" cy="3857744"/>
          </a:xfrm>
          <a:prstGeom prst="roundRect">
            <a:avLst>
              <a:gd name="adj" fmla="val 7717"/>
            </a:avLst>
          </a:prstGeom>
          <a:solidFill>
            <a:srgbClr val="E8AF3B"/>
          </a:solidFill>
          <a:ln w="7620">
            <a:solidFill>
              <a:srgbClr val="CE9521"/>
            </a:solidFill>
            <a:prstDash val="solid"/>
          </a:ln>
        </p:spPr>
        <p:txBody>
          <a:bodyPr/>
          <a:lstStyle/>
          <a:p>
            <a:endParaRPr lang="da-DK"/>
          </a:p>
        </p:txBody>
      </p:sp>
      <p:sp>
        <p:nvSpPr>
          <p:cNvPr id="18" name="Text 16"/>
          <p:cNvSpPr/>
          <p:nvPr/>
        </p:nvSpPr>
        <p:spPr>
          <a:xfrm>
            <a:off x="9827181" y="231243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Brygada 1918 Semi Bold" pitchFamily="34" charset="0"/>
                <a:ea typeface="Brygada 1918 Semi Bold" pitchFamily="34" charset="-122"/>
                <a:cs typeface="Brygada 1918 Semi Bold" pitchFamily="34" charset="-120"/>
              </a:rPr>
              <a:t>Type 3: Udretteren</a:t>
            </a:r>
            <a:endParaRPr lang="en-US" sz="1950" dirty="0"/>
          </a:p>
        </p:txBody>
      </p:sp>
      <p:sp>
        <p:nvSpPr>
          <p:cNvPr id="19" name="Text 17"/>
          <p:cNvSpPr/>
          <p:nvPr/>
        </p:nvSpPr>
        <p:spPr>
          <a:xfrm>
            <a:off x="9827181" y="2741652"/>
            <a:ext cx="3803333" cy="317540"/>
          </a:xfrm>
          <a:prstGeom prst="rect">
            <a:avLst/>
          </a:prstGeom>
          <a:noFill/>
          <a:ln/>
        </p:spPr>
        <p:txBody>
          <a:bodyPr wrap="none" lIns="0" tIns="0" rIns="0" bIns="0" rtlCol="0" anchor="t"/>
          <a:lstStyle/>
          <a:p>
            <a:pPr marL="0" indent="0" algn="l">
              <a:lnSpc>
                <a:spcPts val="2500"/>
              </a:lnSpc>
              <a:buNone/>
            </a:pPr>
            <a:r>
              <a:rPr lang="en-US" sz="1550" dirty="0">
                <a:solidFill>
                  <a:srgbClr val="000000"/>
                </a:solidFill>
                <a:latin typeface="Brygada 1918" pitchFamily="34" charset="0"/>
                <a:ea typeface="Brygada 1918" pitchFamily="34" charset="-122"/>
                <a:cs typeface="Brygada 1918" pitchFamily="34" charset="-120"/>
              </a:rPr>
              <a:t>Essens: Autentisk værdi, sandhed</a:t>
            </a:r>
            <a:endParaRPr lang="en-US" sz="1550" dirty="0"/>
          </a:p>
        </p:txBody>
      </p:sp>
      <p:sp>
        <p:nvSpPr>
          <p:cNvPr id="20" name="Text 18"/>
          <p:cNvSpPr/>
          <p:nvPr/>
        </p:nvSpPr>
        <p:spPr>
          <a:xfrm>
            <a:off x="9827181" y="3178254"/>
            <a:ext cx="3803333" cy="63507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Brygada 1918" pitchFamily="34" charset="0"/>
                <a:ea typeface="Brygada 1918" pitchFamily="34" charset="-122"/>
                <a:cs typeface="Brygada 1918" pitchFamily="34" charset="-120"/>
              </a:rPr>
              <a:t>Længsel: At blive værdsat for deres sande selv</a:t>
            </a:r>
            <a:endParaRPr lang="en-US" sz="1550" dirty="0"/>
          </a:p>
        </p:txBody>
      </p:sp>
      <p:sp>
        <p:nvSpPr>
          <p:cNvPr id="21" name="Text 19"/>
          <p:cNvSpPr/>
          <p:nvPr/>
        </p:nvSpPr>
        <p:spPr>
          <a:xfrm>
            <a:off x="9827181" y="3932396"/>
            <a:ext cx="3803333" cy="63507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Brygada 1918" pitchFamily="34" charset="0"/>
                <a:ea typeface="Brygada 1918" pitchFamily="34" charset="-122"/>
                <a:cs typeface="Brygada 1918" pitchFamily="34" charset="-120"/>
              </a:rPr>
              <a:t>Skygge: Forfængelighed, image over autenticitet</a:t>
            </a:r>
            <a:endParaRPr lang="en-US" sz="1550" dirty="0"/>
          </a:p>
        </p:txBody>
      </p:sp>
      <p:sp>
        <p:nvSpPr>
          <p:cNvPr id="22" name="Text 20"/>
          <p:cNvSpPr/>
          <p:nvPr/>
        </p:nvSpPr>
        <p:spPr>
          <a:xfrm>
            <a:off x="9827181" y="4686538"/>
            <a:ext cx="3803333" cy="317540"/>
          </a:xfrm>
          <a:prstGeom prst="rect">
            <a:avLst/>
          </a:prstGeom>
          <a:noFill/>
          <a:ln/>
        </p:spPr>
        <p:txBody>
          <a:bodyPr wrap="none" lIns="0" tIns="0" rIns="0" bIns="0" rtlCol="0" anchor="t"/>
          <a:lstStyle/>
          <a:p>
            <a:pPr marL="0" indent="0" algn="l">
              <a:lnSpc>
                <a:spcPts val="2500"/>
              </a:lnSpc>
              <a:buNone/>
            </a:pPr>
            <a:r>
              <a:rPr lang="en-US" sz="1550" dirty="0">
                <a:solidFill>
                  <a:srgbClr val="000000"/>
                </a:solidFill>
                <a:latin typeface="Brygada 1918" pitchFamily="34" charset="0"/>
                <a:ea typeface="Brygada 1918" pitchFamily="34" charset="-122"/>
                <a:cs typeface="Brygada 1918" pitchFamily="34" charset="-120"/>
              </a:rPr>
              <a:t>Forsvar: Identifikation med roller/facade</a:t>
            </a:r>
            <a:endParaRPr lang="en-US" sz="1550" dirty="0"/>
          </a:p>
        </p:txBody>
      </p:sp>
      <p:sp>
        <p:nvSpPr>
          <p:cNvPr id="23" name="Text 21"/>
          <p:cNvSpPr/>
          <p:nvPr/>
        </p:nvSpPr>
        <p:spPr>
          <a:xfrm>
            <a:off x="9827181" y="5123140"/>
            <a:ext cx="3803333" cy="63507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Brygada 1918" pitchFamily="34" charset="0"/>
                <a:ea typeface="Brygada 1918" pitchFamily="34" charset="-122"/>
                <a:cs typeface="Brygada 1918" pitchFamily="34" charset="-120"/>
              </a:rPr>
              <a:t>I terapi: Målrettet på resultater, undgår dybere følelser</a:t>
            </a:r>
            <a:endParaRPr lang="en-US" sz="1550" dirty="0"/>
          </a:p>
        </p:txBody>
      </p:sp>
      <p:sp>
        <p:nvSpPr>
          <p:cNvPr id="24" name="Text 22"/>
          <p:cNvSpPr/>
          <p:nvPr/>
        </p:nvSpPr>
        <p:spPr>
          <a:xfrm>
            <a:off x="793790" y="6187440"/>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Disse tre typer udgør den første triade i Enneagrammet, ofte kaldet "Hjerte-triade". Type 1 drives af en indre kritiker, der søger perfektion. Type 2 motiveres af behovet for at være elsket gennem at hjælpe andre. Type 3 stræber efter succes og anerkendelse, ofte gennem præstationer og resultater. I terapeutisk arbejde er det vigtigt at være opmærksom på disse drivkræfter for at kunne møde klienten, hvor de er.</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99599" y="412194"/>
            <a:ext cx="9018865" cy="468511"/>
          </a:xfrm>
          <a:prstGeom prst="rect">
            <a:avLst/>
          </a:prstGeom>
          <a:noFill/>
          <a:ln/>
        </p:spPr>
        <p:txBody>
          <a:bodyPr wrap="none" lIns="0" tIns="0" rIns="0" bIns="0" rtlCol="0" anchor="t"/>
          <a:lstStyle/>
          <a:p>
            <a:pPr marL="0" indent="0" algn="l">
              <a:lnSpc>
                <a:spcPts val="3650"/>
              </a:lnSpc>
              <a:buNone/>
            </a:pPr>
            <a:r>
              <a:rPr lang="en-US" sz="2950" dirty="0">
                <a:solidFill>
                  <a:srgbClr val="403011"/>
                </a:solidFill>
                <a:latin typeface="Brygada 1918 Semi Bold" pitchFamily="34" charset="0"/>
                <a:ea typeface="Brygada 1918 Semi Bold" pitchFamily="34" charset="-122"/>
                <a:cs typeface="Brygada 1918 Semi Bold" pitchFamily="34" charset="-120"/>
              </a:rPr>
              <a:t>Type 4-6: Individualisten, Iagttageren og Loyalisten</a:t>
            </a:r>
            <a:endParaRPr lang="en-US" sz="2950" dirty="0"/>
          </a:p>
        </p:txBody>
      </p:sp>
      <p:pic>
        <p:nvPicPr>
          <p:cNvPr id="3" name="Image 0" descr="preencoded.png"/>
          <p:cNvPicPr>
            <a:picLocks noChangeAspect="1"/>
          </p:cNvPicPr>
          <p:nvPr/>
        </p:nvPicPr>
        <p:blipFill>
          <a:blip r:embed="rId3"/>
          <a:stretch>
            <a:fillRect/>
          </a:stretch>
        </p:blipFill>
        <p:spPr>
          <a:xfrm>
            <a:off x="599599" y="1274088"/>
            <a:ext cx="6532721" cy="3919538"/>
          </a:xfrm>
          <a:prstGeom prst="rect">
            <a:avLst/>
          </a:prstGeom>
        </p:spPr>
      </p:pic>
      <p:sp>
        <p:nvSpPr>
          <p:cNvPr id="4" name="Text 1"/>
          <p:cNvSpPr/>
          <p:nvPr/>
        </p:nvSpPr>
        <p:spPr>
          <a:xfrm>
            <a:off x="7505700" y="1255395"/>
            <a:ext cx="2009418" cy="234196"/>
          </a:xfrm>
          <a:prstGeom prst="rect">
            <a:avLst/>
          </a:prstGeom>
          <a:noFill/>
          <a:ln/>
        </p:spPr>
        <p:txBody>
          <a:bodyPr wrap="none" lIns="0" tIns="0" rIns="0" bIns="0" rtlCol="0" anchor="t"/>
          <a:lstStyle/>
          <a:p>
            <a:pPr marL="0" indent="0" algn="l">
              <a:lnSpc>
                <a:spcPts val="1800"/>
              </a:lnSpc>
              <a:buNone/>
            </a:pPr>
            <a:r>
              <a:rPr lang="en-US" sz="1450" dirty="0">
                <a:solidFill>
                  <a:srgbClr val="403011"/>
                </a:solidFill>
                <a:latin typeface="Brygada 1918 Semi Bold" pitchFamily="34" charset="0"/>
                <a:ea typeface="Brygada 1918 Semi Bold" pitchFamily="34" charset="-122"/>
                <a:cs typeface="Brygada 1918 Semi Bold" pitchFamily="34" charset="-120"/>
              </a:rPr>
              <a:t>Type 4: Individualisten</a:t>
            </a:r>
            <a:endParaRPr lang="en-US" sz="1450" dirty="0"/>
          </a:p>
        </p:txBody>
      </p:sp>
      <p:sp>
        <p:nvSpPr>
          <p:cNvPr id="5" name="Text 2"/>
          <p:cNvSpPr/>
          <p:nvPr/>
        </p:nvSpPr>
        <p:spPr>
          <a:xfrm>
            <a:off x="7505700" y="1639491"/>
            <a:ext cx="6532721" cy="239792"/>
          </a:xfrm>
          <a:prstGeom prst="rect">
            <a:avLst/>
          </a:prstGeom>
          <a:noFill/>
          <a:ln/>
        </p:spPr>
        <p:txBody>
          <a:bodyPr wrap="non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Essens: Unikhed, emotionel balance</a:t>
            </a:r>
            <a:endParaRPr lang="en-US" sz="1150" dirty="0"/>
          </a:p>
        </p:txBody>
      </p:sp>
      <p:sp>
        <p:nvSpPr>
          <p:cNvPr id="6" name="Text 3"/>
          <p:cNvSpPr/>
          <p:nvPr/>
        </p:nvSpPr>
        <p:spPr>
          <a:xfrm>
            <a:off x="7505700" y="2014180"/>
            <a:ext cx="6532721" cy="239792"/>
          </a:xfrm>
          <a:prstGeom prst="rect">
            <a:avLst/>
          </a:prstGeom>
          <a:noFill/>
          <a:ln/>
        </p:spPr>
        <p:txBody>
          <a:bodyPr wrap="non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Længsel: At finde en følelse af helhed og sin unikke betydning</a:t>
            </a:r>
            <a:endParaRPr lang="en-US" sz="1150" dirty="0"/>
          </a:p>
        </p:txBody>
      </p:sp>
      <p:sp>
        <p:nvSpPr>
          <p:cNvPr id="7" name="Text 4"/>
          <p:cNvSpPr/>
          <p:nvPr/>
        </p:nvSpPr>
        <p:spPr>
          <a:xfrm>
            <a:off x="7505700" y="2388870"/>
            <a:ext cx="6532721" cy="239792"/>
          </a:xfrm>
          <a:prstGeom prst="rect">
            <a:avLst/>
          </a:prstGeom>
          <a:noFill/>
          <a:ln/>
        </p:spPr>
        <p:txBody>
          <a:bodyPr wrap="non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Skygge: Misundelse, selvoptagethed</a:t>
            </a:r>
            <a:endParaRPr lang="en-US" sz="1150" dirty="0"/>
          </a:p>
        </p:txBody>
      </p:sp>
      <p:sp>
        <p:nvSpPr>
          <p:cNvPr id="8" name="Text 5"/>
          <p:cNvSpPr/>
          <p:nvPr/>
        </p:nvSpPr>
        <p:spPr>
          <a:xfrm>
            <a:off x="7505700" y="2763560"/>
            <a:ext cx="6532721" cy="239792"/>
          </a:xfrm>
          <a:prstGeom prst="rect">
            <a:avLst/>
          </a:prstGeom>
          <a:noFill/>
          <a:ln/>
        </p:spPr>
        <p:txBody>
          <a:bodyPr wrap="non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I terapi: Dyb følelsesmæssig intensitet, kreativ, tendens til melankoli</a:t>
            </a:r>
            <a:endParaRPr lang="en-US" sz="1150" dirty="0"/>
          </a:p>
        </p:txBody>
      </p:sp>
      <p:sp>
        <p:nvSpPr>
          <p:cNvPr id="9" name="Text 6"/>
          <p:cNvSpPr/>
          <p:nvPr/>
        </p:nvSpPr>
        <p:spPr>
          <a:xfrm>
            <a:off x="7505700" y="3153251"/>
            <a:ext cx="1873925" cy="234196"/>
          </a:xfrm>
          <a:prstGeom prst="rect">
            <a:avLst/>
          </a:prstGeom>
          <a:noFill/>
          <a:ln/>
        </p:spPr>
        <p:txBody>
          <a:bodyPr wrap="none" lIns="0" tIns="0" rIns="0" bIns="0" rtlCol="0" anchor="t"/>
          <a:lstStyle/>
          <a:p>
            <a:pPr marL="0" indent="0" algn="l">
              <a:lnSpc>
                <a:spcPts val="1800"/>
              </a:lnSpc>
              <a:buNone/>
            </a:pPr>
            <a:r>
              <a:rPr lang="en-US" sz="1450" dirty="0">
                <a:solidFill>
                  <a:srgbClr val="403011"/>
                </a:solidFill>
                <a:latin typeface="Brygada 1918 Semi Bold" pitchFamily="34" charset="0"/>
                <a:ea typeface="Brygada 1918 Semi Bold" pitchFamily="34" charset="-122"/>
                <a:cs typeface="Brygada 1918 Semi Bold" pitchFamily="34" charset="-120"/>
              </a:rPr>
              <a:t>Type 5: Iagttageren</a:t>
            </a:r>
            <a:endParaRPr lang="en-US" sz="1450" dirty="0"/>
          </a:p>
        </p:txBody>
      </p:sp>
      <p:sp>
        <p:nvSpPr>
          <p:cNvPr id="10" name="Text 7"/>
          <p:cNvSpPr/>
          <p:nvPr/>
        </p:nvSpPr>
        <p:spPr>
          <a:xfrm>
            <a:off x="7505700" y="3537347"/>
            <a:ext cx="6532721" cy="239792"/>
          </a:xfrm>
          <a:prstGeom prst="rect">
            <a:avLst/>
          </a:prstGeom>
          <a:noFill/>
          <a:ln/>
        </p:spPr>
        <p:txBody>
          <a:bodyPr wrap="non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Essens: Viden, indre ro, ikke-tilknytning</a:t>
            </a:r>
            <a:endParaRPr lang="en-US" sz="1150" dirty="0"/>
          </a:p>
        </p:txBody>
      </p:sp>
      <p:sp>
        <p:nvSpPr>
          <p:cNvPr id="11" name="Text 8"/>
          <p:cNvSpPr/>
          <p:nvPr/>
        </p:nvSpPr>
        <p:spPr>
          <a:xfrm>
            <a:off x="7505700" y="3912037"/>
            <a:ext cx="6532721" cy="239792"/>
          </a:xfrm>
          <a:prstGeom prst="rect">
            <a:avLst/>
          </a:prstGeom>
          <a:noFill/>
          <a:ln/>
        </p:spPr>
        <p:txBody>
          <a:bodyPr wrap="non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Længsel: At forstå verden og føle sig kompetent</a:t>
            </a:r>
            <a:endParaRPr lang="en-US" sz="1150" dirty="0"/>
          </a:p>
        </p:txBody>
      </p:sp>
      <p:sp>
        <p:nvSpPr>
          <p:cNvPr id="12" name="Text 9"/>
          <p:cNvSpPr/>
          <p:nvPr/>
        </p:nvSpPr>
        <p:spPr>
          <a:xfrm>
            <a:off x="7505700" y="4286726"/>
            <a:ext cx="6532721" cy="239792"/>
          </a:xfrm>
          <a:prstGeom prst="rect">
            <a:avLst/>
          </a:prstGeom>
          <a:noFill/>
          <a:ln/>
        </p:spPr>
        <p:txBody>
          <a:bodyPr wrap="non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Skygge: Grådighed efter tid/plads, emotionel tilbagetrækning</a:t>
            </a:r>
            <a:endParaRPr lang="en-US" sz="1150" dirty="0"/>
          </a:p>
        </p:txBody>
      </p:sp>
      <p:sp>
        <p:nvSpPr>
          <p:cNvPr id="13" name="Text 10"/>
          <p:cNvSpPr/>
          <p:nvPr/>
        </p:nvSpPr>
        <p:spPr>
          <a:xfrm>
            <a:off x="7505700" y="4661416"/>
            <a:ext cx="6532721" cy="239792"/>
          </a:xfrm>
          <a:prstGeom prst="rect">
            <a:avLst/>
          </a:prstGeom>
          <a:noFill/>
          <a:ln/>
        </p:spPr>
        <p:txBody>
          <a:bodyPr wrap="non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I terapi: Tilbagetrukket, intellektuel, undgår følelser</a:t>
            </a:r>
            <a:endParaRPr lang="en-US" sz="1150" dirty="0"/>
          </a:p>
        </p:txBody>
      </p:sp>
      <p:sp>
        <p:nvSpPr>
          <p:cNvPr id="14" name="Text 11"/>
          <p:cNvSpPr/>
          <p:nvPr/>
        </p:nvSpPr>
        <p:spPr>
          <a:xfrm>
            <a:off x="7505700" y="5051108"/>
            <a:ext cx="1873925" cy="234196"/>
          </a:xfrm>
          <a:prstGeom prst="rect">
            <a:avLst/>
          </a:prstGeom>
          <a:noFill/>
          <a:ln/>
        </p:spPr>
        <p:txBody>
          <a:bodyPr wrap="none" lIns="0" tIns="0" rIns="0" bIns="0" rtlCol="0" anchor="t"/>
          <a:lstStyle/>
          <a:p>
            <a:pPr marL="0" indent="0" algn="l">
              <a:lnSpc>
                <a:spcPts val="1800"/>
              </a:lnSpc>
              <a:buNone/>
            </a:pPr>
            <a:r>
              <a:rPr lang="en-US" sz="1450" dirty="0">
                <a:solidFill>
                  <a:srgbClr val="403011"/>
                </a:solidFill>
                <a:latin typeface="Brygada 1918 Semi Bold" pitchFamily="34" charset="0"/>
                <a:ea typeface="Brygada 1918 Semi Bold" pitchFamily="34" charset="-122"/>
                <a:cs typeface="Brygada 1918 Semi Bold" pitchFamily="34" charset="-120"/>
              </a:rPr>
              <a:t>Type 6: Loyalisten</a:t>
            </a:r>
            <a:endParaRPr lang="en-US" sz="1450" dirty="0"/>
          </a:p>
        </p:txBody>
      </p:sp>
      <p:sp>
        <p:nvSpPr>
          <p:cNvPr id="15" name="Text 12"/>
          <p:cNvSpPr/>
          <p:nvPr/>
        </p:nvSpPr>
        <p:spPr>
          <a:xfrm>
            <a:off x="7505700" y="5435203"/>
            <a:ext cx="6532721" cy="239792"/>
          </a:xfrm>
          <a:prstGeom prst="rect">
            <a:avLst/>
          </a:prstGeom>
          <a:noFill/>
          <a:ln/>
        </p:spPr>
        <p:txBody>
          <a:bodyPr wrap="non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Essens: Basal tillid, mod</a:t>
            </a:r>
            <a:endParaRPr lang="en-US" sz="1150" dirty="0"/>
          </a:p>
        </p:txBody>
      </p:sp>
      <p:sp>
        <p:nvSpPr>
          <p:cNvPr id="16" name="Text 13"/>
          <p:cNvSpPr/>
          <p:nvPr/>
        </p:nvSpPr>
        <p:spPr>
          <a:xfrm>
            <a:off x="7505700" y="5809893"/>
            <a:ext cx="6532721" cy="239792"/>
          </a:xfrm>
          <a:prstGeom prst="rect">
            <a:avLst/>
          </a:prstGeom>
          <a:noFill/>
          <a:ln/>
        </p:spPr>
        <p:txBody>
          <a:bodyPr wrap="non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Længsel: At finde sikkerhed og støtte</a:t>
            </a:r>
            <a:endParaRPr lang="en-US" sz="1150" dirty="0"/>
          </a:p>
        </p:txBody>
      </p:sp>
      <p:sp>
        <p:nvSpPr>
          <p:cNvPr id="17" name="Text 14"/>
          <p:cNvSpPr/>
          <p:nvPr/>
        </p:nvSpPr>
        <p:spPr>
          <a:xfrm>
            <a:off x="7505700" y="6184583"/>
            <a:ext cx="6532721" cy="239792"/>
          </a:xfrm>
          <a:prstGeom prst="rect">
            <a:avLst/>
          </a:prstGeom>
          <a:noFill/>
          <a:ln/>
        </p:spPr>
        <p:txBody>
          <a:bodyPr wrap="non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Skygge: Frygt, paranoia, tvivl</a:t>
            </a:r>
            <a:endParaRPr lang="en-US" sz="1150" dirty="0"/>
          </a:p>
        </p:txBody>
      </p:sp>
      <p:sp>
        <p:nvSpPr>
          <p:cNvPr id="18" name="Text 15"/>
          <p:cNvSpPr/>
          <p:nvPr/>
        </p:nvSpPr>
        <p:spPr>
          <a:xfrm>
            <a:off x="7505700" y="6559272"/>
            <a:ext cx="6532721" cy="239792"/>
          </a:xfrm>
          <a:prstGeom prst="rect">
            <a:avLst/>
          </a:prstGeom>
          <a:noFill/>
          <a:ln/>
        </p:spPr>
        <p:txBody>
          <a:bodyPr wrap="non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I terapi: Tendens til bekymring, skeptisk, søger vejledning</a:t>
            </a:r>
            <a:endParaRPr lang="en-US" sz="1150" dirty="0"/>
          </a:p>
        </p:txBody>
      </p:sp>
      <p:sp>
        <p:nvSpPr>
          <p:cNvPr id="19" name="Text 16"/>
          <p:cNvSpPr/>
          <p:nvPr/>
        </p:nvSpPr>
        <p:spPr>
          <a:xfrm>
            <a:off x="599599" y="7102554"/>
            <a:ext cx="13431203" cy="719376"/>
          </a:xfrm>
          <a:prstGeom prst="rect">
            <a:avLst/>
          </a:prstGeom>
          <a:noFill/>
          <a:ln/>
        </p:spPr>
        <p:txBody>
          <a:bodyPr wrap="square" lIns="0" tIns="0" rIns="0" bIns="0" rtlCol="0" anchor="t"/>
          <a:lstStyle/>
          <a:p>
            <a:pPr marL="0" indent="0" algn="l">
              <a:lnSpc>
                <a:spcPts val="1850"/>
              </a:lnSpc>
              <a:buNone/>
            </a:pPr>
            <a:r>
              <a:rPr lang="en-US" sz="1150" dirty="0">
                <a:solidFill>
                  <a:srgbClr val="403011"/>
                </a:solidFill>
                <a:latin typeface="Brygada 1918" pitchFamily="34" charset="0"/>
                <a:ea typeface="Brygada 1918" pitchFamily="34" charset="-122"/>
                <a:cs typeface="Brygada 1918" pitchFamily="34" charset="-120"/>
              </a:rPr>
              <a:t>Disse tre typer udgør den anden triade i Enneagrammet, ofte kaldet "Hoved-triade". Type 4 er fokuseret på deres unikhed og følelsesmæssige dybde. Type 5 søger viden og forståelse, ofte gennem observation og analyse. Type 6 navigerer konstant mellem tillid og mistillid i deres søgen efter sikkerhed. Som terapeut er det afgørende at tilpasse din tilgang til disse forskellige måder at opfatte og bearbejde verden på.</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84823" y="430054"/>
            <a:ext cx="7556659" cy="378738"/>
          </a:xfrm>
          <a:prstGeom prst="rect">
            <a:avLst/>
          </a:prstGeom>
          <a:noFill/>
          <a:ln/>
        </p:spPr>
        <p:txBody>
          <a:bodyPr wrap="none" lIns="0" tIns="0" rIns="0" bIns="0" rtlCol="0" anchor="t"/>
          <a:lstStyle/>
          <a:p>
            <a:pPr marL="0" indent="0" algn="l">
              <a:lnSpc>
                <a:spcPts val="2950"/>
              </a:lnSpc>
              <a:buNone/>
            </a:pPr>
            <a:r>
              <a:rPr lang="en-US" sz="2350" dirty="0">
                <a:solidFill>
                  <a:srgbClr val="403011"/>
                </a:solidFill>
                <a:latin typeface="Brygada 1918 Semi Bold" pitchFamily="34" charset="0"/>
                <a:ea typeface="Brygada 1918 Semi Bold" pitchFamily="34" charset="-122"/>
                <a:cs typeface="Brygada 1918 Semi Bold" pitchFamily="34" charset="-120"/>
              </a:rPr>
              <a:t>Type 7-9: Entusiasten, Udfordreren og Fredsskaberen</a:t>
            </a:r>
            <a:endParaRPr lang="en-US" sz="2350" dirty="0"/>
          </a:p>
        </p:txBody>
      </p:sp>
      <p:pic>
        <p:nvPicPr>
          <p:cNvPr id="3" name="Image 0" descr="preencoded.png"/>
          <p:cNvPicPr>
            <a:picLocks noChangeAspect="1"/>
          </p:cNvPicPr>
          <p:nvPr/>
        </p:nvPicPr>
        <p:blipFill>
          <a:blip r:embed="rId3"/>
          <a:stretch>
            <a:fillRect/>
          </a:stretch>
        </p:blipFill>
        <p:spPr>
          <a:xfrm>
            <a:off x="484823" y="1051203"/>
            <a:ext cx="3030260" cy="1872734"/>
          </a:xfrm>
          <a:prstGeom prst="rect">
            <a:avLst/>
          </a:prstGeom>
        </p:spPr>
      </p:pic>
      <p:sp>
        <p:nvSpPr>
          <p:cNvPr id="4" name="Text 1"/>
          <p:cNvSpPr/>
          <p:nvPr/>
        </p:nvSpPr>
        <p:spPr>
          <a:xfrm>
            <a:off x="3636288" y="1051203"/>
            <a:ext cx="1515070" cy="189428"/>
          </a:xfrm>
          <a:prstGeom prst="rect">
            <a:avLst/>
          </a:prstGeom>
          <a:noFill/>
          <a:ln/>
        </p:spPr>
        <p:txBody>
          <a:bodyPr wrap="none" lIns="0" tIns="0" rIns="0" bIns="0" rtlCol="0" anchor="t"/>
          <a:lstStyle/>
          <a:p>
            <a:pPr marL="0" indent="0" algn="l">
              <a:lnSpc>
                <a:spcPts val="1450"/>
              </a:lnSpc>
              <a:buNone/>
            </a:pPr>
            <a:r>
              <a:rPr lang="en-US" sz="1150" dirty="0">
                <a:solidFill>
                  <a:srgbClr val="403011"/>
                </a:solidFill>
                <a:latin typeface="Brygada 1918 Semi Bold" pitchFamily="34" charset="0"/>
                <a:ea typeface="Brygada 1918 Semi Bold" pitchFamily="34" charset="-122"/>
                <a:cs typeface="Brygada 1918 Semi Bold" pitchFamily="34" charset="-120"/>
              </a:rPr>
              <a:t>Type 7: Entusiasten</a:t>
            </a:r>
            <a:endParaRPr lang="en-US" sz="1150" dirty="0"/>
          </a:p>
        </p:txBody>
      </p:sp>
      <p:sp>
        <p:nvSpPr>
          <p:cNvPr id="5" name="Text 2"/>
          <p:cNvSpPr/>
          <p:nvPr/>
        </p:nvSpPr>
        <p:spPr>
          <a:xfrm>
            <a:off x="3636288" y="1313259"/>
            <a:ext cx="10509290" cy="193834"/>
          </a:xfrm>
          <a:prstGeom prst="rect">
            <a:avLst/>
          </a:prstGeom>
          <a:noFill/>
          <a:ln/>
        </p:spPr>
        <p:txBody>
          <a:bodyPr wrap="none" lIns="0" tIns="0" rIns="0" bIns="0" rtlCol="0" anchor="t"/>
          <a:lstStyle/>
          <a:p>
            <a:pPr marL="0" indent="0" algn="l">
              <a:lnSpc>
                <a:spcPts val="1500"/>
              </a:lnSpc>
              <a:buNone/>
            </a:pPr>
            <a:r>
              <a:rPr lang="en-US" sz="950" dirty="0">
                <a:solidFill>
                  <a:srgbClr val="403011"/>
                </a:solidFill>
                <a:latin typeface="Brygada 1918" pitchFamily="34" charset="0"/>
                <a:ea typeface="Brygada 1918" pitchFamily="34" charset="-122"/>
                <a:cs typeface="Brygada 1918" pitchFamily="34" charset="-120"/>
              </a:rPr>
              <a:t>Essens: Frihed, glæde, taknemmelighed</a:t>
            </a:r>
            <a:endParaRPr lang="en-US" sz="950" dirty="0"/>
          </a:p>
        </p:txBody>
      </p:sp>
      <p:sp>
        <p:nvSpPr>
          <p:cNvPr id="6" name="Text 3"/>
          <p:cNvSpPr/>
          <p:nvPr/>
        </p:nvSpPr>
        <p:spPr>
          <a:xfrm>
            <a:off x="3636288" y="1579721"/>
            <a:ext cx="10509290" cy="193834"/>
          </a:xfrm>
          <a:prstGeom prst="rect">
            <a:avLst/>
          </a:prstGeom>
          <a:noFill/>
          <a:ln/>
        </p:spPr>
        <p:txBody>
          <a:bodyPr wrap="none" lIns="0" tIns="0" rIns="0" bIns="0" rtlCol="0" anchor="t"/>
          <a:lstStyle/>
          <a:p>
            <a:pPr marL="0" indent="0" algn="l">
              <a:lnSpc>
                <a:spcPts val="1500"/>
              </a:lnSpc>
              <a:buNone/>
            </a:pPr>
            <a:r>
              <a:rPr lang="en-US" sz="950" dirty="0">
                <a:solidFill>
                  <a:srgbClr val="403011"/>
                </a:solidFill>
                <a:latin typeface="Brygada 1918" pitchFamily="34" charset="0"/>
                <a:ea typeface="Brygada 1918" pitchFamily="34" charset="-122"/>
                <a:cs typeface="Brygada 1918" pitchFamily="34" charset="-120"/>
              </a:rPr>
              <a:t>Længsel: At </a:t>
            </a:r>
            <a:r>
              <a:rPr lang="en-US" sz="1050" dirty="0">
                <a:solidFill>
                  <a:srgbClr val="403011"/>
                </a:solidFill>
                <a:latin typeface="Brygada 1918" pitchFamily="34" charset="0"/>
                <a:ea typeface="Brygada 1918" pitchFamily="34" charset="-122"/>
                <a:cs typeface="Brygada 1918" pitchFamily="34" charset="-120"/>
              </a:rPr>
              <a:t>opleve</a:t>
            </a:r>
            <a:r>
              <a:rPr lang="en-US" sz="950" dirty="0">
                <a:solidFill>
                  <a:srgbClr val="403011"/>
                </a:solidFill>
                <a:latin typeface="Brygada 1918" pitchFamily="34" charset="0"/>
                <a:ea typeface="Brygada 1918" pitchFamily="34" charset="-122"/>
                <a:cs typeface="Brygada 1918" pitchFamily="34" charset="-120"/>
              </a:rPr>
              <a:t> lykke og undgå smerte</a:t>
            </a:r>
            <a:endParaRPr lang="en-US" sz="950" dirty="0"/>
          </a:p>
        </p:txBody>
      </p:sp>
      <p:sp>
        <p:nvSpPr>
          <p:cNvPr id="7" name="Text 4"/>
          <p:cNvSpPr/>
          <p:nvPr/>
        </p:nvSpPr>
        <p:spPr>
          <a:xfrm>
            <a:off x="3636288" y="1846183"/>
            <a:ext cx="10509290" cy="193834"/>
          </a:xfrm>
          <a:prstGeom prst="rect">
            <a:avLst/>
          </a:prstGeom>
          <a:noFill/>
          <a:ln/>
        </p:spPr>
        <p:txBody>
          <a:bodyPr wrap="none" lIns="0" tIns="0" rIns="0" bIns="0" rtlCol="0" anchor="t"/>
          <a:lstStyle/>
          <a:p>
            <a:pPr marL="0" indent="0" algn="l">
              <a:lnSpc>
                <a:spcPts val="1500"/>
              </a:lnSpc>
              <a:buNone/>
            </a:pPr>
            <a:r>
              <a:rPr lang="en-US" sz="950" dirty="0">
                <a:solidFill>
                  <a:srgbClr val="403011"/>
                </a:solidFill>
                <a:latin typeface="Brygada 1918" pitchFamily="34" charset="0"/>
                <a:ea typeface="Brygada 1918" pitchFamily="34" charset="-122"/>
                <a:cs typeface="Brygada 1918" pitchFamily="34" charset="-120"/>
              </a:rPr>
              <a:t>Skygge: Overfladiskhed, flugtmekanismer</a:t>
            </a:r>
            <a:endParaRPr lang="en-US" sz="950" dirty="0"/>
          </a:p>
        </p:txBody>
      </p:sp>
      <p:sp>
        <p:nvSpPr>
          <p:cNvPr id="8" name="Text 5"/>
          <p:cNvSpPr/>
          <p:nvPr/>
        </p:nvSpPr>
        <p:spPr>
          <a:xfrm>
            <a:off x="3636288" y="2112645"/>
            <a:ext cx="10509290" cy="193834"/>
          </a:xfrm>
          <a:prstGeom prst="rect">
            <a:avLst/>
          </a:prstGeom>
          <a:noFill/>
          <a:ln/>
        </p:spPr>
        <p:txBody>
          <a:bodyPr wrap="none" lIns="0" tIns="0" rIns="0" bIns="0" rtlCol="0" anchor="t"/>
          <a:lstStyle/>
          <a:p>
            <a:pPr marL="0" indent="0" algn="l">
              <a:lnSpc>
                <a:spcPts val="1500"/>
              </a:lnSpc>
              <a:buNone/>
            </a:pPr>
            <a:r>
              <a:rPr lang="en-US" sz="950" dirty="0">
                <a:solidFill>
                  <a:srgbClr val="403011"/>
                </a:solidFill>
                <a:latin typeface="Brygada 1918" pitchFamily="34" charset="0"/>
                <a:ea typeface="Brygada 1918" pitchFamily="34" charset="-122"/>
                <a:cs typeface="Brygada 1918" pitchFamily="34" charset="-120"/>
              </a:rPr>
              <a:t>I terapi: Energisk, mange idéer, skifter emne, undgår smertefulde emner</a:t>
            </a:r>
            <a:endParaRPr lang="en-US" sz="950" dirty="0"/>
          </a:p>
        </p:txBody>
      </p:sp>
      <p:pic>
        <p:nvPicPr>
          <p:cNvPr id="9" name="Image 1" descr="preencoded.png"/>
          <p:cNvPicPr>
            <a:picLocks noChangeAspect="1"/>
          </p:cNvPicPr>
          <p:nvPr/>
        </p:nvPicPr>
        <p:blipFill>
          <a:blip r:embed="rId4"/>
          <a:stretch>
            <a:fillRect/>
          </a:stretch>
        </p:blipFill>
        <p:spPr>
          <a:xfrm>
            <a:off x="484823" y="3226951"/>
            <a:ext cx="3030260" cy="1872734"/>
          </a:xfrm>
          <a:prstGeom prst="rect">
            <a:avLst/>
          </a:prstGeom>
        </p:spPr>
      </p:pic>
      <p:sp>
        <p:nvSpPr>
          <p:cNvPr id="10" name="Text 6"/>
          <p:cNvSpPr/>
          <p:nvPr/>
        </p:nvSpPr>
        <p:spPr>
          <a:xfrm>
            <a:off x="3636288" y="3226951"/>
            <a:ext cx="1515070" cy="189428"/>
          </a:xfrm>
          <a:prstGeom prst="rect">
            <a:avLst/>
          </a:prstGeom>
          <a:noFill/>
          <a:ln/>
        </p:spPr>
        <p:txBody>
          <a:bodyPr wrap="none" lIns="0" tIns="0" rIns="0" bIns="0" rtlCol="0" anchor="t"/>
          <a:lstStyle/>
          <a:p>
            <a:pPr marL="0" indent="0" algn="l">
              <a:lnSpc>
                <a:spcPts val="1450"/>
              </a:lnSpc>
              <a:buNone/>
            </a:pPr>
            <a:r>
              <a:rPr lang="en-US" sz="1150" dirty="0">
                <a:solidFill>
                  <a:srgbClr val="403011"/>
                </a:solidFill>
                <a:latin typeface="Brygada 1918 Semi Bold" pitchFamily="34" charset="0"/>
                <a:ea typeface="Brygada 1918 Semi Bold" pitchFamily="34" charset="-122"/>
                <a:cs typeface="Brygada 1918 Semi Bold" pitchFamily="34" charset="-120"/>
              </a:rPr>
              <a:t>Type 8: Udfordreren</a:t>
            </a:r>
            <a:endParaRPr lang="en-US" sz="1150" dirty="0"/>
          </a:p>
        </p:txBody>
      </p:sp>
      <p:sp>
        <p:nvSpPr>
          <p:cNvPr id="11" name="Text 7"/>
          <p:cNvSpPr/>
          <p:nvPr/>
        </p:nvSpPr>
        <p:spPr>
          <a:xfrm>
            <a:off x="3636288" y="3489008"/>
            <a:ext cx="10509290" cy="193834"/>
          </a:xfrm>
          <a:prstGeom prst="rect">
            <a:avLst/>
          </a:prstGeom>
          <a:noFill/>
          <a:ln/>
        </p:spPr>
        <p:txBody>
          <a:bodyPr wrap="none" lIns="0" tIns="0" rIns="0" bIns="0" rtlCol="0" anchor="t"/>
          <a:lstStyle/>
          <a:p>
            <a:pPr marL="0" indent="0" algn="l">
              <a:lnSpc>
                <a:spcPts val="1500"/>
              </a:lnSpc>
              <a:buNone/>
            </a:pPr>
            <a:r>
              <a:rPr lang="en-US" sz="950" dirty="0">
                <a:solidFill>
                  <a:srgbClr val="403011"/>
                </a:solidFill>
                <a:latin typeface="Brygada 1918" pitchFamily="34" charset="0"/>
                <a:ea typeface="Brygada 1918" pitchFamily="34" charset="-122"/>
                <a:cs typeface="Brygada 1918" pitchFamily="34" charset="-120"/>
              </a:rPr>
              <a:t>Essens: Sand styrke, retfærdighed</a:t>
            </a:r>
            <a:endParaRPr lang="en-US" sz="950" dirty="0"/>
          </a:p>
        </p:txBody>
      </p:sp>
      <p:sp>
        <p:nvSpPr>
          <p:cNvPr id="12" name="Text 8"/>
          <p:cNvSpPr/>
          <p:nvPr/>
        </p:nvSpPr>
        <p:spPr>
          <a:xfrm>
            <a:off x="3636288" y="3755469"/>
            <a:ext cx="10509290" cy="193834"/>
          </a:xfrm>
          <a:prstGeom prst="rect">
            <a:avLst/>
          </a:prstGeom>
          <a:noFill/>
          <a:ln/>
        </p:spPr>
        <p:txBody>
          <a:bodyPr wrap="none" lIns="0" tIns="0" rIns="0" bIns="0" rtlCol="0" anchor="t"/>
          <a:lstStyle/>
          <a:p>
            <a:pPr marL="0" indent="0" algn="l">
              <a:lnSpc>
                <a:spcPts val="1500"/>
              </a:lnSpc>
              <a:buNone/>
            </a:pPr>
            <a:r>
              <a:rPr lang="en-US" sz="950" dirty="0">
                <a:solidFill>
                  <a:srgbClr val="403011"/>
                </a:solidFill>
                <a:latin typeface="Brygada 1918" pitchFamily="34" charset="0"/>
                <a:ea typeface="Brygada 1918" pitchFamily="34" charset="-122"/>
                <a:cs typeface="Brygada 1918" pitchFamily="34" charset="-120"/>
              </a:rPr>
              <a:t>Længsel: At beskytte sig selv og andre</a:t>
            </a:r>
            <a:endParaRPr lang="en-US" sz="950" dirty="0"/>
          </a:p>
        </p:txBody>
      </p:sp>
      <p:sp>
        <p:nvSpPr>
          <p:cNvPr id="13" name="Text 9"/>
          <p:cNvSpPr/>
          <p:nvPr/>
        </p:nvSpPr>
        <p:spPr>
          <a:xfrm>
            <a:off x="3636288" y="4021931"/>
            <a:ext cx="10509290" cy="193834"/>
          </a:xfrm>
          <a:prstGeom prst="rect">
            <a:avLst/>
          </a:prstGeom>
          <a:noFill/>
          <a:ln/>
        </p:spPr>
        <p:txBody>
          <a:bodyPr wrap="none" lIns="0" tIns="0" rIns="0" bIns="0" rtlCol="0" anchor="t"/>
          <a:lstStyle/>
          <a:p>
            <a:pPr marL="0" indent="0" algn="l">
              <a:lnSpc>
                <a:spcPts val="1500"/>
              </a:lnSpc>
              <a:buNone/>
            </a:pPr>
            <a:r>
              <a:rPr lang="en-US" sz="950" dirty="0">
                <a:solidFill>
                  <a:srgbClr val="403011"/>
                </a:solidFill>
                <a:latin typeface="Brygada 1918" pitchFamily="34" charset="0"/>
                <a:ea typeface="Brygada 1918" pitchFamily="34" charset="-122"/>
                <a:cs typeface="Brygada 1918" pitchFamily="34" charset="-120"/>
              </a:rPr>
              <a:t>Skygge: Dominans, undertrykker sårbarhed</a:t>
            </a:r>
            <a:endParaRPr lang="en-US" sz="950" dirty="0"/>
          </a:p>
        </p:txBody>
      </p:sp>
      <p:sp>
        <p:nvSpPr>
          <p:cNvPr id="14" name="Text 10"/>
          <p:cNvSpPr/>
          <p:nvPr/>
        </p:nvSpPr>
        <p:spPr>
          <a:xfrm>
            <a:off x="3636288" y="4288393"/>
            <a:ext cx="10509290" cy="193834"/>
          </a:xfrm>
          <a:prstGeom prst="rect">
            <a:avLst/>
          </a:prstGeom>
          <a:noFill/>
          <a:ln/>
        </p:spPr>
        <p:txBody>
          <a:bodyPr wrap="none" lIns="0" tIns="0" rIns="0" bIns="0" rtlCol="0" anchor="t"/>
          <a:lstStyle/>
          <a:p>
            <a:pPr marL="0" indent="0" algn="l">
              <a:lnSpc>
                <a:spcPts val="1500"/>
              </a:lnSpc>
              <a:buNone/>
            </a:pPr>
            <a:r>
              <a:rPr lang="en-US" sz="950" dirty="0">
                <a:solidFill>
                  <a:srgbClr val="403011"/>
                </a:solidFill>
                <a:latin typeface="Brygada 1918" pitchFamily="34" charset="0"/>
                <a:ea typeface="Brygada 1918" pitchFamily="34" charset="-122"/>
                <a:cs typeface="Brygada 1918" pitchFamily="34" charset="-120"/>
              </a:rPr>
              <a:t>I terapi: Stærk energi, udtrykker behov tydeligt, tester terapeuten</a:t>
            </a:r>
            <a:endParaRPr lang="en-US" sz="950" dirty="0"/>
          </a:p>
        </p:txBody>
      </p:sp>
      <p:pic>
        <p:nvPicPr>
          <p:cNvPr id="15" name="Image 2" descr="preencoded.png"/>
          <p:cNvPicPr>
            <a:picLocks noChangeAspect="1"/>
          </p:cNvPicPr>
          <p:nvPr/>
        </p:nvPicPr>
        <p:blipFill>
          <a:blip r:embed="rId5"/>
          <a:stretch>
            <a:fillRect/>
          </a:stretch>
        </p:blipFill>
        <p:spPr>
          <a:xfrm>
            <a:off x="484823" y="5402699"/>
            <a:ext cx="3030260" cy="1872734"/>
          </a:xfrm>
          <a:prstGeom prst="rect">
            <a:avLst/>
          </a:prstGeom>
        </p:spPr>
      </p:pic>
      <p:sp>
        <p:nvSpPr>
          <p:cNvPr id="16" name="Text 11"/>
          <p:cNvSpPr/>
          <p:nvPr/>
        </p:nvSpPr>
        <p:spPr>
          <a:xfrm>
            <a:off x="3636288" y="5402699"/>
            <a:ext cx="1583769" cy="189428"/>
          </a:xfrm>
          <a:prstGeom prst="rect">
            <a:avLst/>
          </a:prstGeom>
          <a:noFill/>
          <a:ln/>
        </p:spPr>
        <p:txBody>
          <a:bodyPr wrap="none" lIns="0" tIns="0" rIns="0" bIns="0" rtlCol="0" anchor="t"/>
          <a:lstStyle/>
          <a:p>
            <a:pPr marL="0" indent="0" algn="l">
              <a:lnSpc>
                <a:spcPts val="1450"/>
              </a:lnSpc>
              <a:buNone/>
            </a:pPr>
            <a:r>
              <a:rPr lang="en-US" sz="1150" dirty="0">
                <a:solidFill>
                  <a:srgbClr val="403011"/>
                </a:solidFill>
                <a:latin typeface="Brygada 1918 Semi Bold" pitchFamily="34" charset="0"/>
                <a:ea typeface="Brygada 1918 Semi Bold" pitchFamily="34" charset="-122"/>
                <a:cs typeface="Brygada 1918 Semi Bold" pitchFamily="34" charset="-120"/>
              </a:rPr>
              <a:t>Type 9: Fredsskaberen</a:t>
            </a:r>
            <a:endParaRPr lang="en-US" sz="1150" dirty="0"/>
          </a:p>
        </p:txBody>
      </p:sp>
      <p:sp>
        <p:nvSpPr>
          <p:cNvPr id="17" name="Text 12"/>
          <p:cNvSpPr/>
          <p:nvPr/>
        </p:nvSpPr>
        <p:spPr>
          <a:xfrm>
            <a:off x="3636288" y="5664756"/>
            <a:ext cx="10509290" cy="193834"/>
          </a:xfrm>
          <a:prstGeom prst="rect">
            <a:avLst/>
          </a:prstGeom>
          <a:noFill/>
          <a:ln/>
        </p:spPr>
        <p:txBody>
          <a:bodyPr wrap="none" lIns="0" tIns="0" rIns="0" bIns="0" rtlCol="0" anchor="t"/>
          <a:lstStyle/>
          <a:p>
            <a:pPr marL="0" indent="0" algn="l">
              <a:lnSpc>
                <a:spcPts val="1500"/>
              </a:lnSpc>
              <a:buNone/>
            </a:pPr>
            <a:r>
              <a:rPr lang="en-US" sz="950" dirty="0">
                <a:solidFill>
                  <a:srgbClr val="403011"/>
                </a:solidFill>
                <a:latin typeface="Brygada 1918" pitchFamily="34" charset="0"/>
                <a:ea typeface="Brygada 1918" pitchFamily="34" charset="-122"/>
                <a:cs typeface="Brygada 1918" pitchFamily="34" charset="-120"/>
              </a:rPr>
              <a:t>Essens: Helhed, harmoni, handlekraft</a:t>
            </a:r>
            <a:endParaRPr lang="en-US" sz="950" dirty="0"/>
          </a:p>
        </p:txBody>
      </p:sp>
      <p:sp>
        <p:nvSpPr>
          <p:cNvPr id="18" name="Text 13"/>
          <p:cNvSpPr/>
          <p:nvPr/>
        </p:nvSpPr>
        <p:spPr>
          <a:xfrm>
            <a:off x="3636288" y="5931217"/>
            <a:ext cx="10509290" cy="193834"/>
          </a:xfrm>
          <a:prstGeom prst="rect">
            <a:avLst/>
          </a:prstGeom>
          <a:noFill/>
          <a:ln/>
        </p:spPr>
        <p:txBody>
          <a:bodyPr wrap="none" lIns="0" tIns="0" rIns="0" bIns="0" rtlCol="0" anchor="t"/>
          <a:lstStyle/>
          <a:p>
            <a:pPr marL="0" indent="0" algn="l">
              <a:lnSpc>
                <a:spcPts val="1500"/>
              </a:lnSpc>
              <a:buNone/>
            </a:pPr>
            <a:r>
              <a:rPr lang="en-US" sz="950" dirty="0">
                <a:solidFill>
                  <a:srgbClr val="403011"/>
                </a:solidFill>
                <a:latin typeface="Brygada 1918" pitchFamily="34" charset="0"/>
                <a:ea typeface="Brygada 1918" pitchFamily="34" charset="-122"/>
                <a:cs typeface="Brygada 1918" pitchFamily="34" charset="-120"/>
              </a:rPr>
              <a:t>Længsel: At opnå fred og undgå konflikt</a:t>
            </a:r>
            <a:endParaRPr lang="en-US" sz="950" dirty="0"/>
          </a:p>
        </p:txBody>
      </p:sp>
      <p:sp>
        <p:nvSpPr>
          <p:cNvPr id="19" name="Text 14"/>
          <p:cNvSpPr/>
          <p:nvPr/>
        </p:nvSpPr>
        <p:spPr>
          <a:xfrm>
            <a:off x="3636288" y="6197679"/>
            <a:ext cx="10509290" cy="193834"/>
          </a:xfrm>
          <a:prstGeom prst="rect">
            <a:avLst/>
          </a:prstGeom>
          <a:noFill/>
          <a:ln/>
        </p:spPr>
        <p:txBody>
          <a:bodyPr wrap="none" lIns="0" tIns="0" rIns="0" bIns="0" rtlCol="0" anchor="t"/>
          <a:lstStyle/>
          <a:p>
            <a:pPr marL="0" indent="0" algn="l">
              <a:lnSpc>
                <a:spcPts val="1500"/>
              </a:lnSpc>
              <a:buNone/>
            </a:pPr>
            <a:r>
              <a:rPr lang="en-US" sz="950" dirty="0">
                <a:solidFill>
                  <a:srgbClr val="403011"/>
                </a:solidFill>
                <a:latin typeface="Brygada 1918" pitchFamily="34" charset="0"/>
                <a:ea typeface="Brygada 1918" pitchFamily="34" charset="-122"/>
                <a:cs typeface="Brygada 1918" pitchFamily="34" charset="-120"/>
              </a:rPr>
              <a:t>Skygge: Passivitet, selvudslettelse</a:t>
            </a:r>
            <a:endParaRPr lang="en-US" sz="950" dirty="0"/>
          </a:p>
        </p:txBody>
      </p:sp>
      <p:sp>
        <p:nvSpPr>
          <p:cNvPr id="20" name="Text 15"/>
          <p:cNvSpPr/>
          <p:nvPr/>
        </p:nvSpPr>
        <p:spPr>
          <a:xfrm>
            <a:off x="3636288" y="6464141"/>
            <a:ext cx="10509290" cy="193834"/>
          </a:xfrm>
          <a:prstGeom prst="rect">
            <a:avLst/>
          </a:prstGeom>
          <a:noFill/>
          <a:ln/>
        </p:spPr>
        <p:txBody>
          <a:bodyPr wrap="none" lIns="0" tIns="0" rIns="0" bIns="0" rtlCol="0" anchor="t"/>
          <a:lstStyle/>
          <a:p>
            <a:pPr marL="0" indent="0" algn="l">
              <a:lnSpc>
                <a:spcPts val="1500"/>
              </a:lnSpc>
              <a:buNone/>
            </a:pPr>
            <a:r>
              <a:rPr lang="en-US" sz="950" dirty="0">
                <a:solidFill>
                  <a:srgbClr val="403011"/>
                </a:solidFill>
                <a:latin typeface="Brygada 1918" pitchFamily="34" charset="0"/>
                <a:ea typeface="Brygada 1918" pitchFamily="34" charset="-122"/>
                <a:cs typeface="Brygada 1918" pitchFamily="34" charset="-120"/>
              </a:rPr>
              <a:t>I terapi: Rolig, tilpasset, svært ved egne ønsker</a:t>
            </a:r>
            <a:endParaRPr lang="en-US" sz="950" dirty="0"/>
          </a:p>
        </p:txBody>
      </p:sp>
      <p:sp>
        <p:nvSpPr>
          <p:cNvPr id="21" name="Text 16"/>
          <p:cNvSpPr/>
          <p:nvPr/>
        </p:nvSpPr>
        <p:spPr>
          <a:xfrm>
            <a:off x="484823" y="7411760"/>
            <a:ext cx="13660755" cy="387668"/>
          </a:xfrm>
          <a:prstGeom prst="rect">
            <a:avLst/>
          </a:prstGeom>
          <a:noFill/>
          <a:ln/>
        </p:spPr>
        <p:txBody>
          <a:bodyPr wrap="square" lIns="0" tIns="0" rIns="0" bIns="0" rtlCol="0" anchor="t"/>
          <a:lstStyle/>
          <a:p>
            <a:pPr marL="0" indent="0" algn="l">
              <a:lnSpc>
                <a:spcPts val="1500"/>
              </a:lnSpc>
              <a:buNone/>
            </a:pPr>
            <a:r>
              <a:rPr lang="en-US" sz="950" dirty="0">
                <a:solidFill>
                  <a:srgbClr val="403011"/>
                </a:solidFill>
                <a:latin typeface="Brygada 1918" pitchFamily="34" charset="0"/>
                <a:ea typeface="Brygada 1918" pitchFamily="34" charset="-122"/>
                <a:cs typeface="Brygada 1918" pitchFamily="34" charset="-120"/>
              </a:rPr>
              <a:t>Disse tre typer udgør den tredje triade i Enneagrammet, ofte kaldet "Instinkt-triade". Type 7 søger glæde og nye oplevelser, ofte for at undgå smerte. Type 8 værdsætter styrke og direkte konfrontation for at beskytte sig selv og andre. Type 9 stræber efter harmoni og fred, sommetider på bekostning af egen identitet. Som terapeut er det vigtigt at anerkende disse forskellige energier og skabe et rum, hvor klienten kan udforske både styrker og skyggesider.</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72465" y="462320"/>
            <a:ext cx="10945178" cy="525304"/>
          </a:xfrm>
          <a:prstGeom prst="rect">
            <a:avLst/>
          </a:prstGeom>
          <a:noFill/>
          <a:ln/>
        </p:spPr>
        <p:txBody>
          <a:bodyPr wrap="none" lIns="0" tIns="0" rIns="0" bIns="0" rtlCol="0" anchor="t"/>
          <a:lstStyle/>
          <a:p>
            <a:pPr marL="0" indent="0" algn="l">
              <a:lnSpc>
                <a:spcPts val="4100"/>
              </a:lnSpc>
              <a:buNone/>
            </a:pPr>
            <a:r>
              <a:rPr lang="en-US" sz="3300" dirty="0">
                <a:solidFill>
                  <a:srgbClr val="403011"/>
                </a:solidFill>
                <a:latin typeface="Brygada 1918 Semi Bold" pitchFamily="34" charset="0"/>
                <a:ea typeface="Brygada 1918 Semi Bold" pitchFamily="34" charset="-122"/>
                <a:cs typeface="Brygada 1918 Semi Bold" pitchFamily="34" charset="-120"/>
              </a:rPr>
              <a:t>Enneagrammets Dimensioner i ID Pentagon Perspektiv</a:t>
            </a:r>
            <a:endParaRPr lang="en-US" sz="3300" dirty="0"/>
          </a:p>
        </p:txBody>
      </p:sp>
      <p:sp>
        <p:nvSpPr>
          <p:cNvPr id="3" name="Shape 1"/>
          <p:cNvSpPr/>
          <p:nvPr/>
        </p:nvSpPr>
        <p:spPr>
          <a:xfrm>
            <a:off x="672465" y="1323856"/>
            <a:ext cx="1328499" cy="968693"/>
          </a:xfrm>
          <a:prstGeom prst="roundRect">
            <a:avLst>
              <a:gd name="adj" fmla="val 26033"/>
            </a:avLst>
          </a:prstGeom>
          <a:solidFill>
            <a:srgbClr val="626C3B"/>
          </a:solidFill>
          <a:ln w="7620">
            <a:solidFill>
              <a:srgbClr val="7B8554"/>
            </a:solidFill>
            <a:prstDash val="solid"/>
          </a:ln>
        </p:spPr>
        <p:txBody>
          <a:bodyPr/>
          <a:lstStyle/>
          <a:p>
            <a:endParaRPr lang="da-DK"/>
          </a:p>
        </p:txBody>
      </p:sp>
      <p:pic>
        <p:nvPicPr>
          <p:cNvPr id="4" name="Image 0" descr="preencoded.png"/>
          <p:cNvPicPr>
            <a:picLocks noChangeAspect="1"/>
          </p:cNvPicPr>
          <p:nvPr/>
        </p:nvPicPr>
        <p:blipFill>
          <a:blip r:embed="rId3"/>
          <a:stretch>
            <a:fillRect/>
          </a:stretch>
        </p:blipFill>
        <p:spPr>
          <a:xfrm>
            <a:off x="1218486" y="1660446"/>
            <a:ext cx="236339" cy="295513"/>
          </a:xfrm>
          <a:prstGeom prst="rect">
            <a:avLst/>
          </a:prstGeom>
        </p:spPr>
      </p:pic>
      <p:sp>
        <p:nvSpPr>
          <p:cNvPr id="5" name="Text 2"/>
          <p:cNvSpPr/>
          <p:nvPr/>
        </p:nvSpPr>
        <p:spPr>
          <a:xfrm>
            <a:off x="2169081" y="1491972"/>
            <a:ext cx="2101453" cy="262652"/>
          </a:xfrm>
          <a:prstGeom prst="rect">
            <a:avLst/>
          </a:prstGeom>
          <a:noFill/>
          <a:ln/>
        </p:spPr>
        <p:txBody>
          <a:bodyPr wrap="none" lIns="0" tIns="0" rIns="0" bIns="0" rtlCol="0" anchor="t"/>
          <a:lstStyle/>
          <a:p>
            <a:pPr marL="0" indent="0" algn="l">
              <a:lnSpc>
                <a:spcPts val="2050"/>
              </a:lnSpc>
              <a:buNone/>
            </a:pPr>
            <a:r>
              <a:rPr lang="en-US" sz="1650" dirty="0">
                <a:solidFill>
                  <a:srgbClr val="403011"/>
                </a:solidFill>
                <a:latin typeface="Brygada 1918 Semi Bold" pitchFamily="34" charset="0"/>
                <a:ea typeface="Brygada 1918 Semi Bold" pitchFamily="34" charset="-122"/>
                <a:cs typeface="Brygada 1918 Semi Bold" pitchFamily="34" charset="-120"/>
              </a:rPr>
              <a:t>Ånd, Eksistens</a:t>
            </a:r>
            <a:endParaRPr lang="en-US" sz="1650" dirty="0"/>
          </a:p>
        </p:txBody>
      </p:sp>
      <p:sp>
        <p:nvSpPr>
          <p:cNvPr id="6" name="Text 3"/>
          <p:cNvSpPr/>
          <p:nvPr/>
        </p:nvSpPr>
        <p:spPr>
          <a:xfrm>
            <a:off x="2169081" y="1855470"/>
            <a:ext cx="3758803" cy="268962"/>
          </a:xfrm>
          <a:prstGeom prst="rect">
            <a:avLst/>
          </a:prstGeom>
          <a:noFill/>
          <a:ln/>
        </p:spPr>
        <p:txBody>
          <a:bodyPr wrap="none" lIns="0" tIns="0" rIns="0" bIns="0" rtlCol="0" anchor="t"/>
          <a:lstStyle/>
          <a:p>
            <a:pPr marL="0" indent="0" algn="l">
              <a:lnSpc>
                <a:spcPts val="2100"/>
              </a:lnSpc>
              <a:buNone/>
            </a:pPr>
            <a:r>
              <a:rPr lang="en-US" sz="1300" dirty="0">
                <a:solidFill>
                  <a:srgbClr val="403011"/>
                </a:solidFill>
                <a:latin typeface="Brygada 1918" pitchFamily="34" charset="0"/>
                <a:ea typeface="Brygada 1918" pitchFamily="34" charset="-122"/>
                <a:cs typeface="Brygada 1918" pitchFamily="34" charset="-120"/>
              </a:rPr>
              <a:t>Spirituelle dyder og højere værdier for hver type</a:t>
            </a:r>
            <a:endParaRPr lang="en-US" sz="1300" dirty="0"/>
          </a:p>
        </p:txBody>
      </p:sp>
      <p:sp>
        <p:nvSpPr>
          <p:cNvPr id="7" name="Shape 4"/>
          <p:cNvSpPr/>
          <p:nvPr/>
        </p:nvSpPr>
        <p:spPr>
          <a:xfrm>
            <a:off x="2085023" y="2283023"/>
            <a:ext cx="11788854" cy="11430"/>
          </a:xfrm>
          <a:prstGeom prst="roundRect">
            <a:avLst>
              <a:gd name="adj" fmla="val 2206296"/>
            </a:avLst>
          </a:prstGeom>
          <a:solidFill>
            <a:srgbClr val="626C3B"/>
          </a:solidFill>
          <a:ln/>
        </p:spPr>
        <p:txBody>
          <a:bodyPr/>
          <a:lstStyle/>
          <a:p>
            <a:endParaRPr lang="da-DK"/>
          </a:p>
        </p:txBody>
      </p:sp>
      <p:sp>
        <p:nvSpPr>
          <p:cNvPr id="8" name="Shape 5"/>
          <p:cNvSpPr/>
          <p:nvPr/>
        </p:nvSpPr>
        <p:spPr>
          <a:xfrm>
            <a:off x="672465" y="2376607"/>
            <a:ext cx="2656999" cy="968693"/>
          </a:xfrm>
          <a:prstGeom prst="roundRect">
            <a:avLst>
              <a:gd name="adj" fmla="val 26033"/>
            </a:avLst>
          </a:prstGeom>
          <a:solidFill>
            <a:srgbClr val="83792E"/>
          </a:solidFill>
          <a:ln w="7620">
            <a:solidFill>
              <a:srgbClr val="9C9247"/>
            </a:solidFill>
            <a:prstDash val="solid"/>
          </a:ln>
        </p:spPr>
        <p:txBody>
          <a:bodyPr/>
          <a:lstStyle/>
          <a:p>
            <a:endParaRPr lang="da-DK"/>
          </a:p>
        </p:txBody>
      </p:sp>
      <p:pic>
        <p:nvPicPr>
          <p:cNvPr id="9" name="Image 1" descr="preencoded.png"/>
          <p:cNvPicPr>
            <a:picLocks noChangeAspect="1"/>
          </p:cNvPicPr>
          <p:nvPr/>
        </p:nvPicPr>
        <p:blipFill>
          <a:blip r:embed="rId4"/>
          <a:stretch>
            <a:fillRect/>
          </a:stretch>
        </p:blipFill>
        <p:spPr>
          <a:xfrm>
            <a:off x="1882735" y="2713196"/>
            <a:ext cx="236339" cy="295513"/>
          </a:xfrm>
          <a:prstGeom prst="rect">
            <a:avLst/>
          </a:prstGeom>
        </p:spPr>
      </p:pic>
      <p:sp>
        <p:nvSpPr>
          <p:cNvPr id="10" name="Text 6"/>
          <p:cNvSpPr/>
          <p:nvPr/>
        </p:nvSpPr>
        <p:spPr>
          <a:xfrm>
            <a:off x="3497580" y="2544723"/>
            <a:ext cx="2101453" cy="262652"/>
          </a:xfrm>
          <a:prstGeom prst="rect">
            <a:avLst/>
          </a:prstGeom>
          <a:noFill/>
          <a:ln/>
        </p:spPr>
        <p:txBody>
          <a:bodyPr wrap="none" lIns="0" tIns="0" rIns="0" bIns="0" rtlCol="0" anchor="t"/>
          <a:lstStyle/>
          <a:p>
            <a:pPr marL="0" indent="0" algn="l">
              <a:lnSpc>
                <a:spcPts val="2050"/>
              </a:lnSpc>
              <a:buNone/>
            </a:pPr>
            <a:r>
              <a:rPr lang="en-US" sz="1650" dirty="0">
                <a:solidFill>
                  <a:srgbClr val="403011"/>
                </a:solidFill>
                <a:latin typeface="Brygada 1918 Semi Bold" pitchFamily="34" charset="0"/>
                <a:ea typeface="Brygada 1918 Semi Bold" pitchFamily="34" charset="-122"/>
                <a:cs typeface="Brygada 1918 Semi Bold" pitchFamily="34" charset="-120"/>
              </a:rPr>
              <a:t>Sind, Tanker</a:t>
            </a:r>
            <a:endParaRPr lang="en-US" sz="1650" dirty="0"/>
          </a:p>
        </p:txBody>
      </p:sp>
      <p:sp>
        <p:nvSpPr>
          <p:cNvPr id="11" name="Text 7"/>
          <p:cNvSpPr/>
          <p:nvPr/>
        </p:nvSpPr>
        <p:spPr>
          <a:xfrm>
            <a:off x="3497580" y="2908221"/>
            <a:ext cx="3606403" cy="268962"/>
          </a:xfrm>
          <a:prstGeom prst="rect">
            <a:avLst/>
          </a:prstGeom>
          <a:noFill/>
          <a:ln/>
        </p:spPr>
        <p:txBody>
          <a:bodyPr wrap="none" lIns="0" tIns="0" rIns="0" bIns="0" rtlCol="0" anchor="t"/>
          <a:lstStyle/>
          <a:p>
            <a:pPr marL="0" indent="0" algn="l">
              <a:lnSpc>
                <a:spcPts val="2100"/>
              </a:lnSpc>
              <a:buNone/>
            </a:pPr>
            <a:r>
              <a:rPr lang="en-US" sz="1300" dirty="0">
                <a:solidFill>
                  <a:srgbClr val="403011"/>
                </a:solidFill>
                <a:latin typeface="Brygada 1918" pitchFamily="34" charset="0"/>
                <a:ea typeface="Brygada 1918" pitchFamily="34" charset="-122"/>
                <a:cs typeface="Brygada 1918" pitchFamily="34" charset="-120"/>
              </a:rPr>
              <a:t>Mental funktion og informationsbearbejdning</a:t>
            </a:r>
            <a:endParaRPr lang="en-US" sz="1300" dirty="0"/>
          </a:p>
        </p:txBody>
      </p:sp>
      <p:sp>
        <p:nvSpPr>
          <p:cNvPr id="12" name="Shape 8"/>
          <p:cNvSpPr/>
          <p:nvPr/>
        </p:nvSpPr>
        <p:spPr>
          <a:xfrm>
            <a:off x="3413522" y="3335774"/>
            <a:ext cx="10460355" cy="11430"/>
          </a:xfrm>
          <a:prstGeom prst="roundRect">
            <a:avLst>
              <a:gd name="adj" fmla="val 2206296"/>
            </a:avLst>
          </a:prstGeom>
          <a:solidFill>
            <a:srgbClr val="83792E"/>
          </a:solidFill>
          <a:ln/>
        </p:spPr>
        <p:txBody>
          <a:bodyPr/>
          <a:lstStyle/>
          <a:p>
            <a:endParaRPr lang="da-DK"/>
          </a:p>
        </p:txBody>
      </p:sp>
      <p:sp>
        <p:nvSpPr>
          <p:cNvPr id="13" name="Shape 9"/>
          <p:cNvSpPr/>
          <p:nvPr/>
        </p:nvSpPr>
        <p:spPr>
          <a:xfrm>
            <a:off x="672465" y="3429357"/>
            <a:ext cx="3985617" cy="968693"/>
          </a:xfrm>
          <a:prstGeom prst="roundRect">
            <a:avLst>
              <a:gd name="adj" fmla="val 26033"/>
            </a:avLst>
          </a:prstGeom>
          <a:solidFill>
            <a:srgbClr val="E8AF3B"/>
          </a:solidFill>
          <a:ln w="7620">
            <a:solidFill>
              <a:srgbClr val="CE9521"/>
            </a:solidFill>
            <a:prstDash val="solid"/>
          </a:ln>
        </p:spPr>
        <p:txBody>
          <a:bodyPr/>
          <a:lstStyle/>
          <a:p>
            <a:endParaRPr lang="da-DK"/>
          </a:p>
        </p:txBody>
      </p:sp>
      <p:pic>
        <p:nvPicPr>
          <p:cNvPr id="14" name="Image 2" descr="preencoded.png"/>
          <p:cNvPicPr>
            <a:picLocks noChangeAspect="1"/>
          </p:cNvPicPr>
          <p:nvPr/>
        </p:nvPicPr>
        <p:blipFill>
          <a:blip r:embed="rId5"/>
          <a:stretch>
            <a:fillRect/>
          </a:stretch>
        </p:blipFill>
        <p:spPr>
          <a:xfrm>
            <a:off x="2547104" y="3765947"/>
            <a:ext cx="236339" cy="295513"/>
          </a:xfrm>
          <a:prstGeom prst="rect">
            <a:avLst/>
          </a:prstGeom>
        </p:spPr>
      </p:pic>
      <p:sp>
        <p:nvSpPr>
          <p:cNvPr id="15" name="Text 10"/>
          <p:cNvSpPr/>
          <p:nvPr/>
        </p:nvSpPr>
        <p:spPr>
          <a:xfrm>
            <a:off x="4826198" y="3597473"/>
            <a:ext cx="2101453" cy="262652"/>
          </a:xfrm>
          <a:prstGeom prst="rect">
            <a:avLst/>
          </a:prstGeom>
          <a:noFill/>
          <a:ln/>
        </p:spPr>
        <p:txBody>
          <a:bodyPr wrap="none" lIns="0" tIns="0" rIns="0" bIns="0" rtlCol="0" anchor="t"/>
          <a:lstStyle/>
          <a:p>
            <a:pPr marL="0" indent="0" algn="l">
              <a:lnSpc>
                <a:spcPts val="2050"/>
              </a:lnSpc>
              <a:buNone/>
            </a:pPr>
            <a:r>
              <a:rPr lang="en-US" sz="1650" dirty="0">
                <a:solidFill>
                  <a:srgbClr val="403011"/>
                </a:solidFill>
                <a:latin typeface="Brygada 1918 Semi Bold" pitchFamily="34" charset="0"/>
                <a:ea typeface="Brygada 1918 Semi Bold" pitchFamily="34" charset="-122"/>
                <a:cs typeface="Brygada 1918 Semi Bold" pitchFamily="34" charset="-120"/>
              </a:rPr>
              <a:t>Følelser, Relationer</a:t>
            </a:r>
            <a:endParaRPr lang="en-US" sz="1650" dirty="0"/>
          </a:p>
        </p:txBody>
      </p:sp>
      <p:sp>
        <p:nvSpPr>
          <p:cNvPr id="16" name="Text 11"/>
          <p:cNvSpPr/>
          <p:nvPr/>
        </p:nvSpPr>
        <p:spPr>
          <a:xfrm>
            <a:off x="4826198" y="3960971"/>
            <a:ext cx="3645098" cy="268962"/>
          </a:xfrm>
          <a:prstGeom prst="rect">
            <a:avLst/>
          </a:prstGeom>
          <a:noFill/>
          <a:ln/>
        </p:spPr>
        <p:txBody>
          <a:bodyPr wrap="none" lIns="0" tIns="0" rIns="0" bIns="0" rtlCol="0" anchor="t"/>
          <a:lstStyle/>
          <a:p>
            <a:pPr marL="0" indent="0" algn="l">
              <a:lnSpc>
                <a:spcPts val="2100"/>
              </a:lnSpc>
              <a:buNone/>
            </a:pPr>
            <a:r>
              <a:rPr lang="en-US" sz="1300" dirty="0">
                <a:solidFill>
                  <a:srgbClr val="403011"/>
                </a:solidFill>
                <a:latin typeface="Brygada 1918" pitchFamily="34" charset="0"/>
                <a:ea typeface="Brygada 1918" pitchFamily="34" charset="-122"/>
                <a:cs typeface="Brygada 1918" pitchFamily="34" charset="-120"/>
              </a:rPr>
              <a:t>Emotionelle mønstre og relationelle tendenser</a:t>
            </a:r>
            <a:endParaRPr lang="en-US" sz="1300" dirty="0"/>
          </a:p>
        </p:txBody>
      </p:sp>
      <p:sp>
        <p:nvSpPr>
          <p:cNvPr id="17" name="Shape 12"/>
          <p:cNvSpPr/>
          <p:nvPr/>
        </p:nvSpPr>
        <p:spPr>
          <a:xfrm>
            <a:off x="4742140" y="4388525"/>
            <a:ext cx="9131737" cy="11430"/>
          </a:xfrm>
          <a:prstGeom prst="roundRect">
            <a:avLst>
              <a:gd name="adj" fmla="val 2206296"/>
            </a:avLst>
          </a:prstGeom>
          <a:solidFill>
            <a:srgbClr val="E8AF3B"/>
          </a:solidFill>
          <a:ln/>
        </p:spPr>
        <p:txBody>
          <a:bodyPr/>
          <a:lstStyle/>
          <a:p>
            <a:endParaRPr lang="da-DK"/>
          </a:p>
        </p:txBody>
      </p:sp>
      <p:sp>
        <p:nvSpPr>
          <p:cNvPr id="18" name="Shape 13"/>
          <p:cNvSpPr/>
          <p:nvPr/>
        </p:nvSpPr>
        <p:spPr>
          <a:xfrm>
            <a:off x="672465" y="4482108"/>
            <a:ext cx="5314117" cy="968693"/>
          </a:xfrm>
          <a:prstGeom prst="roundRect">
            <a:avLst>
              <a:gd name="adj" fmla="val 26033"/>
            </a:avLst>
          </a:prstGeom>
          <a:solidFill>
            <a:srgbClr val="CC914D"/>
          </a:solidFill>
          <a:ln w="7620">
            <a:solidFill>
              <a:srgbClr val="B27733"/>
            </a:solidFill>
            <a:prstDash val="solid"/>
          </a:ln>
        </p:spPr>
        <p:txBody>
          <a:bodyPr/>
          <a:lstStyle/>
          <a:p>
            <a:endParaRPr lang="da-DK"/>
          </a:p>
        </p:txBody>
      </p:sp>
      <p:pic>
        <p:nvPicPr>
          <p:cNvPr id="19" name="Image 3" descr="preencoded.png"/>
          <p:cNvPicPr>
            <a:picLocks noChangeAspect="1"/>
          </p:cNvPicPr>
          <p:nvPr/>
        </p:nvPicPr>
        <p:blipFill>
          <a:blip r:embed="rId6"/>
          <a:stretch>
            <a:fillRect/>
          </a:stretch>
        </p:blipFill>
        <p:spPr>
          <a:xfrm>
            <a:off x="3211354" y="4818698"/>
            <a:ext cx="236339" cy="295513"/>
          </a:xfrm>
          <a:prstGeom prst="rect">
            <a:avLst/>
          </a:prstGeom>
        </p:spPr>
      </p:pic>
      <p:sp>
        <p:nvSpPr>
          <p:cNvPr id="20" name="Text 14"/>
          <p:cNvSpPr/>
          <p:nvPr/>
        </p:nvSpPr>
        <p:spPr>
          <a:xfrm>
            <a:off x="6154698" y="4650224"/>
            <a:ext cx="2101453" cy="262652"/>
          </a:xfrm>
          <a:prstGeom prst="rect">
            <a:avLst/>
          </a:prstGeom>
          <a:noFill/>
          <a:ln/>
        </p:spPr>
        <p:txBody>
          <a:bodyPr wrap="none" lIns="0" tIns="0" rIns="0" bIns="0" rtlCol="0" anchor="t"/>
          <a:lstStyle/>
          <a:p>
            <a:pPr marL="0" indent="0" algn="l">
              <a:lnSpc>
                <a:spcPts val="2050"/>
              </a:lnSpc>
              <a:buNone/>
            </a:pPr>
            <a:r>
              <a:rPr lang="en-US" sz="1650" dirty="0">
                <a:solidFill>
                  <a:srgbClr val="403011"/>
                </a:solidFill>
                <a:latin typeface="Brygada 1918 Semi Bold" pitchFamily="34" charset="0"/>
                <a:ea typeface="Brygada 1918 Semi Bold" pitchFamily="34" charset="-122"/>
                <a:cs typeface="Brygada 1918 Semi Bold" pitchFamily="34" charset="-120"/>
              </a:rPr>
              <a:t>Krop, Fysisk</a:t>
            </a:r>
            <a:endParaRPr lang="en-US" sz="1650" dirty="0"/>
          </a:p>
        </p:txBody>
      </p:sp>
      <p:sp>
        <p:nvSpPr>
          <p:cNvPr id="21" name="Text 15"/>
          <p:cNvSpPr/>
          <p:nvPr/>
        </p:nvSpPr>
        <p:spPr>
          <a:xfrm>
            <a:off x="6154698" y="5013722"/>
            <a:ext cx="2985016" cy="268962"/>
          </a:xfrm>
          <a:prstGeom prst="rect">
            <a:avLst/>
          </a:prstGeom>
          <a:noFill/>
          <a:ln/>
        </p:spPr>
        <p:txBody>
          <a:bodyPr wrap="none" lIns="0" tIns="0" rIns="0" bIns="0" rtlCol="0" anchor="t"/>
          <a:lstStyle/>
          <a:p>
            <a:pPr marL="0" indent="0" algn="l">
              <a:lnSpc>
                <a:spcPts val="2100"/>
              </a:lnSpc>
              <a:buNone/>
            </a:pPr>
            <a:r>
              <a:rPr lang="en-US" sz="1300" dirty="0">
                <a:solidFill>
                  <a:srgbClr val="403011"/>
                </a:solidFill>
                <a:latin typeface="Brygada 1918" pitchFamily="34" charset="0"/>
                <a:ea typeface="Brygada 1918" pitchFamily="34" charset="-122"/>
                <a:cs typeface="Brygada 1918" pitchFamily="34" charset="-120"/>
              </a:rPr>
              <a:t>Kropslig ressource og fysiske tilstande</a:t>
            </a:r>
            <a:endParaRPr lang="en-US" sz="1300" dirty="0"/>
          </a:p>
        </p:txBody>
      </p:sp>
      <p:sp>
        <p:nvSpPr>
          <p:cNvPr id="22" name="Shape 16"/>
          <p:cNvSpPr/>
          <p:nvPr/>
        </p:nvSpPr>
        <p:spPr>
          <a:xfrm>
            <a:off x="6070640" y="5441275"/>
            <a:ext cx="7803237" cy="11430"/>
          </a:xfrm>
          <a:prstGeom prst="roundRect">
            <a:avLst>
              <a:gd name="adj" fmla="val 2206296"/>
            </a:avLst>
          </a:prstGeom>
          <a:solidFill>
            <a:srgbClr val="CC914D"/>
          </a:solidFill>
          <a:ln/>
        </p:spPr>
        <p:txBody>
          <a:bodyPr/>
          <a:lstStyle/>
          <a:p>
            <a:endParaRPr lang="da-DK"/>
          </a:p>
        </p:txBody>
      </p:sp>
      <p:sp>
        <p:nvSpPr>
          <p:cNvPr id="23" name="Shape 17"/>
          <p:cNvSpPr/>
          <p:nvPr/>
        </p:nvSpPr>
        <p:spPr>
          <a:xfrm>
            <a:off x="672465" y="5534858"/>
            <a:ext cx="6642735" cy="968693"/>
          </a:xfrm>
          <a:prstGeom prst="roundRect">
            <a:avLst>
              <a:gd name="adj" fmla="val 26033"/>
            </a:avLst>
          </a:prstGeom>
          <a:solidFill>
            <a:srgbClr val="626C3B"/>
          </a:solidFill>
          <a:ln w="7620">
            <a:solidFill>
              <a:srgbClr val="7B8554"/>
            </a:solidFill>
            <a:prstDash val="solid"/>
          </a:ln>
        </p:spPr>
        <p:txBody>
          <a:bodyPr/>
          <a:lstStyle/>
          <a:p>
            <a:endParaRPr lang="da-DK"/>
          </a:p>
        </p:txBody>
      </p:sp>
      <p:pic>
        <p:nvPicPr>
          <p:cNvPr id="24" name="Image 4" descr="preencoded.png"/>
          <p:cNvPicPr>
            <a:picLocks noChangeAspect="1"/>
          </p:cNvPicPr>
          <p:nvPr/>
        </p:nvPicPr>
        <p:blipFill>
          <a:blip r:embed="rId7"/>
          <a:stretch>
            <a:fillRect/>
          </a:stretch>
        </p:blipFill>
        <p:spPr>
          <a:xfrm>
            <a:off x="3875603" y="5871448"/>
            <a:ext cx="236339" cy="295513"/>
          </a:xfrm>
          <a:prstGeom prst="rect">
            <a:avLst/>
          </a:prstGeom>
        </p:spPr>
      </p:pic>
      <p:sp>
        <p:nvSpPr>
          <p:cNvPr id="25" name="Text 18"/>
          <p:cNvSpPr/>
          <p:nvPr/>
        </p:nvSpPr>
        <p:spPr>
          <a:xfrm>
            <a:off x="7483316" y="5702975"/>
            <a:ext cx="2101453" cy="262652"/>
          </a:xfrm>
          <a:prstGeom prst="rect">
            <a:avLst/>
          </a:prstGeom>
          <a:noFill/>
          <a:ln/>
        </p:spPr>
        <p:txBody>
          <a:bodyPr wrap="none" lIns="0" tIns="0" rIns="0" bIns="0" rtlCol="0" anchor="t"/>
          <a:lstStyle/>
          <a:p>
            <a:pPr marL="0" indent="0" algn="l">
              <a:lnSpc>
                <a:spcPts val="2050"/>
              </a:lnSpc>
              <a:buNone/>
            </a:pPr>
            <a:r>
              <a:rPr lang="en-US" sz="1650" dirty="0">
                <a:solidFill>
                  <a:srgbClr val="403011"/>
                </a:solidFill>
                <a:latin typeface="Brygada 1918 Semi Bold" pitchFamily="34" charset="0"/>
                <a:ea typeface="Brygada 1918 Semi Bold" pitchFamily="34" charset="-122"/>
                <a:cs typeface="Brygada 1918 Semi Bold" pitchFamily="34" charset="-120"/>
              </a:rPr>
              <a:t>Natur, Adfærd</a:t>
            </a:r>
            <a:endParaRPr lang="en-US" sz="1650" dirty="0"/>
          </a:p>
        </p:txBody>
      </p:sp>
      <p:sp>
        <p:nvSpPr>
          <p:cNvPr id="26" name="Text 19"/>
          <p:cNvSpPr/>
          <p:nvPr/>
        </p:nvSpPr>
        <p:spPr>
          <a:xfrm>
            <a:off x="7483316" y="6066473"/>
            <a:ext cx="3133011" cy="268962"/>
          </a:xfrm>
          <a:prstGeom prst="rect">
            <a:avLst/>
          </a:prstGeom>
          <a:noFill/>
          <a:ln/>
        </p:spPr>
        <p:txBody>
          <a:bodyPr wrap="none" lIns="0" tIns="0" rIns="0" bIns="0" rtlCol="0" anchor="t"/>
          <a:lstStyle/>
          <a:p>
            <a:pPr marL="0" indent="0" algn="l">
              <a:lnSpc>
                <a:spcPts val="2100"/>
              </a:lnSpc>
              <a:buNone/>
            </a:pPr>
            <a:r>
              <a:rPr lang="en-US" sz="1300" dirty="0">
                <a:solidFill>
                  <a:srgbClr val="403011"/>
                </a:solidFill>
                <a:latin typeface="Brygada 1918" pitchFamily="34" charset="0"/>
                <a:ea typeface="Brygada 1918" pitchFamily="34" charset="-122"/>
                <a:cs typeface="Brygada 1918" pitchFamily="34" charset="-120"/>
              </a:rPr>
              <a:t>Adfærdsmønstre og handlinger i verden</a:t>
            </a:r>
            <a:endParaRPr lang="en-US" sz="1300" dirty="0"/>
          </a:p>
        </p:txBody>
      </p:sp>
      <p:sp>
        <p:nvSpPr>
          <p:cNvPr id="27" name="Text 20"/>
          <p:cNvSpPr/>
          <p:nvPr/>
        </p:nvSpPr>
        <p:spPr>
          <a:xfrm>
            <a:off x="672465" y="6692622"/>
            <a:ext cx="13285470" cy="1075849"/>
          </a:xfrm>
          <a:prstGeom prst="rect">
            <a:avLst/>
          </a:prstGeom>
          <a:noFill/>
          <a:ln/>
        </p:spPr>
        <p:txBody>
          <a:bodyPr wrap="square" lIns="0" tIns="0" rIns="0" bIns="0" rtlCol="0" anchor="t"/>
          <a:lstStyle/>
          <a:p>
            <a:pPr marL="0" indent="0" algn="l">
              <a:lnSpc>
                <a:spcPts val="2100"/>
              </a:lnSpc>
              <a:buNone/>
            </a:pPr>
            <a:r>
              <a:rPr lang="en-US" sz="1300" dirty="0">
                <a:solidFill>
                  <a:srgbClr val="403011"/>
                </a:solidFill>
                <a:latin typeface="Brygada 1918" pitchFamily="34" charset="0"/>
                <a:ea typeface="Brygada 1918" pitchFamily="34" charset="-122"/>
                <a:cs typeface="Brygada 1918" pitchFamily="34" charset="-120"/>
              </a:rPr>
              <a:t>ID Terapi anvender en pentagral forståelsesramme, der giver en holistisk tilgang til Enneagrammet. Denne model integrerer fem dimensioner af menneskelig eksistens: krop, sind, ånd, kultur/relationer og natur/adfærd. Hver enneagramtype har et unikt forhold til disse dimensioner. For eksempel ignorerer nogle typer kroppens signaler, mens andre bruger kroppen som et værktøj. I det terapeutiske arbejde er det afgørende at betragte klienten gennem alle disse dimensioner for at skabe en helhedsorienteret tilgang.</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68191" y="529590"/>
            <a:ext cx="9426535" cy="600194"/>
          </a:xfrm>
          <a:prstGeom prst="rect">
            <a:avLst/>
          </a:prstGeom>
          <a:noFill/>
          <a:ln/>
        </p:spPr>
        <p:txBody>
          <a:bodyPr wrap="none" lIns="0" tIns="0" rIns="0" bIns="0" rtlCol="0" anchor="t"/>
          <a:lstStyle/>
          <a:p>
            <a:pPr marL="0" indent="0" algn="l">
              <a:lnSpc>
                <a:spcPts val="4700"/>
              </a:lnSpc>
              <a:buNone/>
            </a:pPr>
            <a:r>
              <a:rPr lang="en-US" sz="3750" dirty="0">
                <a:solidFill>
                  <a:srgbClr val="403011"/>
                </a:solidFill>
                <a:latin typeface="Brygada 1918 Semi Bold" pitchFamily="34" charset="0"/>
                <a:ea typeface="Brygada 1918 Semi Bold" pitchFamily="34" charset="-122"/>
                <a:cs typeface="Brygada 1918 Semi Bold" pitchFamily="34" charset="-120"/>
              </a:rPr>
              <a:t>Typer i Terapi: Genkendelse og Tilpasning</a:t>
            </a:r>
            <a:endParaRPr lang="en-US" sz="3750" dirty="0"/>
          </a:p>
        </p:txBody>
      </p:sp>
      <p:sp>
        <p:nvSpPr>
          <p:cNvPr id="3" name="Shape 1"/>
          <p:cNvSpPr/>
          <p:nvPr/>
        </p:nvSpPr>
        <p:spPr>
          <a:xfrm>
            <a:off x="7303770" y="1513880"/>
            <a:ext cx="22860" cy="4741426"/>
          </a:xfrm>
          <a:prstGeom prst="roundRect">
            <a:avLst>
              <a:gd name="adj" fmla="val 1260316"/>
            </a:avLst>
          </a:prstGeom>
          <a:solidFill>
            <a:srgbClr val="000000">
              <a:alpha val="8000"/>
            </a:srgbClr>
          </a:solidFill>
          <a:ln/>
        </p:spPr>
        <p:txBody>
          <a:bodyPr/>
          <a:lstStyle/>
          <a:p>
            <a:endParaRPr lang="da-DK"/>
          </a:p>
        </p:txBody>
      </p:sp>
      <p:sp>
        <p:nvSpPr>
          <p:cNvPr id="4" name="Shape 2"/>
          <p:cNvSpPr/>
          <p:nvPr/>
        </p:nvSpPr>
        <p:spPr>
          <a:xfrm>
            <a:off x="6545878" y="1718429"/>
            <a:ext cx="576143" cy="22860"/>
          </a:xfrm>
          <a:prstGeom prst="roundRect">
            <a:avLst>
              <a:gd name="adj" fmla="val 1260316"/>
            </a:avLst>
          </a:prstGeom>
          <a:solidFill>
            <a:srgbClr val="7B8554"/>
          </a:solidFill>
          <a:ln/>
        </p:spPr>
        <p:txBody>
          <a:bodyPr/>
          <a:lstStyle/>
          <a:p>
            <a:endParaRPr lang="da-DK"/>
          </a:p>
        </p:txBody>
      </p:sp>
      <p:sp>
        <p:nvSpPr>
          <p:cNvPr id="5" name="Shape 3"/>
          <p:cNvSpPr/>
          <p:nvPr/>
        </p:nvSpPr>
        <p:spPr>
          <a:xfrm>
            <a:off x="7099161" y="1513880"/>
            <a:ext cx="432078" cy="432078"/>
          </a:xfrm>
          <a:prstGeom prst="roundRect">
            <a:avLst>
              <a:gd name="adj" fmla="val 66680"/>
            </a:avLst>
          </a:prstGeom>
          <a:solidFill>
            <a:srgbClr val="626C3B"/>
          </a:solidFill>
          <a:ln w="7620">
            <a:solidFill>
              <a:srgbClr val="7B8554"/>
            </a:solidFill>
            <a:prstDash val="solid"/>
          </a:ln>
        </p:spPr>
        <p:txBody>
          <a:bodyPr/>
          <a:lstStyle/>
          <a:p>
            <a:endParaRPr lang="da-DK"/>
          </a:p>
        </p:txBody>
      </p:sp>
      <p:pic>
        <p:nvPicPr>
          <p:cNvPr id="6" name="Image 0" descr="preencoded.png"/>
          <p:cNvPicPr>
            <a:picLocks noChangeAspect="1"/>
          </p:cNvPicPr>
          <p:nvPr/>
        </p:nvPicPr>
        <p:blipFill>
          <a:blip r:embed="rId3"/>
          <a:stretch>
            <a:fillRect/>
          </a:stretch>
        </p:blipFill>
        <p:spPr>
          <a:xfrm>
            <a:off x="7171134" y="1549837"/>
            <a:ext cx="288012" cy="360045"/>
          </a:xfrm>
          <a:prstGeom prst="rect">
            <a:avLst/>
          </a:prstGeom>
        </p:spPr>
      </p:pic>
      <p:sp>
        <p:nvSpPr>
          <p:cNvPr id="7" name="Text 4"/>
          <p:cNvSpPr/>
          <p:nvPr/>
        </p:nvSpPr>
        <p:spPr>
          <a:xfrm>
            <a:off x="3953947" y="1579840"/>
            <a:ext cx="2400895" cy="300157"/>
          </a:xfrm>
          <a:prstGeom prst="rect">
            <a:avLst/>
          </a:prstGeom>
          <a:noFill/>
          <a:ln/>
        </p:spPr>
        <p:txBody>
          <a:bodyPr wrap="none" lIns="0" tIns="0" rIns="0" bIns="0" rtlCol="0" anchor="t"/>
          <a:lstStyle/>
          <a:p>
            <a:pPr marL="0" indent="0" algn="r">
              <a:lnSpc>
                <a:spcPts val="2350"/>
              </a:lnSpc>
              <a:buNone/>
            </a:pPr>
            <a:r>
              <a:rPr lang="en-US" sz="1850" dirty="0">
                <a:solidFill>
                  <a:srgbClr val="403011"/>
                </a:solidFill>
                <a:latin typeface="Brygada 1918 Semi Bold" pitchFamily="34" charset="0"/>
                <a:ea typeface="Brygada 1918 Semi Bold" pitchFamily="34" charset="-122"/>
                <a:cs typeface="Brygada 1918 Semi Bold" pitchFamily="34" charset="-120"/>
              </a:rPr>
              <a:t>Genkendelse</a:t>
            </a:r>
            <a:endParaRPr lang="en-US" sz="1850" dirty="0"/>
          </a:p>
        </p:txBody>
      </p:sp>
      <p:sp>
        <p:nvSpPr>
          <p:cNvPr id="8" name="Text 5"/>
          <p:cNvSpPr/>
          <p:nvPr/>
        </p:nvSpPr>
        <p:spPr>
          <a:xfrm>
            <a:off x="768191" y="1995130"/>
            <a:ext cx="5586651" cy="921544"/>
          </a:xfrm>
          <a:prstGeom prst="rect">
            <a:avLst/>
          </a:prstGeom>
          <a:noFill/>
          <a:ln/>
        </p:spPr>
        <p:txBody>
          <a:bodyPr wrap="square" lIns="0" tIns="0" rIns="0" bIns="0" rtlCol="0" anchor="t"/>
          <a:lstStyle/>
          <a:p>
            <a:pPr marL="0" indent="0" algn="r">
              <a:lnSpc>
                <a:spcPts val="2400"/>
              </a:lnSpc>
              <a:buNone/>
            </a:pPr>
            <a:r>
              <a:rPr lang="en-US" sz="1500" dirty="0">
                <a:solidFill>
                  <a:srgbClr val="403011"/>
                </a:solidFill>
                <a:latin typeface="Brygada 1918" pitchFamily="34" charset="0"/>
                <a:ea typeface="Brygada 1918" pitchFamily="34" charset="-122"/>
                <a:cs typeface="Brygada 1918" pitchFamily="34" charset="-120"/>
              </a:rPr>
              <a:t>Observér klientens kropssprog, sprogbrug, emotionelle mønstre og primære bekymringer for at identificere deres sandsynlige enneagramtype.</a:t>
            </a:r>
            <a:endParaRPr lang="en-US" sz="1500" dirty="0"/>
          </a:p>
        </p:txBody>
      </p:sp>
      <p:sp>
        <p:nvSpPr>
          <p:cNvPr id="9" name="Shape 6"/>
          <p:cNvSpPr/>
          <p:nvPr/>
        </p:nvSpPr>
        <p:spPr>
          <a:xfrm>
            <a:off x="7508379" y="2870716"/>
            <a:ext cx="576143" cy="22860"/>
          </a:xfrm>
          <a:prstGeom prst="roundRect">
            <a:avLst>
              <a:gd name="adj" fmla="val 1260316"/>
            </a:avLst>
          </a:prstGeom>
          <a:solidFill>
            <a:srgbClr val="9C9247"/>
          </a:solidFill>
          <a:ln/>
        </p:spPr>
        <p:txBody>
          <a:bodyPr/>
          <a:lstStyle/>
          <a:p>
            <a:endParaRPr lang="da-DK"/>
          </a:p>
        </p:txBody>
      </p:sp>
      <p:sp>
        <p:nvSpPr>
          <p:cNvPr id="10" name="Shape 7"/>
          <p:cNvSpPr/>
          <p:nvPr/>
        </p:nvSpPr>
        <p:spPr>
          <a:xfrm>
            <a:off x="7099161" y="2666167"/>
            <a:ext cx="432078" cy="432078"/>
          </a:xfrm>
          <a:prstGeom prst="roundRect">
            <a:avLst>
              <a:gd name="adj" fmla="val 66680"/>
            </a:avLst>
          </a:prstGeom>
          <a:solidFill>
            <a:srgbClr val="83792E"/>
          </a:solidFill>
          <a:ln w="7620">
            <a:solidFill>
              <a:srgbClr val="9C9247"/>
            </a:solidFill>
            <a:prstDash val="solid"/>
          </a:ln>
        </p:spPr>
        <p:txBody>
          <a:bodyPr/>
          <a:lstStyle/>
          <a:p>
            <a:endParaRPr lang="da-DK"/>
          </a:p>
        </p:txBody>
      </p:sp>
      <p:pic>
        <p:nvPicPr>
          <p:cNvPr id="11" name="Image 1" descr="preencoded.png"/>
          <p:cNvPicPr>
            <a:picLocks noChangeAspect="1"/>
          </p:cNvPicPr>
          <p:nvPr/>
        </p:nvPicPr>
        <p:blipFill>
          <a:blip r:embed="rId4"/>
          <a:stretch>
            <a:fillRect/>
          </a:stretch>
        </p:blipFill>
        <p:spPr>
          <a:xfrm>
            <a:off x="7171134" y="2702123"/>
            <a:ext cx="288012" cy="360045"/>
          </a:xfrm>
          <a:prstGeom prst="rect">
            <a:avLst/>
          </a:prstGeom>
        </p:spPr>
      </p:pic>
      <p:sp>
        <p:nvSpPr>
          <p:cNvPr id="12" name="Text 8"/>
          <p:cNvSpPr/>
          <p:nvPr/>
        </p:nvSpPr>
        <p:spPr>
          <a:xfrm>
            <a:off x="8275558" y="2732127"/>
            <a:ext cx="2400895" cy="300157"/>
          </a:xfrm>
          <a:prstGeom prst="rect">
            <a:avLst/>
          </a:prstGeom>
          <a:noFill/>
          <a:ln/>
        </p:spPr>
        <p:txBody>
          <a:bodyPr wrap="none" lIns="0" tIns="0" rIns="0" bIns="0" rtlCol="0" anchor="t"/>
          <a:lstStyle/>
          <a:p>
            <a:pPr marL="0" indent="0" algn="l">
              <a:lnSpc>
                <a:spcPts val="2350"/>
              </a:lnSpc>
              <a:buNone/>
            </a:pPr>
            <a:r>
              <a:rPr lang="en-US" sz="1850" dirty="0">
                <a:solidFill>
                  <a:srgbClr val="403011"/>
                </a:solidFill>
                <a:latin typeface="Brygada 1918 Semi Bold" pitchFamily="34" charset="0"/>
                <a:ea typeface="Brygada 1918 Semi Bold" pitchFamily="34" charset="-122"/>
                <a:cs typeface="Brygada 1918 Semi Bold" pitchFamily="34" charset="-120"/>
              </a:rPr>
              <a:t>Overføring</a:t>
            </a:r>
            <a:endParaRPr lang="en-US" sz="1850" dirty="0"/>
          </a:p>
        </p:txBody>
      </p:sp>
      <p:sp>
        <p:nvSpPr>
          <p:cNvPr id="13" name="Text 9"/>
          <p:cNvSpPr/>
          <p:nvPr/>
        </p:nvSpPr>
        <p:spPr>
          <a:xfrm>
            <a:off x="8275558" y="3147417"/>
            <a:ext cx="5586651" cy="614363"/>
          </a:xfrm>
          <a:prstGeom prst="rect">
            <a:avLst/>
          </a:prstGeom>
          <a:noFill/>
          <a:ln/>
        </p:spPr>
        <p:txBody>
          <a:bodyPr wrap="square" lIns="0" tIns="0" rIns="0" bIns="0" rtlCol="0" anchor="t"/>
          <a:lstStyle/>
          <a:p>
            <a:pPr marL="0" indent="0" algn="l">
              <a:lnSpc>
                <a:spcPts val="2400"/>
              </a:lnSpc>
              <a:buNone/>
            </a:pPr>
            <a:r>
              <a:rPr lang="en-US" sz="1500" dirty="0">
                <a:solidFill>
                  <a:srgbClr val="403011"/>
                </a:solidFill>
                <a:latin typeface="Brygada 1918" pitchFamily="34" charset="0"/>
                <a:ea typeface="Brygada 1918" pitchFamily="34" charset="-122"/>
                <a:cs typeface="Brygada 1918" pitchFamily="34" charset="-120"/>
              </a:rPr>
              <a:t>Vær opmærksom på klientens ubevidste projektioner på dig som terapeut, hvilket ofte afspejler deres enneagramtype.</a:t>
            </a:r>
            <a:endParaRPr lang="en-US" sz="1500" dirty="0"/>
          </a:p>
        </p:txBody>
      </p:sp>
      <p:sp>
        <p:nvSpPr>
          <p:cNvPr id="14" name="Shape 10"/>
          <p:cNvSpPr/>
          <p:nvPr/>
        </p:nvSpPr>
        <p:spPr>
          <a:xfrm>
            <a:off x="6545878" y="3863935"/>
            <a:ext cx="576143" cy="22860"/>
          </a:xfrm>
          <a:prstGeom prst="roundRect">
            <a:avLst>
              <a:gd name="adj" fmla="val 1260316"/>
            </a:avLst>
          </a:prstGeom>
          <a:solidFill>
            <a:srgbClr val="CE9521"/>
          </a:solidFill>
          <a:ln/>
        </p:spPr>
        <p:txBody>
          <a:bodyPr/>
          <a:lstStyle/>
          <a:p>
            <a:endParaRPr lang="da-DK"/>
          </a:p>
        </p:txBody>
      </p:sp>
      <p:sp>
        <p:nvSpPr>
          <p:cNvPr id="15" name="Shape 11"/>
          <p:cNvSpPr/>
          <p:nvPr/>
        </p:nvSpPr>
        <p:spPr>
          <a:xfrm>
            <a:off x="7099161" y="3659386"/>
            <a:ext cx="432078" cy="432078"/>
          </a:xfrm>
          <a:prstGeom prst="roundRect">
            <a:avLst>
              <a:gd name="adj" fmla="val 66680"/>
            </a:avLst>
          </a:prstGeom>
          <a:solidFill>
            <a:srgbClr val="E8AF3B"/>
          </a:solidFill>
          <a:ln w="7620">
            <a:solidFill>
              <a:srgbClr val="CE9521"/>
            </a:solidFill>
            <a:prstDash val="solid"/>
          </a:ln>
        </p:spPr>
        <p:txBody>
          <a:bodyPr/>
          <a:lstStyle/>
          <a:p>
            <a:endParaRPr lang="da-DK"/>
          </a:p>
        </p:txBody>
      </p:sp>
      <p:pic>
        <p:nvPicPr>
          <p:cNvPr id="16" name="Image 2" descr="preencoded.png"/>
          <p:cNvPicPr>
            <a:picLocks noChangeAspect="1"/>
          </p:cNvPicPr>
          <p:nvPr/>
        </p:nvPicPr>
        <p:blipFill>
          <a:blip r:embed="rId5"/>
          <a:stretch>
            <a:fillRect/>
          </a:stretch>
        </p:blipFill>
        <p:spPr>
          <a:xfrm>
            <a:off x="7171134" y="3695343"/>
            <a:ext cx="288012" cy="360045"/>
          </a:xfrm>
          <a:prstGeom prst="rect">
            <a:avLst/>
          </a:prstGeom>
        </p:spPr>
      </p:pic>
      <p:sp>
        <p:nvSpPr>
          <p:cNvPr id="17" name="Text 12"/>
          <p:cNvSpPr/>
          <p:nvPr/>
        </p:nvSpPr>
        <p:spPr>
          <a:xfrm>
            <a:off x="3953947" y="3725347"/>
            <a:ext cx="2400895" cy="300157"/>
          </a:xfrm>
          <a:prstGeom prst="rect">
            <a:avLst/>
          </a:prstGeom>
          <a:noFill/>
          <a:ln/>
        </p:spPr>
        <p:txBody>
          <a:bodyPr wrap="none" lIns="0" tIns="0" rIns="0" bIns="0" rtlCol="0" anchor="t"/>
          <a:lstStyle/>
          <a:p>
            <a:pPr marL="0" indent="0" algn="r">
              <a:lnSpc>
                <a:spcPts val="2350"/>
              </a:lnSpc>
              <a:buNone/>
            </a:pPr>
            <a:r>
              <a:rPr lang="en-US" sz="1850" dirty="0">
                <a:solidFill>
                  <a:srgbClr val="403011"/>
                </a:solidFill>
                <a:latin typeface="Brygada 1918 Semi Bold" pitchFamily="34" charset="0"/>
                <a:ea typeface="Brygada 1918 Semi Bold" pitchFamily="34" charset="-122"/>
                <a:cs typeface="Brygada 1918 Semi Bold" pitchFamily="34" charset="-120"/>
              </a:rPr>
              <a:t>Modoverføring</a:t>
            </a:r>
            <a:endParaRPr lang="en-US" sz="1850" dirty="0"/>
          </a:p>
        </p:txBody>
      </p:sp>
      <p:sp>
        <p:nvSpPr>
          <p:cNvPr id="18" name="Text 13"/>
          <p:cNvSpPr/>
          <p:nvPr/>
        </p:nvSpPr>
        <p:spPr>
          <a:xfrm>
            <a:off x="768191" y="4140637"/>
            <a:ext cx="5586651" cy="614363"/>
          </a:xfrm>
          <a:prstGeom prst="rect">
            <a:avLst/>
          </a:prstGeom>
          <a:noFill/>
          <a:ln/>
        </p:spPr>
        <p:txBody>
          <a:bodyPr wrap="square" lIns="0" tIns="0" rIns="0" bIns="0" rtlCol="0" anchor="t"/>
          <a:lstStyle/>
          <a:p>
            <a:pPr marL="0" indent="0" algn="r">
              <a:lnSpc>
                <a:spcPts val="2400"/>
              </a:lnSpc>
              <a:buNone/>
            </a:pPr>
            <a:r>
              <a:rPr lang="en-US" sz="1500" dirty="0">
                <a:solidFill>
                  <a:srgbClr val="403011"/>
                </a:solidFill>
                <a:latin typeface="Brygada 1918" pitchFamily="34" charset="0"/>
                <a:ea typeface="Brygada 1918" pitchFamily="34" charset="-122"/>
                <a:cs typeface="Brygada 1918" pitchFamily="34" charset="-120"/>
              </a:rPr>
              <a:t>Bliv bevidst om dine egne ubevidste reaktioner på klienten, som kan påvirkes af både din og klientens enneagramtype.</a:t>
            </a:r>
            <a:endParaRPr lang="en-US" sz="1500" dirty="0"/>
          </a:p>
        </p:txBody>
      </p:sp>
      <p:sp>
        <p:nvSpPr>
          <p:cNvPr id="19" name="Shape 14"/>
          <p:cNvSpPr/>
          <p:nvPr/>
        </p:nvSpPr>
        <p:spPr>
          <a:xfrm>
            <a:off x="7508379" y="4857274"/>
            <a:ext cx="576143" cy="22860"/>
          </a:xfrm>
          <a:prstGeom prst="roundRect">
            <a:avLst>
              <a:gd name="adj" fmla="val 1260316"/>
            </a:avLst>
          </a:prstGeom>
          <a:solidFill>
            <a:srgbClr val="B27733"/>
          </a:solidFill>
          <a:ln/>
        </p:spPr>
        <p:txBody>
          <a:bodyPr/>
          <a:lstStyle/>
          <a:p>
            <a:endParaRPr lang="da-DK"/>
          </a:p>
        </p:txBody>
      </p:sp>
      <p:sp>
        <p:nvSpPr>
          <p:cNvPr id="20" name="Shape 15"/>
          <p:cNvSpPr/>
          <p:nvPr/>
        </p:nvSpPr>
        <p:spPr>
          <a:xfrm>
            <a:off x="7099161" y="4652724"/>
            <a:ext cx="432078" cy="432078"/>
          </a:xfrm>
          <a:prstGeom prst="roundRect">
            <a:avLst>
              <a:gd name="adj" fmla="val 66680"/>
            </a:avLst>
          </a:prstGeom>
          <a:solidFill>
            <a:srgbClr val="CC914D"/>
          </a:solidFill>
          <a:ln w="7620">
            <a:solidFill>
              <a:srgbClr val="B27733"/>
            </a:solidFill>
            <a:prstDash val="solid"/>
          </a:ln>
        </p:spPr>
        <p:txBody>
          <a:bodyPr/>
          <a:lstStyle/>
          <a:p>
            <a:endParaRPr lang="da-DK"/>
          </a:p>
        </p:txBody>
      </p:sp>
      <p:pic>
        <p:nvPicPr>
          <p:cNvPr id="21" name="Image 3" descr="preencoded.png"/>
          <p:cNvPicPr>
            <a:picLocks noChangeAspect="1"/>
          </p:cNvPicPr>
          <p:nvPr/>
        </p:nvPicPr>
        <p:blipFill>
          <a:blip r:embed="rId6"/>
          <a:stretch>
            <a:fillRect/>
          </a:stretch>
        </p:blipFill>
        <p:spPr>
          <a:xfrm>
            <a:off x="7171134" y="4688681"/>
            <a:ext cx="288012" cy="360045"/>
          </a:xfrm>
          <a:prstGeom prst="rect">
            <a:avLst/>
          </a:prstGeom>
        </p:spPr>
      </p:pic>
      <p:sp>
        <p:nvSpPr>
          <p:cNvPr id="22" name="Text 16"/>
          <p:cNvSpPr/>
          <p:nvPr/>
        </p:nvSpPr>
        <p:spPr>
          <a:xfrm>
            <a:off x="8275558" y="4718685"/>
            <a:ext cx="2400895" cy="300157"/>
          </a:xfrm>
          <a:prstGeom prst="rect">
            <a:avLst/>
          </a:prstGeom>
          <a:noFill/>
          <a:ln/>
        </p:spPr>
        <p:txBody>
          <a:bodyPr wrap="none" lIns="0" tIns="0" rIns="0" bIns="0" rtlCol="0" anchor="t"/>
          <a:lstStyle/>
          <a:p>
            <a:pPr marL="0" indent="0" algn="l">
              <a:lnSpc>
                <a:spcPts val="2350"/>
              </a:lnSpc>
              <a:buNone/>
            </a:pPr>
            <a:r>
              <a:rPr lang="en-US" sz="1850" dirty="0">
                <a:solidFill>
                  <a:srgbClr val="403011"/>
                </a:solidFill>
                <a:latin typeface="Brygada 1918 Semi Bold" pitchFamily="34" charset="0"/>
                <a:ea typeface="Brygada 1918 Semi Bold" pitchFamily="34" charset="-122"/>
                <a:cs typeface="Brygada 1918 Semi Bold" pitchFamily="34" charset="-120"/>
              </a:rPr>
              <a:t>Tilpasning</a:t>
            </a:r>
            <a:endParaRPr lang="en-US" sz="1850" dirty="0"/>
          </a:p>
        </p:txBody>
      </p:sp>
      <p:sp>
        <p:nvSpPr>
          <p:cNvPr id="23" name="Text 17"/>
          <p:cNvSpPr/>
          <p:nvPr/>
        </p:nvSpPr>
        <p:spPr>
          <a:xfrm>
            <a:off x="8275558" y="5133975"/>
            <a:ext cx="5586651" cy="614363"/>
          </a:xfrm>
          <a:prstGeom prst="rect">
            <a:avLst/>
          </a:prstGeom>
          <a:noFill/>
          <a:ln/>
        </p:spPr>
        <p:txBody>
          <a:bodyPr wrap="square" lIns="0" tIns="0" rIns="0" bIns="0" rtlCol="0" anchor="t"/>
          <a:lstStyle/>
          <a:p>
            <a:pPr marL="0" indent="0" algn="l">
              <a:lnSpc>
                <a:spcPts val="2400"/>
              </a:lnSpc>
              <a:buNone/>
            </a:pPr>
            <a:r>
              <a:rPr lang="en-US" sz="1500" dirty="0">
                <a:solidFill>
                  <a:srgbClr val="403011"/>
                </a:solidFill>
                <a:latin typeface="Brygada 1918" pitchFamily="34" charset="0"/>
                <a:ea typeface="Brygada 1918" pitchFamily="34" charset="-122"/>
                <a:cs typeface="Brygada 1918" pitchFamily="34" charset="-120"/>
              </a:rPr>
              <a:t>Skræddersy din terapeutiske tilgang baseret på klientens type, så du bedst muligt kan støtte deres vækst og udvikling.</a:t>
            </a:r>
            <a:endParaRPr lang="en-US" sz="1500" dirty="0"/>
          </a:p>
        </p:txBody>
      </p:sp>
      <p:sp>
        <p:nvSpPr>
          <p:cNvPr id="24" name="Text 18"/>
          <p:cNvSpPr/>
          <p:nvPr/>
        </p:nvSpPr>
        <p:spPr>
          <a:xfrm>
            <a:off x="768191" y="6471285"/>
            <a:ext cx="13094018" cy="1228725"/>
          </a:xfrm>
          <a:prstGeom prst="rect">
            <a:avLst/>
          </a:prstGeom>
          <a:noFill/>
          <a:ln/>
        </p:spPr>
        <p:txBody>
          <a:bodyPr wrap="square" lIns="0" tIns="0" rIns="0" bIns="0" rtlCol="0" anchor="t"/>
          <a:lstStyle/>
          <a:p>
            <a:pPr marL="0" indent="0" algn="l">
              <a:lnSpc>
                <a:spcPts val="2400"/>
              </a:lnSpc>
              <a:buNone/>
            </a:pPr>
            <a:r>
              <a:rPr lang="en-US" sz="1500" dirty="0">
                <a:solidFill>
                  <a:srgbClr val="403011"/>
                </a:solidFill>
                <a:latin typeface="Brygada 1918" pitchFamily="34" charset="0"/>
                <a:ea typeface="Brygada 1918" pitchFamily="34" charset="-122"/>
                <a:cs typeface="Brygada 1918" pitchFamily="34" charset="-120"/>
              </a:rPr>
              <a:t>Forståelse af klientens enneagramtype er nøglen til at tilpasse din terapeutiske tilgang. Hver type kommer med specifikke behov, forventninger og udfordringer i terapien. For eksempel kan Type 1-klienter projicere autoritetsfigurer og føle sig dømt, mens Type 7-klienter kan undgå smertefulde emner gennem optimisme og distraktioner. Ved at være bevidst om disse mønstre kan du som terapeut skabe et mere effektivt og transformativt terapeutisk rum.</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86395" y="472559"/>
            <a:ext cx="10280571" cy="536138"/>
          </a:xfrm>
          <a:prstGeom prst="rect">
            <a:avLst/>
          </a:prstGeom>
          <a:noFill/>
          <a:ln/>
        </p:spPr>
        <p:txBody>
          <a:bodyPr wrap="none" lIns="0" tIns="0" rIns="0" bIns="0" rtlCol="0" anchor="t"/>
          <a:lstStyle/>
          <a:p>
            <a:pPr marL="0" indent="0" algn="l">
              <a:lnSpc>
                <a:spcPts val="4200"/>
              </a:lnSpc>
              <a:buNone/>
            </a:pPr>
            <a:r>
              <a:rPr lang="en-US" sz="3350" dirty="0">
                <a:solidFill>
                  <a:srgbClr val="403011"/>
                </a:solidFill>
                <a:latin typeface="Brygada 1918 Semi Bold" pitchFamily="34" charset="0"/>
                <a:ea typeface="Brygada 1918 Semi Bold" pitchFamily="34" charset="-122"/>
                <a:cs typeface="Brygada 1918 Semi Bold" pitchFamily="34" charset="-120"/>
              </a:rPr>
              <a:t>De Fem Domæner i ID Terapi &amp; Enneagramtyperne</a:t>
            </a:r>
            <a:endParaRPr lang="en-US" sz="3350" dirty="0"/>
          </a:p>
        </p:txBody>
      </p:sp>
      <p:pic>
        <p:nvPicPr>
          <p:cNvPr id="3" name="Image 0" descr="preencoded.png"/>
          <p:cNvPicPr>
            <a:picLocks noChangeAspect="1"/>
          </p:cNvPicPr>
          <p:nvPr/>
        </p:nvPicPr>
        <p:blipFill>
          <a:blip r:embed="rId3"/>
          <a:stretch>
            <a:fillRect/>
          </a:stretch>
        </p:blipFill>
        <p:spPr>
          <a:xfrm>
            <a:off x="3344466" y="1351836"/>
            <a:ext cx="1312426" cy="988576"/>
          </a:xfrm>
          <a:prstGeom prst="rect">
            <a:avLst/>
          </a:prstGeom>
        </p:spPr>
      </p:pic>
      <p:pic>
        <p:nvPicPr>
          <p:cNvPr id="4" name="Image 1" descr="preencoded.png"/>
          <p:cNvPicPr>
            <a:picLocks noChangeAspect="1"/>
          </p:cNvPicPr>
          <p:nvPr/>
        </p:nvPicPr>
        <p:blipFill>
          <a:blip r:embed="rId4"/>
          <a:stretch>
            <a:fillRect/>
          </a:stretch>
        </p:blipFill>
        <p:spPr>
          <a:xfrm>
            <a:off x="3880009" y="1817846"/>
            <a:ext cx="241221" cy="301585"/>
          </a:xfrm>
          <a:prstGeom prst="rect">
            <a:avLst/>
          </a:prstGeom>
        </p:spPr>
      </p:pic>
      <p:sp>
        <p:nvSpPr>
          <p:cNvPr id="5" name="Text 1"/>
          <p:cNvSpPr/>
          <p:nvPr/>
        </p:nvSpPr>
        <p:spPr>
          <a:xfrm>
            <a:off x="4828461" y="1523405"/>
            <a:ext cx="2314456" cy="268129"/>
          </a:xfrm>
          <a:prstGeom prst="rect">
            <a:avLst/>
          </a:prstGeom>
          <a:noFill/>
          <a:ln/>
        </p:spPr>
        <p:txBody>
          <a:bodyPr wrap="none" lIns="0" tIns="0" rIns="0" bIns="0" rtlCol="0" anchor="t"/>
          <a:lstStyle/>
          <a:p>
            <a:pPr marL="0" indent="0" algn="l">
              <a:lnSpc>
                <a:spcPts val="2100"/>
              </a:lnSpc>
              <a:buNone/>
            </a:pPr>
            <a:r>
              <a:rPr lang="en-US" sz="1650" dirty="0">
                <a:solidFill>
                  <a:srgbClr val="403011"/>
                </a:solidFill>
                <a:latin typeface="Brygada 1918 Semi Bold" pitchFamily="34" charset="0"/>
                <a:ea typeface="Brygada 1918 Semi Bold" pitchFamily="34" charset="-122"/>
                <a:cs typeface="Brygada 1918 Semi Bold" pitchFamily="34" charset="-120"/>
              </a:rPr>
              <a:t>Domæne 4: Cyklisk Tid</a:t>
            </a:r>
            <a:endParaRPr lang="en-US" sz="1650" dirty="0"/>
          </a:p>
        </p:txBody>
      </p:sp>
      <p:sp>
        <p:nvSpPr>
          <p:cNvPr id="6" name="Text 2"/>
          <p:cNvSpPr/>
          <p:nvPr/>
        </p:nvSpPr>
        <p:spPr>
          <a:xfrm>
            <a:off x="4828461" y="1894403"/>
            <a:ext cx="3132773" cy="274439"/>
          </a:xfrm>
          <a:prstGeom prst="rect">
            <a:avLst/>
          </a:prstGeom>
          <a:noFill/>
          <a:ln/>
        </p:spPr>
        <p:txBody>
          <a:bodyPr wrap="none" lIns="0" tIns="0" rIns="0" bIns="0" rtlCol="0" anchor="t"/>
          <a:lstStyle/>
          <a:p>
            <a:pPr marL="0" indent="0" algn="l">
              <a:lnSpc>
                <a:spcPts val="2150"/>
              </a:lnSpc>
              <a:buNone/>
            </a:pPr>
            <a:r>
              <a:rPr lang="en-US" sz="1350" dirty="0">
                <a:solidFill>
                  <a:srgbClr val="403011"/>
                </a:solidFill>
                <a:latin typeface="Brygada 1918" pitchFamily="34" charset="0"/>
                <a:ea typeface="Brygada 1918" pitchFamily="34" charset="-122"/>
                <a:cs typeface="Brygada 1918" pitchFamily="34" charset="-120"/>
              </a:rPr>
              <a:t>Rammer, vilkår og professionel kontakt</a:t>
            </a:r>
            <a:endParaRPr lang="en-US" sz="1350" dirty="0"/>
          </a:p>
        </p:txBody>
      </p:sp>
      <p:sp>
        <p:nvSpPr>
          <p:cNvPr id="7" name="Shape 3"/>
          <p:cNvSpPr/>
          <p:nvPr/>
        </p:nvSpPr>
        <p:spPr>
          <a:xfrm>
            <a:off x="4699754" y="2352318"/>
            <a:ext cx="9201388" cy="11430"/>
          </a:xfrm>
          <a:prstGeom prst="roundRect">
            <a:avLst>
              <a:gd name="adj" fmla="val 2252040"/>
            </a:avLst>
          </a:prstGeom>
          <a:solidFill>
            <a:srgbClr val="626C3B"/>
          </a:solidFill>
          <a:ln/>
        </p:spPr>
        <p:txBody>
          <a:bodyPr/>
          <a:lstStyle/>
          <a:p>
            <a:endParaRPr lang="da-DK"/>
          </a:p>
        </p:txBody>
      </p:sp>
      <p:pic>
        <p:nvPicPr>
          <p:cNvPr id="8" name="Image 2" descr="preencoded.png"/>
          <p:cNvPicPr>
            <a:picLocks noChangeAspect="1"/>
          </p:cNvPicPr>
          <p:nvPr/>
        </p:nvPicPr>
        <p:blipFill>
          <a:blip r:embed="rId5"/>
          <a:stretch>
            <a:fillRect/>
          </a:stretch>
        </p:blipFill>
        <p:spPr>
          <a:xfrm>
            <a:off x="2688193" y="2383274"/>
            <a:ext cx="2624971" cy="988576"/>
          </a:xfrm>
          <a:prstGeom prst="rect">
            <a:avLst/>
          </a:prstGeom>
        </p:spPr>
      </p:pic>
      <p:pic>
        <p:nvPicPr>
          <p:cNvPr id="9" name="Image 3" descr="preencoded.png"/>
          <p:cNvPicPr>
            <a:picLocks noChangeAspect="1"/>
          </p:cNvPicPr>
          <p:nvPr/>
        </p:nvPicPr>
        <p:blipFill>
          <a:blip r:embed="rId6"/>
          <a:stretch>
            <a:fillRect/>
          </a:stretch>
        </p:blipFill>
        <p:spPr>
          <a:xfrm>
            <a:off x="3880009" y="2726769"/>
            <a:ext cx="241221" cy="301585"/>
          </a:xfrm>
          <a:prstGeom prst="rect">
            <a:avLst/>
          </a:prstGeom>
        </p:spPr>
      </p:pic>
      <p:sp>
        <p:nvSpPr>
          <p:cNvPr id="10" name="Text 4"/>
          <p:cNvSpPr/>
          <p:nvPr/>
        </p:nvSpPr>
        <p:spPr>
          <a:xfrm>
            <a:off x="5484733" y="2554843"/>
            <a:ext cx="2145030" cy="268129"/>
          </a:xfrm>
          <a:prstGeom prst="rect">
            <a:avLst/>
          </a:prstGeom>
          <a:noFill/>
          <a:ln/>
        </p:spPr>
        <p:txBody>
          <a:bodyPr wrap="none" lIns="0" tIns="0" rIns="0" bIns="0" rtlCol="0" anchor="t"/>
          <a:lstStyle/>
          <a:p>
            <a:pPr marL="0" indent="0" algn="l">
              <a:lnSpc>
                <a:spcPts val="2100"/>
              </a:lnSpc>
              <a:buNone/>
            </a:pPr>
            <a:r>
              <a:rPr lang="en-US" sz="1650" dirty="0">
                <a:solidFill>
                  <a:srgbClr val="403011"/>
                </a:solidFill>
                <a:latin typeface="Brygada 1918 Semi Bold" pitchFamily="34" charset="0"/>
                <a:ea typeface="Brygada 1918 Semi Bold" pitchFamily="34" charset="-122"/>
                <a:cs typeface="Brygada 1918 Semi Bold" pitchFamily="34" charset="-120"/>
              </a:rPr>
              <a:t>Domæne 3: Fortid</a:t>
            </a:r>
            <a:endParaRPr lang="en-US" sz="1650" dirty="0"/>
          </a:p>
        </p:txBody>
      </p:sp>
      <p:sp>
        <p:nvSpPr>
          <p:cNvPr id="11" name="Text 5"/>
          <p:cNvSpPr/>
          <p:nvPr/>
        </p:nvSpPr>
        <p:spPr>
          <a:xfrm>
            <a:off x="5484733" y="2925842"/>
            <a:ext cx="2603063" cy="274439"/>
          </a:xfrm>
          <a:prstGeom prst="rect">
            <a:avLst/>
          </a:prstGeom>
          <a:noFill/>
          <a:ln/>
        </p:spPr>
        <p:txBody>
          <a:bodyPr wrap="none" lIns="0" tIns="0" rIns="0" bIns="0" rtlCol="0" anchor="t"/>
          <a:lstStyle/>
          <a:p>
            <a:pPr marL="0" indent="0" algn="l">
              <a:lnSpc>
                <a:spcPts val="2150"/>
              </a:lnSpc>
              <a:buNone/>
            </a:pPr>
            <a:r>
              <a:rPr lang="en-US" sz="1350" dirty="0">
                <a:solidFill>
                  <a:srgbClr val="403011"/>
                </a:solidFill>
                <a:latin typeface="Brygada 1918" pitchFamily="34" charset="0"/>
                <a:ea typeface="Brygada 1918" pitchFamily="34" charset="-122"/>
                <a:cs typeface="Brygada 1918" pitchFamily="34" charset="-120"/>
              </a:rPr>
              <a:t>Baggrund, erfaringer og opvækst</a:t>
            </a:r>
            <a:endParaRPr lang="en-US" sz="1350" dirty="0"/>
          </a:p>
        </p:txBody>
      </p:sp>
      <p:sp>
        <p:nvSpPr>
          <p:cNvPr id="12" name="Shape 6"/>
          <p:cNvSpPr/>
          <p:nvPr/>
        </p:nvSpPr>
        <p:spPr>
          <a:xfrm>
            <a:off x="5356027" y="3383756"/>
            <a:ext cx="8545116" cy="11430"/>
          </a:xfrm>
          <a:prstGeom prst="roundRect">
            <a:avLst>
              <a:gd name="adj" fmla="val 2252040"/>
            </a:avLst>
          </a:prstGeom>
          <a:solidFill>
            <a:srgbClr val="83792E"/>
          </a:solidFill>
          <a:ln/>
        </p:spPr>
        <p:txBody>
          <a:bodyPr/>
          <a:lstStyle/>
          <a:p>
            <a:endParaRPr lang="da-DK"/>
          </a:p>
        </p:txBody>
      </p:sp>
      <p:pic>
        <p:nvPicPr>
          <p:cNvPr id="13" name="Image 4" descr="preencoded.png"/>
          <p:cNvPicPr>
            <a:picLocks noChangeAspect="1"/>
          </p:cNvPicPr>
          <p:nvPr/>
        </p:nvPicPr>
        <p:blipFill>
          <a:blip r:embed="rId7"/>
          <a:stretch>
            <a:fillRect/>
          </a:stretch>
        </p:blipFill>
        <p:spPr>
          <a:xfrm>
            <a:off x="2032040" y="3414713"/>
            <a:ext cx="3937397" cy="988576"/>
          </a:xfrm>
          <a:prstGeom prst="rect">
            <a:avLst/>
          </a:prstGeom>
        </p:spPr>
      </p:pic>
      <p:pic>
        <p:nvPicPr>
          <p:cNvPr id="14" name="Image 5" descr="preencoded.png"/>
          <p:cNvPicPr>
            <a:picLocks noChangeAspect="1"/>
          </p:cNvPicPr>
          <p:nvPr/>
        </p:nvPicPr>
        <p:blipFill>
          <a:blip r:embed="rId8"/>
          <a:stretch>
            <a:fillRect/>
          </a:stretch>
        </p:blipFill>
        <p:spPr>
          <a:xfrm>
            <a:off x="3880009" y="3758208"/>
            <a:ext cx="241221" cy="301585"/>
          </a:xfrm>
          <a:prstGeom prst="rect">
            <a:avLst/>
          </a:prstGeom>
        </p:spPr>
      </p:pic>
      <p:sp>
        <p:nvSpPr>
          <p:cNvPr id="15" name="Text 7"/>
          <p:cNvSpPr/>
          <p:nvPr/>
        </p:nvSpPr>
        <p:spPr>
          <a:xfrm>
            <a:off x="6141006" y="3586282"/>
            <a:ext cx="2145030" cy="268129"/>
          </a:xfrm>
          <a:prstGeom prst="rect">
            <a:avLst/>
          </a:prstGeom>
          <a:noFill/>
          <a:ln/>
        </p:spPr>
        <p:txBody>
          <a:bodyPr wrap="none" lIns="0" tIns="0" rIns="0" bIns="0" rtlCol="0" anchor="t"/>
          <a:lstStyle/>
          <a:p>
            <a:pPr marL="0" indent="0" algn="l">
              <a:lnSpc>
                <a:spcPts val="2100"/>
              </a:lnSpc>
              <a:buNone/>
            </a:pPr>
            <a:r>
              <a:rPr lang="en-US" sz="1650" dirty="0">
                <a:solidFill>
                  <a:srgbClr val="403011"/>
                </a:solidFill>
                <a:latin typeface="Brygada 1918 Semi Bold" pitchFamily="34" charset="0"/>
                <a:ea typeface="Brygada 1918 Semi Bold" pitchFamily="34" charset="-122"/>
                <a:cs typeface="Brygada 1918 Semi Bold" pitchFamily="34" charset="-120"/>
              </a:rPr>
              <a:t>Domæne 2: Samtid</a:t>
            </a:r>
            <a:endParaRPr lang="en-US" sz="1650" dirty="0"/>
          </a:p>
        </p:txBody>
      </p:sp>
      <p:sp>
        <p:nvSpPr>
          <p:cNvPr id="16" name="Text 8"/>
          <p:cNvSpPr/>
          <p:nvPr/>
        </p:nvSpPr>
        <p:spPr>
          <a:xfrm>
            <a:off x="6141006" y="3957280"/>
            <a:ext cx="3633073" cy="274439"/>
          </a:xfrm>
          <a:prstGeom prst="rect">
            <a:avLst/>
          </a:prstGeom>
          <a:noFill/>
          <a:ln/>
        </p:spPr>
        <p:txBody>
          <a:bodyPr wrap="none" lIns="0" tIns="0" rIns="0" bIns="0" rtlCol="0" anchor="t"/>
          <a:lstStyle/>
          <a:p>
            <a:pPr marL="0" indent="0" algn="l">
              <a:lnSpc>
                <a:spcPts val="2150"/>
              </a:lnSpc>
              <a:buNone/>
            </a:pPr>
            <a:r>
              <a:rPr lang="en-US" sz="1350" dirty="0">
                <a:solidFill>
                  <a:srgbClr val="403011"/>
                </a:solidFill>
                <a:latin typeface="Brygada 1918" pitchFamily="34" charset="0"/>
                <a:ea typeface="Brygada 1918" pitchFamily="34" charset="-122"/>
                <a:cs typeface="Brygada 1918" pitchFamily="34" charset="-120"/>
              </a:rPr>
              <a:t>Den terapeutiske relation og personlige møde</a:t>
            </a:r>
            <a:endParaRPr lang="en-US" sz="1350" dirty="0"/>
          </a:p>
        </p:txBody>
      </p:sp>
      <p:sp>
        <p:nvSpPr>
          <p:cNvPr id="17" name="Shape 9"/>
          <p:cNvSpPr/>
          <p:nvPr/>
        </p:nvSpPr>
        <p:spPr>
          <a:xfrm>
            <a:off x="6012299" y="4415195"/>
            <a:ext cx="7888843" cy="11430"/>
          </a:xfrm>
          <a:prstGeom prst="roundRect">
            <a:avLst>
              <a:gd name="adj" fmla="val 2252040"/>
            </a:avLst>
          </a:prstGeom>
          <a:solidFill>
            <a:srgbClr val="E8AF3B"/>
          </a:solidFill>
          <a:ln/>
        </p:spPr>
        <p:txBody>
          <a:bodyPr/>
          <a:lstStyle/>
          <a:p>
            <a:endParaRPr lang="da-DK"/>
          </a:p>
        </p:txBody>
      </p:sp>
      <p:pic>
        <p:nvPicPr>
          <p:cNvPr id="18" name="Image 6" descr="preencoded.png"/>
          <p:cNvPicPr>
            <a:picLocks noChangeAspect="1"/>
          </p:cNvPicPr>
          <p:nvPr/>
        </p:nvPicPr>
        <p:blipFill>
          <a:blip r:embed="rId9"/>
          <a:stretch>
            <a:fillRect/>
          </a:stretch>
        </p:blipFill>
        <p:spPr>
          <a:xfrm>
            <a:off x="1375767" y="4446151"/>
            <a:ext cx="5249942" cy="988576"/>
          </a:xfrm>
          <a:prstGeom prst="rect">
            <a:avLst/>
          </a:prstGeom>
        </p:spPr>
      </p:pic>
      <p:pic>
        <p:nvPicPr>
          <p:cNvPr id="19" name="Image 7" descr="preencoded.png"/>
          <p:cNvPicPr>
            <a:picLocks noChangeAspect="1"/>
          </p:cNvPicPr>
          <p:nvPr/>
        </p:nvPicPr>
        <p:blipFill>
          <a:blip r:embed="rId10"/>
          <a:stretch>
            <a:fillRect/>
          </a:stretch>
        </p:blipFill>
        <p:spPr>
          <a:xfrm>
            <a:off x="3880009" y="4789646"/>
            <a:ext cx="241221" cy="301585"/>
          </a:xfrm>
          <a:prstGeom prst="rect">
            <a:avLst/>
          </a:prstGeom>
        </p:spPr>
      </p:pic>
      <p:sp>
        <p:nvSpPr>
          <p:cNvPr id="20" name="Text 10"/>
          <p:cNvSpPr/>
          <p:nvPr/>
        </p:nvSpPr>
        <p:spPr>
          <a:xfrm>
            <a:off x="6797278" y="4617720"/>
            <a:ext cx="2145030" cy="268129"/>
          </a:xfrm>
          <a:prstGeom prst="rect">
            <a:avLst/>
          </a:prstGeom>
          <a:noFill/>
          <a:ln/>
        </p:spPr>
        <p:txBody>
          <a:bodyPr wrap="none" lIns="0" tIns="0" rIns="0" bIns="0" rtlCol="0" anchor="t"/>
          <a:lstStyle/>
          <a:p>
            <a:pPr marL="0" indent="0" algn="l">
              <a:lnSpc>
                <a:spcPts val="2100"/>
              </a:lnSpc>
              <a:buNone/>
            </a:pPr>
            <a:r>
              <a:rPr lang="en-US" sz="1650" dirty="0">
                <a:solidFill>
                  <a:srgbClr val="403011"/>
                </a:solidFill>
                <a:latin typeface="Brygada 1918 Semi Bold" pitchFamily="34" charset="0"/>
                <a:ea typeface="Brygada 1918 Semi Bold" pitchFamily="34" charset="-122"/>
                <a:cs typeface="Brygada 1918 Semi Bold" pitchFamily="34" charset="-120"/>
              </a:rPr>
              <a:t>Domæne 1: Fremtid</a:t>
            </a:r>
            <a:endParaRPr lang="en-US" sz="1650" dirty="0"/>
          </a:p>
        </p:txBody>
      </p:sp>
      <p:sp>
        <p:nvSpPr>
          <p:cNvPr id="21" name="Text 11"/>
          <p:cNvSpPr/>
          <p:nvPr/>
        </p:nvSpPr>
        <p:spPr>
          <a:xfrm>
            <a:off x="6797278" y="4988719"/>
            <a:ext cx="2419350" cy="274439"/>
          </a:xfrm>
          <a:prstGeom prst="rect">
            <a:avLst/>
          </a:prstGeom>
          <a:noFill/>
          <a:ln/>
        </p:spPr>
        <p:txBody>
          <a:bodyPr wrap="none" lIns="0" tIns="0" rIns="0" bIns="0" rtlCol="0" anchor="t"/>
          <a:lstStyle/>
          <a:p>
            <a:pPr marL="0" indent="0" algn="l">
              <a:lnSpc>
                <a:spcPts val="2150"/>
              </a:lnSpc>
              <a:buNone/>
            </a:pPr>
            <a:r>
              <a:rPr lang="en-US" sz="1350" dirty="0">
                <a:solidFill>
                  <a:srgbClr val="403011"/>
                </a:solidFill>
                <a:latin typeface="Brygada 1918" pitchFamily="34" charset="0"/>
                <a:ea typeface="Brygada 1918" pitchFamily="34" charset="-122"/>
                <a:cs typeface="Brygada 1918" pitchFamily="34" charset="-120"/>
              </a:rPr>
              <a:t>Mål, motivation og intentioner</a:t>
            </a:r>
            <a:endParaRPr lang="en-US" sz="1350" dirty="0"/>
          </a:p>
        </p:txBody>
      </p:sp>
      <p:sp>
        <p:nvSpPr>
          <p:cNvPr id="22" name="Shape 12"/>
          <p:cNvSpPr/>
          <p:nvPr/>
        </p:nvSpPr>
        <p:spPr>
          <a:xfrm>
            <a:off x="6668572" y="5446633"/>
            <a:ext cx="7232571" cy="11430"/>
          </a:xfrm>
          <a:prstGeom prst="roundRect">
            <a:avLst>
              <a:gd name="adj" fmla="val 2252040"/>
            </a:avLst>
          </a:prstGeom>
          <a:solidFill>
            <a:srgbClr val="CC914D"/>
          </a:solidFill>
          <a:ln/>
        </p:spPr>
        <p:txBody>
          <a:bodyPr/>
          <a:lstStyle/>
          <a:p>
            <a:endParaRPr lang="da-DK"/>
          </a:p>
        </p:txBody>
      </p:sp>
      <p:pic>
        <p:nvPicPr>
          <p:cNvPr id="23" name="Image 8" descr="preencoded.png"/>
          <p:cNvPicPr>
            <a:picLocks noChangeAspect="1"/>
          </p:cNvPicPr>
          <p:nvPr/>
        </p:nvPicPr>
        <p:blipFill>
          <a:blip r:embed="rId11"/>
          <a:stretch>
            <a:fillRect/>
          </a:stretch>
        </p:blipFill>
        <p:spPr>
          <a:xfrm>
            <a:off x="719495" y="5477589"/>
            <a:ext cx="6562487" cy="988576"/>
          </a:xfrm>
          <a:prstGeom prst="rect">
            <a:avLst/>
          </a:prstGeom>
        </p:spPr>
      </p:pic>
      <p:pic>
        <p:nvPicPr>
          <p:cNvPr id="24" name="Image 9" descr="preencoded.png"/>
          <p:cNvPicPr>
            <a:picLocks noChangeAspect="1"/>
          </p:cNvPicPr>
          <p:nvPr/>
        </p:nvPicPr>
        <p:blipFill>
          <a:blip r:embed="rId12"/>
          <a:stretch>
            <a:fillRect/>
          </a:stretch>
        </p:blipFill>
        <p:spPr>
          <a:xfrm>
            <a:off x="3880128" y="5821085"/>
            <a:ext cx="241221" cy="301585"/>
          </a:xfrm>
          <a:prstGeom prst="rect">
            <a:avLst/>
          </a:prstGeom>
        </p:spPr>
      </p:pic>
      <p:sp>
        <p:nvSpPr>
          <p:cNvPr id="25" name="Text 13"/>
          <p:cNvSpPr/>
          <p:nvPr/>
        </p:nvSpPr>
        <p:spPr>
          <a:xfrm>
            <a:off x="7453551" y="5649158"/>
            <a:ext cx="2145030" cy="268129"/>
          </a:xfrm>
          <a:prstGeom prst="rect">
            <a:avLst/>
          </a:prstGeom>
          <a:noFill/>
          <a:ln/>
        </p:spPr>
        <p:txBody>
          <a:bodyPr wrap="none" lIns="0" tIns="0" rIns="0" bIns="0" rtlCol="0" anchor="t"/>
          <a:lstStyle/>
          <a:p>
            <a:pPr marL="0" indent="0" algn="l">
              <a:lnSpc>
                <a:spcPts val="2100"/>
              </a:lnSpc>
              <a:buNone/>
            </a:pPr>
            <a:r>
              <a:rPr lang="en-US" sz="1650" dirty="0">
                <a:solidFill>
                  <a:srgbClr val="403011"/>
                </a:solidFill>
                <a:latin typeface="Brygada 1918 Semi Bold" pitchFamily="34" charset="0"/>
                <a:ea typeface="Brygada 1918 Semi Bold" pitchFamily="34" charset="-122"/>
                <a:cs typeface="Brygada 1918 Semi Bold" pitchFamily="34" charset="-120"/>
              </a:rPr>
              <a:t>Domæne 0: Nutid</a:t>
            </a:r>
            <a:endParaRPr lang="en-US" sz="1650" dirty="0"/>
          </a:p>
        </p:txBody>
      </p:sp>
      <p:sp>
        <p:nvSpPr>
          <p:cNvPr id="26" name="Text 14"/>
          <p:cNvSpPr/>
          <p:nvPr/>
        </p:nvSpPr>
        <p:spPr>
          <a:xfrm>
            <a:off x="7453551" y="6020157"/>
            <a:ext cx="2767489" cy="274439"/>
          </a:xfrm>
          <a:prstGeom prst="rect">
            <a:avLst/>
          </a:prstGeom>
          <a:noFill/>
          <a:ln/>
        </p:spPr>
        <p:txBody>
          <a:bodyPr wrap="none" lIns="0" tIns="0" rIns="0" bIns="0" rtlCol="0" anchor="t"/>
          <a:lstStyle/>
          <a:p>
            <a:pPr marL="0" indent="0" algn="l">
              <a:lnSpc>
                <a:spcPts val="2150"/>
              </a:lnSpc>
              <a:buNone/>
            </a:pPr>
            <a:r>
              <a:rPr lang="en-US" sz="1350" dirty="0">
                <a:solidFill>
                  <a:srgbClr val="403011"/>
                </a:solidFill>
                <a:latin typeface="Brygada 1918" pitchFamily="34" charset="0"/>
                <a:ea typeface="Brygada 1918" pitchFamily="34" charset="-122"/>
                <a:cs typeface="Brygada 1918" pitchFamily="34" charset="-120"/>
              </a:rPr>
              <a:t>Fysisk tilstand og ressourcer i nuet</a:t>
            </a:r>
            <a:endParaRPr lang="en-US" sz="1350" dirty="0"/>
          </a:p>
        </p:txBody>
      </p:sp>
      <p:sp>
        <p:nvSpPr>
          <p:cNvPr id="27" name="Text 15"/>
          <p:cNvSpPr/>
          <p:nvPr/>
        </p:nvSpPr>
        <p:spPr>
          <a:xfrm>
            <a:off x="686395" y="6659166"/>
            <a:ext cx="13257609" cy="1097756"/>
          </a:xfrm>
          <a:prstGeom prst="rect">
            <a:avLst/>
          </a:prstGeom>
          <a:noFill/>
          <a:ln/>
        </p:spPr>
        <p:txBody>
          <a:bodyPr wrap="square" lIns="0" tIns="0" rIns="0" bIns="0" rtlCol="0" anchor="t"/>
          <a:lstStyle/>
          <a:p>
            <a:pPr marL="0" indent="0" algn="l">
              <a:lnSpc>
                <a:spcPts val="2150"/>
              </a:lnSpc>
              <a:buNone/>
            </a:pPr>
            <a:r>
              <a:rPr lang="en-US" sz="1350" dirty="0">
                <a:solidFill>
                  <a:srgbClr val="403011"/>
                </a:solidFill>
                <a:latin typeface="Brygada 1918" pitchFamily="34" charset="0"/>
                <a:ea typeface="Brygada 1918" pitchFamily="34" charset="-122"/>
                <a:cs typeface="Brygada 1918" pitchFamily="34" charset="-120"/>
              </a:rPr>
              <a:t>ID Akademiets fem domæner hjælper os med at navigere klientens terapeutiske rejse. Domæne 0 (Nutid) fokuserer på klientens fysiske tilstand og ressourcer i nuet - et universelt fundament uanset type. Domæne 1 (Fremtid) omhandler klientens mål og motivation, hvor forskellige enneagramtyper har distinkte fremtidsperspektiver. Domæne 2 (Samtid) dækker den terapeutiske relation. Domæne 3 (Fortid) udforsker klientens baggrund, hvor typiske barndomstemaer former personlighedsudviklingen. Domæne 4 (Cyklisk Tid) vedrører rammer og professionel kontakt i terapeutrollen.</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1892</Words>
  <Application>Microsoft Office PowerPoint</Application>
  <PresentationFormat>Brugerdefineret</PresentationFormat>
  <Paragraphs>150</Paragraphs>
  <Slides>11</Slides>
  <Notes>11</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11</vt:i4>
      </vt:variant>
    </vt:vector>
  </HeadingPairs>
  <TitlesOfParts>
    <vt:vector size="16" baseType="lpstr">
      <vt:lpstr>Brygada 1918 Semi Bold</vt:lpstr>
      <vt:lpstr>Brygada 1918 Bold</vt:lpstr>
      <vt:lpstr>Brygada 1918</vt:lpstr>
      <vt:lpstr>Arial</vt:lpstr>
      <vt:lpstr>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Morten Johansson</cp:lastModifiedBy>
  <cp:revision>2</cp:revision>
  <dcterms:created xsi:type="dcterms:W3CDTF">2025-06-15T13:47:04Z</dcterms:created>
  <dcterms:modified xsi:type="dcterms:W3CDTF">2025-06-15T13:53:47Z</dcterms:modified>
</cp:coreProperties>
</file>