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14630400" cy="8229600"/>
  <p:notesSz cx="8229600" cy="14630400"/>
  <p:embeddedFontLst>
    <p:embeddedFont>
      <p:font typeface="DM Sans Semi Bold" panose="020B0604020202020204" charset="0"/>
      <p:regular r:id="rId9"/>
    </p:embeddedFont>
    <p:embeddedFont>
      <p:font typeface="Inter Medium" panose="020B0604020202020204" charset="0"/>
      <p:regular r:id="rId10"/>
    </p:embeddedFont>
  </p:embeddedFontLst>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75" d="100"/>
          <a:sy n="75" d="100"/>
        </p:scale>
        <p:origin x="2040" y="4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30964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5F5F5"/>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2122884"/>
            <a:ext cx="7556421" cy="1240155"/>
          </a:xfrm>
          <a:prstGeom prst="rect">
            <a:avLst/>
          </a:prstGeom>
          <a:noFill/>
          <a:ln/>
        </p:spPr>
        <p:txBody>
          <a:bodyPr wrap="square" lIns="0" tIns="0" rIns="0" bIns="0" rtlCol="0" anchor="t"/>
          <a:lstStyle/>
          <a:p>
            <a:pPr marL="0" indent="0" algn="l">
              <a:lnSpc>
                <a:spcPts val="4850"/>
              </a:lnSpc>
              <a:buNone/>
            </a:pPr>
            <a:r>
              <a:rPr lang="en-US" sz="3900" dirty="0">
                <a:solidFill>
                  <a:srgbClr val="030303"/>
                </a:solidFill>
                <a:latin typeface="DM Sans Semi Bold" pitchFamily="34" charset="0"/>
                <a:ea typeface="DM Sans Semi Bold" pitchFamily="34" charset="-122"/>
                <a:cs typeface="DM Sans Semi Bold" pitchFamily="34" charset="-120"/>
              </a:rPr>
              <a:t>ID Psykoterapi: Kernen i din Uddannelse</a:t>
            </a:r>
            <a:endParaRPr lang="en-US" sz="3900" dirty="0"/>
          </a:p>
        </p:txBody>
      </p:sp>
      <p:sp>
        <p:nvSpPr>
          <p:cNvPr id="4" name="Text 1"/>
          <p:cNvSpPr/>
          <p:nvPr/>
        </p:nvSpPr>
        <p:spPr>
          <a:xfrm>
            <a:off x="6280190" y="3660696"/>
            <a:ext cx="7556421" cy="952619"/>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Velkommen til en uddannelse, der går i dybden med, hvem vi virkelig er. ID Psykoterapi handler om at udvikle en dyb og ressourcefuld identitet, der danner grundlag for ægte trivsel og personlig udvikling.</a:t>
            </a:r>
            <a:endParaRPr lang="en-US" sz="1550" dirty="0"/>
          </a:p>
        </p:txBody>
      </p:sp>
      <p:sp>
        <p:nvSpPr>
          <p:cNvPr id="5" name="Text 2"/>
          <p:cNvSpPr/>
          <p:nvPr/>
        </p:nvSpPr>
        <p:spPr>
          <a:xfrm>
            <a:off x="6280190" y="4836557"/>
            <a:ext cx="7556421" cy="1270159"/>
          </a:xfrm>
          <a:prstGeom prst="rect">
            <a:avLst/>
          </a:prstGeom>
          <a:noFill/>
          <a:ln/>
        </p:spPr>
        <p:txBody>
          <a:bodyPr wrap="square" lIns="0" tIns="0" rIns="0" bIns="0" rtlCol="0" anchor="t"/>
          <a:lstStyle/>
          <a:p>
            <a:pPr marL="0" indent="0" algn="l">
              <a:lnSpc>
                <a:spcPts val="2500"/>
              </a:lnSpc>
              <a:buNone/>
            </a:pPr>
            <a:r>
              <a:rPr lang="en-US" sz="1550" dirty="0">
                <a:solidFill>
                  <a:srgbClr val="464646"/>
                </a:solidFill>
                <a:latin typeface="Inter Medium" pitchFamily="34" charset="0"/>
                <a:ea typeface="Inter Medium" pitchFamily="34" charset="-122"/>
                <a:cs typeface="Inter Medium" pitchFamily="34" charset="-120"/>
              </a:rPr>
              <a:t>ID står for Identitetsorienteret, hvilket betyder, at vi fokuserer på de dybere lag af identitet. Det er også en forkortelse for Integral (holistisk) og Dynamisk (kraftfuld og bevægelig). Tænk på det som en helhedsorienteret tilgang, der altid er i bevægelse – ligesom livet selv!</a:t>
            </a:r>
            <a:endParaRPr lang="en-US" sz="15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601147" y="535900"/>
            <a:ext cx="8855393" cy="469702"/>
          </a:xfrm>
          <a:prstGeom prst="rect">
            <a:avLst/>
          </a:prstGeom>
          <a:noFill/>
          <a:ln/>
        </p:spPr>
        <p:txBody>
          <a:bodyPr wrap="none" lIns="0" tIns="0" rIns="0" bIns="0" rtlCol="0" anchor="t"/>
          <a:lstStyle/>
          <a:p>
            <a:pPr marL="0" indent="0" algn="l">
              <a:lnSpc>
                <a:spcPts val="3650"/>
              </a:lnSpc>
              <a:buNone/>
            </a:pPr>
            <a:r>
              <a:rPr lang="en-US" sz="2950" dirty="0">
                <a:solidFill>
                  <a:srgbClr val="030303"/>
                </a:solidFill>
                <a:latin typeface="DM Sans Semi Bold" pitchFamily="34" charset="0"/>
                <a:ea typeface="DM Sans Semi Bold" pitchFamily="34" charset="-122"/>
                <a:cs typeface="DM Sans Semi Bold" pitchFamily="34" charset="-120"/>
              </a:rPr>
              <a:t>De Tre Lag af Identitet: Hvem er Jeg, Hvem er Du?</a:t>
            </a:r>
            <a:endParaRPr lang="en-US" sz="2950" dirty="0"/>
          </a:p>
        </p:txBody>
      </p:sp>
      <p:sp>
        <p:nvSpPr>
          <p:cNvPr id="3" name="Shape 1"/>
          <p:cNvSpPr/>
          <p:nvPr/>
        </p:nvSpPr>
        <p:spPr>
          <a:xfrm>
            <a:off x="601147" y="1516261"/>
            <a:ext cx="4375785" cy="60960"/>
          </a:xfrm>
          <a:prstGeom prst="roundRect">
            <a:avLst>
              <a:gd name="adj" fmla="val 36983"/>
            </a:avLst>
          </a:prstGeom>
          <a:solidFill>
            <a:srgbClr val="1C9770"/>
          </a:solidFill>
          <a:ln/>
        </p:spPr>
        <p:txBody>
          <a:bodyPr/>
          <a:lstStyle/>
          <a:p>
            <a:endParaRPr lang="da-DK"/>
          </a:p>
        </p:txBody>
      </p:sp>
      <p:sp>
        <p:nvSpPr>
          <p:cNvPr id="4" name="Shape 2"/>
          <p:cNvSpPr/>
          <p:nvPr/>
        </p:nvSpPr>
        <p:spPr>
          <a:xfrm>
            <a:off x="2563594" y="1306116"/>
            <a:ext cx="450890" cy="450890"/>
          </a:xfrm>
          <a:prstGeom prst="roundRect">
            <a:avLst>
              <a:gd name="adj" fmla="val 202799"/>
            </a:avLst>
          </a:prstGeom>
          <a:solidFill>
            <a:srgbClr val="1C9770"/>
          </a:solidFill>
          <a:ln/>
        </p:spPr>
        <p:txBody>
          <a:bodyPr/>
          <a:lstStyle/>
          <a:p>
            <a:endParaRPr lang="da-DK"/>
          </a:p>
        </p:txBody>
      </p:sp>
      <p:pic>
        <p:nvPicPr>
          <p:cNvPr id="5" name="Image 0" descr="preencoded.png"/>
          <p:cNvPicPr>
            <a:picLocks noChangeAspect="1"/>
          </p:cNvPicPr>
          <p:nvPr/>
        </p:nvPicPr>
        <p:blipFill>
          <a:blip r:embed="rId3"/>
          <a:stretch>
            <a:fillRect/>
          </a:stretch>
        </p:blipFill>
        <p:spPr>
          <a:xfrm>
            <a:off x="2698849" y="1418868"/>
            <a:ext cx="180261" cy="225385"/>
          </a:xfrm>
          <a:prstGeom prst="rect">
            <a:avLst/>
          </a:prstGeom>
        </p:spPr>
      </p:pic>
      <p:sp>
        <p:nvSpPr>
          <p:cNvPr id="6" name="Text 3"/>
          <p:cNvSpPr/>
          <p:nvPr/>
        </p:nvSpPr>
        <p:spPr>
          <a:xfrm>
            <a:off x="766643" y="1907143"/>
            <a:ext cx="1878687" cy="234791"/>
          </a:xfrm>
          <a:prstGeom prst="rect">
            <a:avLst/>
          </a:prstGeom>
          <a:noFill/>
          <a:ln/>
        </p:spPr>
        <p:txBody>
          <a:bodyPr wrap="none" lIns="0" tIns="0" rIns="0" bIns="0" rtlCol="0" anchor="t"/>
          <a:lstStyle/>
          <a:p>
            <a:pPr marL="0" indent="0" algn="l">
              <a:lnSpc>
                <a:spcPts val="1800"/>
              </a:lnSpc>
              <a:buNone/>
            </a:pPr>
            <a:r>
              <a:rPr lang="en-US" sz="1450" dirty="0">
                <a:solidFill>
                  <a:srgbClr val="464646"/>
                </a:solidFill>
                <a:latin typeface="DM Sans Semi Bold" pitchFamily="34" charset="0"/>
                <a:ea typeface="DM Sans Semi Bold" pitchFamily="34" charset="-122"/>
                <a:cs typeface="DM Sans Semi Bold" pitchFamily="34" charset="-120"/>
              </a:rPr>
              <a:t>Det Reaktive Selv</a:t>
            </a:r>
            <a:endParaRPr lang="en-US" sz="1450" dirty="0"/>
          </a:p>
        </p:txBody>
      </p:sp>
      <p:sp>
        <p:nvSpPr>
          <p:cNvPr id="7" name="Text 4"/>
          <p:cNvSpPr/>
          <p:nvPr/>
        </p:nvSpPr>
        <p:spPr>
          <a:xfrm>
            <a:off x="766643" y="2232065"/>
            <a:ext cx="4044791" cy="480774"/>
          </a:xfrm>
          <a:prstGeom prst="rect">
            <a:avLst/>
          </a:prstGeom>
          <a:noFill/>
          <a:ln/>
        </p:spPr>
        <p:txBody>
          <a:bodyPr wrap="square" lIns="0" tIns="0" rIns="0" bIns="0" rtlCol="0" anchor="t"/>
          <a:lstStyle/>
          <a:p>
            <a:pPr marL="0" indent="0" algn="l">
              <a:lnSpc>
                <a:spcPts val="1850"/>
              </a:lnSpc>
              <a:buNone/>
            </a:pPr>
            <a:r>
              <a:rPr lang="en-US" sz="1150" dirty="0">
                <a:solidFill>
                  <a:srgbClr val="464646"/>
                </a:solidFill>
                <a:latin typeface="Inter Medium" pitchFamily="34" charset="0"/>
                <a:ea typeface="Inter Medium" pitchFamily="34" charset="-122"/>
                <a:cs typeface="Inter Medium" pitchFamily="34" charset="-120"/>
              </a:rPr>
              <a:t>Dette er niveauet, hvor vi er identificeret med specifikke selvbilleder ("Jeg er klog", "Jeg er utilstrækkelig").</a:t>
            </a:r>
            <a:endParaRPr lang="en-US" sz="1150" dirty="0"/>
          </a:p>
        </p:txBody>
      </p:sp>
      <p:sp>
        <p:nvSpPr>
          <p:cNvPr id="8" name="Text 5"/>
          <p:cNvSpPr/>
          <p:nvPr/>
        </p:nvSpPr>
        <p:spPr>
          <a:xfrm>
            <a:off x="766643" y="2802969"/>
            <a:ext cx="4044791" cy="480774"/>
          </a:xfrm>
          <a:prstGeom prst="rect">
            <a:avLst/>
          </a:prstGeom>
          <a:noFill/>
          <a:ln/>
        </p:spPr>
        <p:txBody>
          <a:bodyPr wrap="square" lIns="0" tIns="0" rIns="0" bIns="0" rtlCol="0" anchor="t"/>
          <a:lstStyle/>
          <a:p>
            <a:pPr marL="0" indent="0" algn="l">
              <a:lnSpc>
                <a:spcPts val="1850"/>
              </a:lnSpc>
              <a:buNone/>
            </a:pPr>
            <a:r>
              <a:rPr lang="en-US" sz="1150" dirty="0">
                <a:solidFill>
                  <a:srgbClr val="464646"/>
                </a:solidFill>
                <a:latin typeface="Inter Medium" pitchFamily="34" charset="0"/>
                <a:ea typeface="Inter Medium" pitchFamily="34" charset="-122"/>
                <a:cs typeface="Inter Medium" pitchFamily="34" charset="-120"/>
              </a:rPr>
              <a:t>Vi reagerer ubevidst følelsesmæssigt og adfærdsmæssigt ud fra disse forestillinger.</a:t>
            </a:r>
            <a:endParaRPr lang="en-US" sz="1150" dirty="0"/>
          </a:p>
        </p:txBody>
      </p:sp>
      <p:sp>
        <p:nvSpPr>
          <p:cNvPr id="9" name="Text 6"/>
          <p:cNvSpPr/>
          <p:nvPr/>
        </p:nvSpPr>
        <p:spPr>
          <a:xfrm>
            <a:off x="766643" y="3373874"/>
            <a:ext cx="4044791" cy="721162"/>
          </a:xfrm>
          <a:prstGeom prst="rect">
            <a:avLst/>
          </a:prstGeom>
          <a:noFill/>
          <a:ln/>
        </p:spPr>
        <p:txBody>
          <a:bodyPr wrap="square" lIns="0" tIns="0" rIns="0" bIns="0" rtlCol="0" anchor="t"/>
          <a:lstStyle/>
          <a:p>
            <a:pPr marL="0" indent="0" algn="l">
              <a:lnSpc>
                <a:spcPts val="1850"/>
              </a:lnSpc>
              <a:buNone/>
            </a:pPr>
            <a:r>
              <a:rPr lang="en-US" sz="1150" dirty="0">
                <a:solidFill>
                  <a:srgbClr val="464646"/>
                </a:solidFill>
                <a:latin typeface="Inter Medium" pitchFamily="34" charset="0"/>
                <a:ea typeface="Inter Medium" pitchFamily="34" charset="-122"/>
                <a:cs typeface="Inter Medium" pitchFamily="34" charset="-120"/>
              </a:rPr>
              <a:t>Fungerer som en ubevidst psykisk beskyttelsesmekanisme – et "image" udadtil, der skjuler underliggende sårbarheder.</a:t>
            </a:r>
            <a:endParaRPr lang="en-US" sz="1150" dirty="0"/>
          </a:p>
        </p:txBody>
      </p:sp>
      <p:sp>
        <p:nvSpPr>
          <p:cNvPr id="10" name="Shape 7"/>
          <p:cNvSpPr/>
          <p:nvPr/>
        </p:nvSpPr>
        <p:spPr>
          <a:xfrm>
            <a:off x="5127188" y="1516261"/>
            <a:ext cx="4375904" cy="60960"/>
          </a:xfrm>
          <a:prstGeom prst="roundRect">
            <a:avLst>
              <a:gd name="adj" fmla="val 36983"/>
            </a:avLst>
          </a:prstGeom>
          <a:solidFill>
            <a:srgbClr val="1C9770"/>
          </a:solidFill>
          <a:ln/>
        </p:spPr>
        <p:txBody>
          <a:bodyPr/>
          <a:lstStyle/>
          <a:p>
            <a:endParaRPr lang="da-DK"/>
          </a:p>
        </p:txBody>
      </p:sp>
      <p:sp>
        <p:nvSpPr>
          <p:cNvPr id="11" name="Shape 8"/>
          <p:cNvSpPr/>
          <p:nvPr/>
        </p:nvSpPr>
        <p:spPr>
          <a:xfrm>
            <a:off x="7089636" y="1306116"/>
            <a:ext cx="450890" cy="450890"/>
          </a:xfrm>
          <a:prstGeom prst="roundRect">
            <a:avLst>
              <a:gd name="adj" fmla="val 202799"/>
            </a:avLst>
          </a:prstGeom>
          <a:solidFill>
            <a:srgbClr val="1C9770"/>
          </a:solidFill>
          <a:ln/>
        </p:spPr>
        <p:txBody>
          <a:bodyPr/>
          <a:lstStyle/>
          <a:p>
            <a:endParaRPr lang="da-DK"/>
          </a:p>
        </p:txBody>
      </p:sp>
      <p:pic>
        <p:nvPicPr>
          <p:cNvPr id="12" name="Image 1" descr="preencoded.png"/>
          <p:cNvPicPr>
            <a:picLocks noChangeAspect="1"/>
          </p:cNvPicPr>
          <p:nvPr/>
        </p:nvPicPr>
        <p:blipFill>
          <a:blip r:embed="rId4"/>
          <a:stretch>
            <a:fillRect/>
          </a:stretch>
        </p:blipFill>
        <p:spPr>
          <a:xfrm>
            <a:off x="7224891" y="1418868"/>
            <a:ext cx="180261" cy="225385"/>
          </a:xfrm>
          <a:prstGeom prst="rect">
            <a:avLst/>
          </a:prstGeom>
        </p:spPr>
      </p:pic>
      <p:sp>
        <p:nvSpPr>
          <p:cNvPr id="13" name="Text 9"/>
          <p:cNvSpPr/>
          <p:nvPr/>
        </p:nvSpPr>
        <p:spPr>
          <a:xfrm>
            <a:off x="5292685" y="1907143"/>
            <a:ext cx="1878687" cy="234791"/>
          </a:xfrm>
          <a:prstGeom prst="rect">
            <a:avLst/>
          </a:prstGeom>
          <a:noFill/>
          <a:ln/>
        </p:spPr>
        <p:txBody>
          <a:bodyPr wrap="none" lIns="0" tIns="0" rIns="0" bIns="0" rtlCol="0" anchor="t"/>
          <a:lstStyle/>
          <a:p>
            <a:pPr marL="0" indent="0" algn="l">
              <a:lnSpc>
                <a:spcPts val="1800"/>
              </a:lnSpc>
              <a:buNone/>
            </a:pPr>
            <a:r>
              <a:rPr lang="en-US" sz="1450" dirty="0">
                <a:solidFill>
                  <a:srgbClr val="464646"/>
                </a:solidFill>
                <a:latin typeface="DM Sans Semi Bold" pitchFamily="34" charset="0"/>
                <a:ea typeface="DM Sans Semi Bold" pitchFamily="34" charset="-122"/>
                <a:cs typeface="DM Sans Semi Bold" pitchFamily="34" charset="-120"/>
              </a:rPr>
              <a:t>Det Kreative Selv</a:t>
            </a:r>
            <a:endParaRPr lang="en-US" sz="1450" dirty="0"/>
          </a:p>
        </p:txBody>
      </p:sp>
      <p:sp>
        <p:nvSpPr>
          <p:cNvPr id="14" name="Text 10"/>
          <p:cNvSpPr/>
          <p:nvPr/>
        </p:nvSpPr>
        <p:spPr>
          <a:xfrm>
            <a:off x="5292685" y="2232065"/>
            <a:ext cx="4044910" cy="480774"/>
          </a:xfrm>
          <a:prstGeom prst="rect">
            <a:avLst/>
          </a:prstGeom>
          <a:noFill/>
          <a:ln/>
        </p:spPr>
        <p:txBody>
          <a:bodyPr wrap="square" lIns="0" tIns="0" rIns="0" bIns="0" rtlCol="0" anchor="t"/>
          <a:lstStyle/>
          <a:p>
            <a:pPr marL="0" indent="0" algn="l">
              <a:lnSpc>
                <a:spcPts val="1850"/>
              </a:lnSpc>
              <a:buNone/>
            </a:pPr>
            <a:r>
              <a:rPr lang="en-US" sz="1150" dirty="0">
                <a:solidFill>
                  <a:srgbClr val="464646"/>
                </a:solidFill>
                <a:latin typeface="Inter Medium" pitchFamily="34" charset="0"/>
                <a:ea typeface="Inter Medium" pitchFamily="34" charset="-122"/>
                <a:cs typeface="Inter Medium" pitchFamily="34" charset="-120"/>
              </a:rPr>
              <a:t>Dette lag repræsenterer vores bevidste vilje – hvor vi holder "hjertet varmt og hovedet koldt".</a:t>
            </a:r>
            <a:endParaRPr lang="en-US" sz="1150" dirty="0"/>
          </a:p>
        </p:txBody>
      </p:sp>
      <p:sp>
        <p:nvSpPr>
          <p:cNvPr id="15" name="Text 11"/>
          <p:cNvSpPr/>
          <p:nvPr/>
        </p:nvSpPr>
        <p:spPr>
          <a:xfrm>
            <a:off x="5292685" y="2802969"/>
            <a:ext cx="4044910" cy="480774"/>
          </a:xfrm>
          <a:prstGeom prst="rect">
            <a:avLst/>
          </a:prstGeom>
          <a:noFill/>
          <a:ln/>
        </p:spPr>
        <p:txBody>
          <a:bodyPr wrap="square" lIns="0" tIns="0" rIns="0" bIns="0" rtlCol="0" anchor="t"/>
          <a:lstStyle/>
          <a:p>
            <a:pPr marL="0" indent="0" algn="l">
              <a:lnSpc>
                <a:spcPts val="1850"/>
              </a:lnSpc>
              <a:buNone/>
            </a:pPr>
            <a:r>
              <a:rPr lang="en-US" sz="1150" dirty="0">
                <a:solidFill>
                  <a:srgbClr val="464646"/>
                </a:solidFill>
                <a:latin typeface="Inter Medium" pitchFamily="34" charset="0"/>
                <a:ea typeface="Inter Medium" pitchFamily="34" charset="-122"/>
                <a:cs typeface="Inter Medium" pitchFamily="34" charset="-120"/>
              </a:rPr>
              <a:t>Her reagerer vi ikke automatisk, men kan nuanceret og kreativt bruge forskellige sider af psyken.</a:t>
            </a:r>
            <a:endParaRPr lang="en-US" sz="1150" dirty="0"/>
          </a:p>
        </p:txBody>
      </p:sp>
      <p:sp>
        <p:nvSpPr>
          <p:cNvPr id="16" name="Text 12"/>
          <p:cNvSpPr/>
          <p:nvPr/>
        </p:nvSpPr>
        <p:spPr>
          <a:xfrm>
            <a:off x="5292685" y="3373874"/>
            <a:ext cx="4044910" cy="480774"/>
          </a:xfrm>
          <a:prstGeom prst="rect">
            <a:avLst/>
          </a:prstGeom>
          <a:noFill/>
          <a:ln/>
        </p:spPr>
        <p:txBody>
          <a:bodyPr wrap="square" lIns="0" tIns="0" rIns="0" bIns="0" rtlCol="0" anchor="t"/>
          <a:lstStyle/>
          <a:p>
            <a:pPr marL="0" indent="0" algn="l">
              <a:lnSpc>
                <a:spcPts val="1850"/>
              </a:lnSpc>
              <a:buNone/>
            </a:pPr>
            <a:r>
              <a:rPr lang="en-US" sz="1150" dirty="0">
                <a:solidFill>
                  <a:srgbClr val="464646"/>
                </a:solidFill>
                <a:latin typeface="Inter Medium" pitchFamily="34" charset="0"/>
                <a:ea typeface="Inter Medium" pitchFamily="34" charset="-122"/>
                <a:cs typeface="Inter Medium" pitchFamily="34" charset="-120"/>
              </a:rPr>
              <a:t>Vi skaber aktivt vores liv ud fra bevidste livsværdier og tager ansvar for vores handlinger.</a:t>
            </a:r>
            <a:endParaRPr lang="en-US" sz="1150" dirty="0"/>
          </a:p>
        </p:txBody>
      </p:sp>
      <p:sp>
        <p:nvSpPr>
          <p:cNvPr id="17" name="Shape 13"/>
          <p:cNvSpPr/>
          <p:nvPr/>
        </p:nvSpPr>
        <p:spPr>
          <a:xfrm>
            <a:off x="9653349" y="1516261"/>
            <a:ext cx="4375904" cy="60960"/>
          </a:xfrm>
          <a:prstGeom prst="roundRect">
            <a:avLst>
              <a:gd name="adj" fmla="val 36983"/>
            </a:avLst>
          </a:prstGeom>
          <a:solidFill>
            <a:srgbClr val="1C9770"/>
          </a:solidFill>
          <a:ln/>
        </p:spPr>
        <p:txBody>
          <a:bodyPr/>
          <a:lstStyle/>
          <a:p>
            <a:endParaRPr lang="da-DK"/>
          </a:p>
        </p:txBody>
      </p:sp>
      <p:sp>
        <p:nvSpPr>
          <p:cNvPr id="18" name="Shape 14"/>
          <p:cNvSpPr/>
          <p:nvPr/>
        </p:nvSpPr>
        <p:spPr>
          <a:xfrm>
            <a:off x="11615797" y="1306116"/>
            <a:ext cx="450890" cy="450890"/>
          </a:xfrm>
          <a:prstGeom prst="roundRect">
            <a:avLst>
              <a:gd name="adj" fmla="val 202799"/>
            </a:avLst>
          </a:prstGeom>
          <a:solidFill>
            <a:srgbClr val="1C9770"/>
          </a:solidFill>
          <a:ln/>
        </p:spPr>
        <p:txBody>
          <a:bodyPr/>
          <a:lstStyle/>
          <a:p>
            <a:endParaRPr lang="da-DK"/>
          </a:p>
        </p:txBody>
      </p:sp>
      <p:pic>
        <p:nvPicPr>
          <p:cNvPr id="19" name="Image 2" descr="preencoded.png"/>
          <p:cNvPicPr>
            <a:picLocks noChangeAspect="1"/>
          </p:cNvPicPr>
          <p:nvPr/>
        </p:nvPicPr>
        <p:blipFill>
          <a:blip r:embed="rId5"/>
          <a:stretch>
            <a:fillRect/>
          </a:stretch>
        </p:blipFill>
        <p:spPr>
          <a:xfrm>
            <a:off x="11751052" y="1418868"/>
            <a:ext cx="180261" cy="225385"/>
          </a:xfrm>
          <a:prstGeom prst="rect">
            <a:avLst/>
          </a:prstGeom>
        </p:spPr>
      </p:pic>
      <p:sp>
        <p:nvSpPr>
          <p:cNvPr id="20" name="Text 15"/>
          <p:cNvSpPr/>
          <p:nvPr/>
        </p:nvSpPr>
        <p:spPr>
          <a:xfrm>
            <a:off x="9818846" y="1907143"/>
            <a:ext cx="1878687" cy="234791"/>
          </a:xfrm>
          <a:prstGeom prst="rect">
            <a:avLst/>
          </a:prstGeom>
          <a:noFill/>
          <a:ln/>
        </p:spPr>
        <p:txBody>
          <a:bodyPr wrap="none" lIns="0" tIns="0" rIns="0" bIns="0" rtlCol="0" anchor="t"/>
          <a:lstStyle/>
          <a:p>
            <a:pPr marL="0" indent="0" algn="l">
              <a:lnSpc>
                <a:spcPts val="1800"/>
              </a:lnSpc>
              <a:buNone/>
            </a:pPr>
            <a:r>
              <a:rPr lang="en-US" sz="1450" dirty="0">
                <a:solidFill>
                  <a:srgbClr val="464646"/>
                </a:solidFill>
                <a:latin typeface="DM Sans Semi Bold" pitchFamily="34" charset="0"/>
                <a:ea typeface="DM Sans Semi Bold" pitchFamily="34" charset="-122"/>
                <a:cs typeface="DM Sans Semi Bold" pitchFamily="34" charset="-120"/>
              </a:rPr>
              <a:t>Det Essentielle Selv</a:t>
            </a:r>
            <a:endParaRPr lang="en-US" sz="1450" dirty="0"/>
          </a:p>
        </p:txBody>
      </p:sp>
      <p:sp>
        <p:nvSpPr>
          <p:cNvPr id="21" name="Text 16"/>
          <p:cNvSpPr/>
          <p:nvPr/>
        </p:nvSpPr>
        <p:spPr>
          <a:xfrm>
            <a:off x="9818846" y="2232065"/>
            <a:ext cx="4044910" cy="480774"/>
          </a:xfrm>
          <a:prstGeom prst="rect">
            <a:avLst/>
          </a:prstGeom>
          <a:noFill/>
          <a:ln/>
        </p:spPr>
        <p:txBody>
          <a:bodyPr wrap="square" lIns="0" tIns="0" rIns="0" bIns="0" rtlCol="0" anchor="t"/>
          <a:lstStyle/>
          <a:p>
            <a:pPr marL="0" indent="0" algn="l">
              <a:lnSpc>
                <a:spcPts val="1850"/>
              </a:lnSpc>
              <a:buNone/>
            </a:pPr>
            <a:r>
              <a:rPr lang="en-US" sz="1150" dirty="0">
                <a:solidFill>
                  <a:srgbClr val="464646"/>
                </a:solidFill>
                <a:latin typeface="Inter Medium" pitchFamily="34" charset="0"/>
                <a:ea typeface="Inter Medium" pitchFamily="34" charset="-122"/>
                <a:cs typeface="Inter Medium" pitchFamily="34" charset="-120"/>
              </a:rPr>
              <a:t>Dette er vores dybeste identitet eller værenskerne – vores sjæl.</a:t>
            </a:r>
            <a:endParaRPr lang="en-US" sz="1150" dirty="0"/>
          </a:p>
        </p:txBody>
      </p:sp>
      <p:sp>
        <p:nvSpPr>
          <p:cNvPr id="22" name="Text 17"/>
          <p:cNvSpPr/>
          <p:nvPr/>
        </p:nvSpPr>
        <p:spPr>
          <a:xfrm>
            <a:off x="9818846" y="2802969"/>
            <a:ext cx="4044910" cy="480774"/>
          </a:xfrm>
          <a:prstGeom prst="rect">
            <a:avLst/>
          </a:prstGeom>
          <a:noFill/>
          <a:ln/>
        </p:spPr>
        <p:txBody>
          <a:bodyPr wrap="square" lIns="0" tIns="0" rIns="0" bIns="0" rtlCol="0" anchor="t"/>
          <a:lstStyle/>
          <a:p>
            <a:pPr marL="0" indent="0" algn="l">
              <a:lnSpc>
                <a:spcPts val="1850"/>
              </a:lnSpc>
              <a:buNone/>
            </a:pPr>
            <a:r>
              <a:rPr lang="en-US" sz="1150" dirty="0">
                <a:solidFill>
                  <a:srgbClr val="464646"/>
                </a:solidFill>
                <a:latin typeface="Inter Medium" pitchFamily="34" charset="0"/>
                <a:ea typeface="Inter Medium" pitchFamily="34" charset="-122"/>
                <a:cs typeface="Inter Medium" pitchFamily="34" charset="-120"/>
              </a:rPr>
              <a:t>Det er en direkte, ordløs oplevelse af "at være" eller "jeg er", uden selvbilleder eller fortællinger.</a:t>
            </a:r>
            <a:endParaRPr lang="en-US" sz="1150" dirty="0"/>
          </a:p>
        </p:txBody>
      </p:sp>
      <p:sp>
        <p:nvSpPr>
          <p:cNvPr id="23" name="Text 18"/>
          <p:cNvSpPr/>
          <p:nvPr/>
        </p:nvSpPr>
        <p:spPr>
          <a:xfrm>
            <a:off x="9818846" y="3373874"/>
            <a:ext cx="4044910" cy="480774"/>
          </a:xfrm>
          <a:prstGeom prst="rect">
            <a:avLst/>
          </a:prstGeom>
          <a:noFill/>
          <a:ln/>
        </p:spPr>
        <p:txBody>
          <a:bodyPr wrap="square" lIns="0" tIns="0" rIns="0" bIns="0" rtlCol="0" anchor="t"/>
          <a:lstStyle/>
          <a:p>
            <a:pPr marL="0" indent="0" algn="l">
              <a:lnSpc>
                <a:spcPts val="1850"/>
              </a:lnSpc>
              <a:buNone/>
            </a:pPr>
            <a:r>
              <a:rPr lang="en-US" sz="1150" dirty="0">
                <a:solidFill>
                  <a:srgbClr val="464646"/>
                </a:solidFill>
                <a:latin typeface="Inter Medium" pitchFamily="34" charset="0"/>
                <a:ea typeface="Inter Medium" pitchFamily="34" charset="-122"/>
                <a:cs typeface="Inter Medium" pitchFamily="34" charset="-120"/>
              </a:rPr>
              <a:t>Det opleves som intens, livfuld væren – manifesterende sig som kærlighed, fred, klarhed og glæde.</a:t>
            </a:r>
            <a:endParaRPr lang="en-US" sz="1150" dirty="0"/>
          </a:p>
        </p:txBody>
      </p:sp>
      <p:sp>
        <p:nvSpPr>
          <p:cNvPr id="24" name="Shape 19"/>
          <p:cNvSpPr/>
          <p:nvPr/>
        </p:nvSpPr>
        <p:spPr>
          <a:xfrm>
            <a:off x="601147" y="4429601"/>
            <a:ext cx="6638925" cy="1677114"/>
          </a:xfrm>
          <a:prstGeom prst="roundRect">
            <a:avLst>
              <a:gd name="adj" fmla="val 1344"/>
            </a:avLst>
          </a:prstGeom>
          <a:solidFill>
            <a:srgbClr val="F2EEEE"/>
          </a:solidFill>
          <a:ln/>
        </p:spPr>
        <p:txBody>
          <a:bodyPr/>
          <a:lstStyle/>
          <a:p>
            <a:endParaRPr lang="da-DK"/>
          </a:p>
        </p:txBody>
      </p:sp>
      <p:sp>
        <p:nvSpPr>
          <p:cNvPr id="25" name="Text 20"/>
          <p:cNvSpPr/>
          <p:nvPr/>
        </p:nvSpPr>
        <p:spPr>
          <a:xfrm>
            <a:off x="751403" y="4579858"/>
            <a:ext cx="1878687" cy="234791"/>
          </a:xfrm>
          <a:prstGeom prst="rect">
            <a:avLst/>
          </a:prstGeom>
          <a:noFill/>
          <a:ln/>
        </p:spPr>
        <p:txBody>
          <a:bodyPr wrap="none" lIns="0" tIns="0" rIns="0" bIns="0" rtlCol="0" anchor="t"/>
          <a:lstStyle/>
          <a:p>
            <a:pPr marL="0" indent="0" algn="l">
              <a:lnSpc>
                <a:spcPts val="1800"/>
              </a:lnSpc>
              <a:buNone/>
            </a:pPr>
            <a:r>
              <a:rPr lang="en-US" sz="1450" dirty="0">
                <a:solidFill>
                  <a:srgbClr val="464646"/>
                </a:solidFill>
                <a:latin typeface="DM Sans Semi Bold" pitchFamily="34" charset="0"/>
                <a:ea typeface="DM Sans Semi Bold" pitchFamily="34" charset="-122"/>
                <a:cs typeface="DM Sans Semi Bold" pitchFamily="34" charset="-120"/>
              </a:rPr>
              <a:t>Selvtillid</a:t>
            </a:r>
            <a:endParaRPr lang="en-US" sz="1450" dirty="0"/>
          </a:p>
        </p:txBody>
      </p:sp>
      <p:sp>
        <p:nvSpPr>
          <p:cNvPr id="26" name="Text 21"/>
          <p:cNvSpPr/>
          <p:nvPr/>
        </p:nvSpPr>
        <p:spPr>
          <a:xfrm>
            <a:off x="751403" y="4904780"/>
            <a:ext cx="6338411" cy="480774"/>
          </a:xfrm>
          <a:prstGeom prst="rect">
            <a:avLst/>
          </a:prstGeom>
          <a:noFill/>
          <a:ln/>
        </p:spPr>
        <p:txBody>
          <a:bodyPr wrap="square" lIns="0" tIns="0" rIns="0" bIns="0" rtlCol="0" anchor="t"/>
          <a:lstStyle/>
          <a:p>
            <a:pPr marL="0" indent="0" algn="l">
              <a:lnSpc>
                <a:spcPts val="1850"/>
              </a:lnSpc>
              <a:buNone/>
            </a:pPr>
            <a:r>
              <a:rPr lang="en-US" sz="1150" dirty="0">
                <a:solidFill>
                  <a:srgbClr val="464646"/>
                </a:solidFill>
                <a:latin typeface="Inter Medium" pitchFamily="34" charset="0"/>
                <a:ea typeface="Inter Medium" pitchFamily="34" charset="-122"/>
                <a:cs typeface="Inter Medium" pitchFamily="34" charset="-120"/>
              </a:rPr>
              <a:t>Handler om at være god til noget, opnået noget særligt eller have social/økonomisk status.</a:t>
            </a:r>
            <a:endParaRPr lang="en-US" sz="1150" dirty="0"/>
          </a:p>
        </p:txBody>
      </p:sp>
      <p:sp>
        <p:nvSpPr>
          <p:cNvPr id="27" name="Text 22"/>
          <p:cNvSpPr/>
          <p:nvPr/>
        </p:nvSpPr>
        <p:spPr>
          <a:xfrm>
            <a:off x="751403" y="5475684"/>
            <a:ext cx="6338411" cy="480774"/>
          </a:xfrm>
          <a:prstGeom prst="rect">
            <a:avLst/>
          </a:prstGeom>
          <a:noFill/>
          <a:ln/>
        </p:spPr>
        <p:txBody>
          <a:bodyPr wrap="square" lIns="0" tIns="0" rIns="0" bIns="0" rtlCol="0" anchor="t"/>
          <a:lstStyle/>
          <a:p>
            <a:pPr marL="0" indent="0" algn="l">
              <a:lnSpc>
                <a:spcPts val="1850"/>
              </a:lnSpc>
              <a:buNone/>
            </a:pPr>
            <a:r>
              <a:rPr lang="en-US" sz="1150" dirty="0">
                <a:solidFill>
                  <a:srgbClr val="464646"/>
                </a:solidFill>
                <a:latin typeface="Inter Medium" pitchFamily="34" charset="0"/>
                <a:ea typeface="Inter Medium" pitchFamily="34" charset="-122"/>
                <a:cs typeface="Inter Medium" pitchFamily="34" charset="-120"/>
              </a:rPr>
              <a:t>Baseret på vores præstationer – vi identificerer os med det, vi gør godt eller mindre godt.</a:t>
            </a:r>
            <a:endParaRPr lang="en-US" sz="1150" dirty="0"/>
          </a:p>
        </p:txBody>
      </p:sp>
      <p:sp>
        <p:nvSpPr>
          <p:cNvPr id="28" name="Shape 23"/>
          <p:cNvSpPr/>
          <p:nvPr/>
        </p:nvSpPr>
        <p:spPr>
          <a:xfrm>
            <a:off x="7390328" y="4429601"/>
            <a:ext cx="6638925" cy="1677114"/>
          </a:xfrm>
          <a:prstGeom prst="roundRect">
            <a:avLst>
              <a:gd name="adj" fmla="val 1344"/>
            </a:avLst>
          </a:prstGeom>
          <a:solidFill>
            <a:srgbClr val="F2EEEE"/>
          </a:solidFill>
          <a:ln/>
        </p:spPr>
        <p:txBody>
          <a:bodyPr/>
          <a:lstStyle/>
          <a:p>
            <a:endParaRPr lang="da-DK"/>
          </a:p>
        </p:txBody>
      </p:sp>
      <p:sp>
        <p:nvSpPr>
          <p:cNvPr id="29" name="Text 24"/>
          <p:cNvSpPr/>
          <p:nvPr/>
        </p:nvSpPr>
        <p:spPr>
          <a:xfrm>
            <a:off x="7540585" y="4579858"/>
            <a:ext cx="1878687" cy="234791"/>
          </a:xfrm>
          <a:prstGeom prst="rect">
            <a:avLst/>
          </a:prstGeom>
          <a:noFill/>
          <a:ln/>
        </p:spPr>
        <p:txBody>
          <a:bodyPr wrap="none" lIns="0" tIns="0" rIns="0" bIns="0" rtlCol="0" anchor="t"/>
          <a:lstStyle/>
          <a:p>
            <a:pPr marL="0" indent="0" algn="l">
              <a:lnSpc>
                <a:spcPts val="1800"/>
              </a:lnSpc>
              <a:buNone/>
            </a:pPr>
            <a:r>
              <a:rPr lang="en-US" sz="1450" dirty="0">
                <a:solidFill>
                  <a:srgbClr val="464646"/>
                </a:solidFill>
                <a:latin typeface="DM Sans Semi Bold" pitchFamily="34" charset="0"/>
                <a:ea typeface="DM Sans Semi Bold" pitchFamily="34" charset="-122"/>
                <a:cs typeface="DM Sans Semi Bold" pitchFamily="34" charset="-120"/>
              </a:rPr>
              <a:t>Selvværd</a:t>
            </a:r>
            <a:endParaRPr lang="en-US" sz="1450" dirty="0"/>
          </a:p>
        </p:txBody>
      </p:sp>
      <p:sp>
        <p:nvSpPr>
          <p:cNvPr id="30" name="Text 25"/>
          <p:cNvSpPr/>
          <p:nvPr/>
        </p:nvSpPr>
        <p:spPr>
          <a:xfrm>
            <a:off x="7540585" y="4904780"/>
            <a:ext cx="6338411" cy="240387"/>
          </a:xfrm>
          <a:prstGeom prst="rect">
            <a:avLst/>
          </a:prstGeom>
          <a:noFill/>
          <a:ln/>
        </p:spPr>
        <p:txBody>
          <a:bodyPr wrap="none" lIns="0" tIns="0" rIns="0" bIns="0" rtlCol="0" anchor="t"/>
          <a:lstStyle/>
          <a:p>
            <a:pPr marL="0" indent="0" algn="l">
              <a:lnSpc>
                <a:spcPts val="1850"/>
              </a:lnSpc>
              <a:buNone/>
            </a:pPr>
            <a:r>
              <a:rPr lang="en-US" sz="1150" dirty="0">
                <a:solidFill>
                  <a:srgbClr val="464646"/>
                </a:solidFill>
                <a:latin typeface="Inter Medium" pitchFamily="34" charset="0"/>
                <a:ea typeface="Inter Medium" pitchFamily="34" charset="-122"/>
                <a:cs typeface="Inter Medium" pitchFamily="34" charset="-120"/>
              </a:rPr>
              <a:t>Oplevelsen af at være værdifuld og vigtig for andre, især dem vi holder af.</a:t>
            </a:r>
            <a:endParaRPr lang="en-US" sz="1150" dirty="0"/>
          </a:p>
        </p:txBody>
      </p:sp>
      <p:sp>
        <p:nvSpPr>
          <p:cNvPr id="31" name="Text 26"/>
          <p:cNvSpPr/>
          <p:nvPr/>
        </p:nvSpPr>
        <p:spPr>
          <a:xfrm>
            <a:off x="7540585" y="5235297"/>
            <a:ext cx="6338411" cy="240387"/>
          </a:xfrm>
          <a:prstGeom prst="rect">
            <a:avLst/>
          </a:prstGeom>
          <a:noFill/>
          <a:ln/>
        </p:spPr>
        <p:txBody>
          <a:bodyPr wrap="none" lIns="0" tIns="0" rIns="0" bIns="0" rtlCol="0" anchor="t"/>
          <a:lstStyle/>
          <a:p>
            <a:pPr marL="0" indent="0" algn="l">
              <a:lnSpc>
                <a:spcPts val="1850"/>
              </a:lnSpc>
              <a:buNone/>
            </a:pPr>
            <a:r>
              <a:rPr lang="en-US" sz="1150" dirty="0">
                <a:solidFill>
                  <a:srgbClr val="464646"/>
                </a:solidFill>
                <a:latin typeface="Inter Medium" pitchFamily="34" charset="0"/>
                <a:ea typeface="Inter Medium" pitchFamily="34" charset="-122"/>
                <a:cs typeface="Inter Medium" pitchFamily="34" charset="-120"/>
              </a:rPr>
              <a:t>Udvikles ofte omkring skolealderen, hvor behovet for at høre til bliver vigtigt.</a:t>
            </a:r>
            <a:endParaRPr lang="en-US" sz="1150" dirty="0"/>
          </a:p>
        </p:txBody>
      </p:sp>
      <p:sp>
        <p:nvSpPr>
          <p:cNvPr id="32" name="Shape 27"/>
          <p:cNvSpPr/>
          <p:nvPr/>
        </p:nvSpPr>
        <p:spPr>
          <a:xfrm>
            <a:off x="601147" y="6256973"/>
            <a:ext cx="6638925" cy="1436727"/>
          </a:xfrm>
          <a:prstGeom prst="roundRect">
            <a:avLst>
              <a:gd name="adj" fmla="val 1569"/>
            </a:avLst>
          </a:prstGeom>
          <a:solidFill>
            <a:srgbClr val="F2EEEE"/>
          </a:solidFill>
          <a:ln/>
        </p:spPr>
        <p:txBody>
          <a:bodyPr/>
          <a:lstStyle/>
          <a:p>
            <a:endParaRPr lang="da-DK"/>
          </a:p>
        </p:txBody>
      </p:sp>
      <p:sp>
        <p:nvSpPr>
          <p:cNvPr id="33" name="Text 28"/>
          <p:cNvSpPr/>
          <p:nvPr/>
        </p:nvSpPr>
        <p:spPr>
          <a:xfrm>
            <a:off x="751403" y="6407229"/>
            <a:ext cx="1878687" cy="234791"/>
          </a:xfrm>
          <a:prstGeom prst="rect">
            <a:avLst/>
          </a:prstGeom>
          <a:noFill/>
          <a:ln/>
        </p:spPr>
        <p:txBody>
          <a:bodyPr wrap="none" lIns="0" tIns="0" rIns="0" bIns="0" rtlCol="0" anchor="t"/>
          <a:lstStyle/>
          <a:p>
            <a:pPr marL="0" indent="0" algn="l">
              <a:lnSpc>
                <a:spcPts val="1800"/>
              </a:lnSpc>
              <a:buNone/>
            </a:pPr>
            <a:r>
              <a:rPr lang="en-US" sz="1450" dirty="0">
                <a:solidFill>
                  <a:srgbClr val="464646"/>
                </a:solidFill>
                <a:latin typeface="DM Sans Semi Bold" pitchFamily="34" charset="0"/>
                <a:ea typeface="DM Sans Semi Bold" pitchFamily="34" charset="-122"/>
                <a:cs typeface="DM Sans Semi Bold" pitchFamily="34" charset="-120"/>
              </a:rPr>
              <a:t>Selvrespekt</a:t>
            </a:r>
            <a:endParaRPr lang="en-US" sz="1450" dirty="0"/>
          </a:p>
        </p:txBody>
      </p:sp>
      <p:sp>
        <p:nvSpPr>
          <p:cNvPr id="34" name="Text 29"/>
          <p:cNvSpPr/>
          <p:nvPr/>
        </p:nvSpPr>
        <p:spPr>
          <a:xfrm>
            <a:off x="751403" y="6732151"/>
            <a:ext cx="6338411" cy="480774"/>
          </a:xfrm>
          <a:prstGeom prst="rect">
            <a:avLst/>
          </a:prstGeom>
          <a:noFill/>
          <a:ln/>
        </p:spPr>
        <p:txBody>
          <a:bodyPr wrap="square" lIns="0" tIns="0" rIns="0" bIns="0" rtlCol="0" anchor="t"/>
          <a:lstStyle/>
          <a:p>
            <a:pPr marL="0" indent="0" algn="l">
              <a:lnSpc>
                <a:spcPts val="1850"/>
              </a:lnSpc>
              <a:buNone/>
            </a:pPr>
            <a:r>
              <a:rPr lang="en-US" sz="1150" dirty="0">
                <a:solidFill>
                  <a:srgbClr val="464646"/>
                </a:solidFill>
                <a:latin typeface="Inter Medium" pitchFamily="34" charset="0"/>
                <a:ea typeface="Inter Medium" pitchFamily="34" charset="-122"/>
                <a:cs typeface="Inter Medium" pitchFamily="34" charset="-120"/>
              </a:rPr>
              <a:t>Udspringer af gode idealer og livsværdier, som vi identificerer os med og er i stand til at efterleve.</a:t>
            </a:r>
            <a:endParaRPr lang="en-US" sz="1150" dirty="0"/>
          </a:p>
        </p:txBody>
      </p:sp>
      <p:sp>
        <p:nvSpPr>
          <p:cNvPr id="35" name="Shape 30"/>
          <p:cNvSpPr/>
          <p:nvPr/>
        </p:nvSpPr>
        <p:spPr>
          <a:xfrm>
            <a:off x="7390328" y="6256973"/>
            <a:ext cx="6638925" cy="1436727"/>
          </a:xfrm>
          <a:prstGeom prst="roundRect">
            <a:avLst>
              <a:gd name="adj" fmla="val 1569"/>
            </a:avLst>
          </a:prstGeom>
          <a:solidFill>
            <a:srgbClr val="F2EEEE"/>
          </a:solidFill>
          <a:ln/>
        </p:spPr>
        <p:txBody>
          <a:bodyPr/>
          <a:lstStyle/>
          <a:p>
            <a:endParaRPr lang="da-DK"/>
          </a:p>
        </p:txBody>
      </p:sp>
      <p:sp>
        <p:nvSpPr>
          <p:cNvPr id="36" name="Text 31"/>
          <p:cNvSpPr/>
          <p:nvPr/>
        </p:nvSpPr>
        <p:spPr>
          <a:xfrm>
            <a:off x="7540585" y="6407229"/>
            <a:ext cx="1878687" cy="234791"/>
          </a:xfrm>
          <a:prstGeom prst="rect">
            <a:avLst/>
          </a:prstGeom>
          <a:noFill/>
          <a:ln/>
        </p:spPr>
        <p:txBody>
          <a:bodyPr wrap="none" lIns="0" tIns="0" rIns="0" bIns="0" rtlCol="0" anchor="t"/>
          <a:lstStyle/>
          <a:p>
            <a:pPr marL="0" indent="0" algn="l">
              <a:lnSpc>
                <a:spcPts val="1800"/>
              </a:lnSpc>
              <a:buNone/>
            </a:pPr>
            <a:r>
              <a:rPr lang="en-US" sz="1450" dirty="0">
                <a:solidFill>
                  <a:srgbClr val="464646"/>
                </a:solidFill>
                <a:latin typeface="DM Sans Semi Bold" pitchFamily="34" charset="0"/>
                <a:ea typeface="DM Sans Semi Bold" pitchFamily="34" charset="-122"/>
                <a:cs typeface="DM Sans Semi Bold" pitchFamily="34" charset="-120"/>
              </a:rPr>
              <a:t>Selvværen</a:t>
            </a:r>
            <a:endParaRPr lang="en-US" sz="1450" dirty="0"/>
          </a:p>
        </p:txBody>
      </p:sp>
      <p:sp>
        <p:nvSpPr>
          <p:cNvPr id="37" name="Text 32"/>
          <p:cNvSpPr/>
          <p:nvPr/>
        </p:nvSpPr>
        <p:spPr>
          <a:xfrm>
            <a:off x="7540585" y="6732151"/>
            <a:ext cx="6338411" cy="480774"/>
          </a:xfrm>
          <a:prstGeom prst="rect">
            <a:avLst/>
          </a:prstGeom>
          <a:noFill/>
          <a:ln/>
        </p:spPr>
        <p:txBody>
          <a:bodyPr wrap="square" lIns="0" tIns="0" rIns="0" bIns="0" rtlCol="0" anchor="t"/>
          <a:lstStyle/>
          <a:p>
            <a:pPr marL="0" indent="0" algn="l">
              <a:lnSpc>
                <a:spcPts val="1850"/>
              </a:lnSpc>
              <a:buNone/>
            </a:pPr>
            <a:r>
              <a:rPr lang="en-US" sz="1150" dirty="0">
                <a:solidFill>
                  <a:srgbClr val="464646"/>
                </a:solidFill>
                <a:latin typeface="Inter Medium" pitchFamily="34" charset="0"/>
                <a:ea typeface="Inter Medium" pitchFamily="34" charset="-122"/>
                <a:cs typeface="Inter Medium" pitchFamily="34" charset="-120"/>
              </a:rPr>
              <a:t>En enkel og helt åben oplevelse af "bare at være", uden selvbilleder eller historier om os selv.</a:t>
            </a:r>
            <a:endParaRPr lang="en-US" sz="1150" dirty="0"/>
          </a:p>
        </p:txBody>
      </p:sp>
      <p:sp>
        <p:nvSpPr>
          <p:cNvPr id="38" name="Text 33"/>
          <p:cNvSpPr/>
          <p:nvPr/>
        </p:nvSpPr>
        <p:spPr>
          <a:xfrm>
            <a:off x="7540585" y="7303056"/>
            <a:ext cx="6338411" cy="240387"/>
          </a:xfrm>
          <a:prstGeom prst="rect">
            <a:avLst/>
          </a:prstGeom>
          <a:noFill/>
          <a:ln/>
        </p:spPr>
        <p:txBody>
          <a:bodyPr wrap="none" lIns="0" tIns="0" rIns="0" bIns="0" rtlCol="0" anchor="t"/>
          <a:lstStyle/>
          <a:p>
            <a:pPr marL="0" indent="0" algn="l">
              <a:lnSpc>
                <a:spcPts val="1850"/>
              </a:lnSpc>
              <a:buNone/>
            </a:pPr>
            <a:r>
              <a:rPr lang="en-US" sz="1150" dirty="0">
                <a:solidFill>
                  <a:srgbClr val="464646"/>
                </a:solidFill>
                <a:latin typeface="Inter Medium" pitchFamily="34" charset="0"/>
                <a:ea typeface="Inter Medium" pitchFamily="34" charset="-122"/>
                <a:cs typeface="Inter Medium" pitchFamily="34" charset="-120"/>
              </a:rPr>
              <a:t>Den ultimative frihed og sikreste oplevelse af at have et "øje i orkanen" i vores liv.</a:t>
            </a:r>
            <a:endParaRPr lang="en-US" sz="11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38188" y="541853"/>
            <a:ext cx="10210205" cy="576620"/>
          </a:xfrm>
          <a:prstGeom prst="rect">
            <a:avLst/>
          </a:prstGeom>
          <a:noFill/>
          <a:ln/>
        </p:spPr>
        <p:txBody>
          <a:bodyPr wrap="none" lIns="0" tIns="0" rIns="0" bIns="0" rtlCol="0" anchor="t"/>
          <a:lstStyle/>
          <a:p>
            <a:pPr marL="0" indent="0" algn="l">
              <a:lnSpc>
                <a:spcPts val="4500"/>
              </a:lnSpc>
              <a:buNone/>
            </a:pPr>
            <a:r>
              <a:rPr lang="en-US" sz="3600" dirty="0">
                <a:solidFill>
                  <a:srgbClr val="030303"/>
                </a:solidFill>
                <a:latin typeface="DM Sans Semi Bold" pitchFamily="34" charset="0"/>
                <a:ea typeface="DM Sans Semi Bold" pitchFamily="34" charset="-122"/>
                <a:cs typeface="DM Sans Semi Bold" pitchFamily="34" charset="-120"/>
              </a:rPr>
              <a:t>Den Pentagrale Helhed: 5 Dimensioner af Livet</a:t>
            </a:r>
            <a:endParaRPr lang="en-US" sz="3600" dirty="0"/>
          </a:p>
        </p:txBody>
      </p:sp>
      <p:sp>
        <p:nvSpPr>
          <p:cNvPr id="3" name="Text 1"/>
          <p:cNvSpPr/>
          <p:nvPr/>
        </p:nvSpPr>
        <p:spPr>
          <a:xfrm>
            <a:off x="738188" y="1487567"/>
            <a:ext cx="13154025" cy="590550"/>
          </a:xfrm>
          <a:prstGeom prst="rect">
            <a:avLst/>
          </a:prstGeom>
          <a:noFill/>
          <a:ln/>
        </p:spPr>
        <p:txBody>
          <a:bodyPr wrap="square" lIns="0" tIns="0" rIns="0" bIns="0" rtlCol="0" anchor="t"/>
          <a:lstStyle/>
          <a:p>
            <a:pPr marL="0" indent="0" algn="l">
              <a:lnSpc>
                <a:spcPts val="2300"/>
              </a:lnSpc>
              <a:buNone/>
            </a:pPr>
            <a:r>
              <a:rPr lang="en-US" sz="1450" dirty="0">
                <a:solidFill>
                  <a:srgbClr val="464646"/>
                </a:solidFill>
                <a:latin typeface="Inter Medium" pitchFamily="34" charset="0"/>
                <a:ea typeface="Inter Medium" pitchFamily="34" charset="-122"/>
                <a:cs typeface="Inter Medium" pitchFamily="34" charset="-120"/>
              </a:rPr>
              <a:t>ID-terapi er en "integral" terapiform – hel, komplet og holistisk. Vi arbejder med en pentagral (fem-dimensionel) tilgang for at forstå det hele menneske i sin sammenhæng med verden.</a:t>
            </a:r>
            <a:endParaRPr lang="en-US" sz="1450" dirty="0"/>
          </a:p>
        </p:txBody>
      </p:sp>
      <p:sp>
        <p:nvSpPr>
          <p:cNvPr id="4" name="Text 2"/>
          <p:cNvSpPr/>
          <p:nvPr/>
        </p:nvSpPr>
        <p:spPr>
          <a:xfrm>
            <a:off x="2706410" y="2577227"/>
            <a:ext cx="2306836" cy="288369"/>
          </a:xfrm>
          <a:prstGeom prst="rect">
            <a:avLst/>
          </a:prstGeom>
          <a:noFill/>
          <a:ln/>
        </p:spPr>
        <p:txBody>
          <a:bodyPr wrap="none" lIns="0" tIns="0" rIns="0" bIns="0" rtlCol="0" anchor="t"/>
          <a:lstStyle/>
          <a:p>
            <a:pPr marL="0" indent="0" algn="r">
              <a:lnSpc>
                <a:spcPts val="2250"/>
              </a:lnSpc>
              <a:buNone/>
            </a:pPr>
            <a:r>
              <a:rPr lang="en-US" sz="1800" dirty="0">
                <a:solidFill>
                  <a:srgbClr val="464646"/>
                </a:solidFill>
                <a:latin typeface="DM Sans Semi Bold" pitchFamily="34" charset="0"/>
                <a:ea typeface="DM Sans Semi Bold" pitchFamily="34" charset="-122"/>
                <a:cs typeface="DM Sans Semi Bold" pitchFamily="34" charset="-120"/>
              </a:rPr>
              <a:t>Krop (Rød)</a:t>
            </a:r>
            <a:endParaRPr lang="en-US" sz="1800" dirty="0"/>
          </a:p>
        </p:txBody>
      </p:sp>
      <p:sp>
        <p:nvSpPr>
          <p:cNvPr id="5" name="Text 3"/>
          <p:cNvSpPr/>
          <p:nvPr/>
        </p:nvSpPr>
        <p:spPr>
          <a:xfrm>
            <a:off x="738188" y="2976324"/>
            <a:ext cx="4275058" cy="1181100"/>
          </a:xfrm>
          <a:prstGeom prst="rect">
            <a:avLst/>
          </a:prstGeom>
          <a:noFill/>
          <a:ln/>
        </p:spPr>
        <p:txBody>
          <a:bodyPr wrap="square" lIns="0" tIns="0" rIns="0" bIns="0" rtlCol="0" anchor="t"/>
          <a:lstStyle/>
          <a:p>
            <a:pPr marL="0" indent="0" algn="r">
              <a:lnSpc>
                <a:spcPts val="2300"/>
              </a:lnSpc>
              <a:buNone/>
            </a:pPr>
            <a:r>
              <a:rPr lang="en-US" sz="1450" dirty="0">
                <a:solidFill>
                  <a:srgbClr val="464646"/>
                </a:solidFill>
                <a:latin typeface="Inter Medium" pitchFamily="34" charset="0"/>
                <a:ea typeface="Inter Medium" pitchFamily="34" charset="-122"/>
                <a:cs typeface="Inter Medium" pitchFamily="34" charset="-120"/>
              </a:rPr>
              <a:t>At Sanse: Kropsfornemmelser, åndedrætsmønstre, kropsholdning og de følelser og behov, der knytter sig til forskellige selvfølelser.</a:t>
            </a:r>
            <a:endParaRPr lang="en-US" sz="1450" dirty="0"/>
          </a:p>
        </p:txBody>
      </p:sp>
      <p:pic>
        <p:nvPicPr>
          <p:cNvPr id="6" name="Image 0" descr="preencoded.png"/>
          <p:cNvPicPr>
            <a:picLocks noChangeAspect="1"/>
          </p:cNvPicPr>
          <p:nvPr/>
        </p:nvPicPr>
        <p:blipFill>
          <a:blip r:embed="rId3"/>
          <a:stretch>
            <a:fillRect/>
          </a:stretch>
        </p:blipFill>
        <p:spPr>
          <a:xfrm>
            <a:off x="5013246" y="2285643"/>
            <a:ext cx="4603909" cy="4603909"/>
          </a:xfrm>
          <a:prstGeom prst="rect">
            <a:avLst/>
          </a:prstGeom>
        </p:spPr>
      </p:pic>
      <p:pic>
        <p:nvPicPr>
          <p:cNvPr id="7" name="Image 1" descr="preencoded.png"/>
          <p:cNvPicPr>
            <a:picLocks noChangeAspect="1"/>
          </p:cNvPicPr>
          <p:nvPr/>
        </p:nvPicPr>
        <p:blipFill>
          <a:blip r:embed="rId4"/>
          <a:stretch>
            <a:fillRect/>
          </a:stretch>
        </p:blipFill>
        <p:spPr>
          <a:xfrm>
            <a:off x="6226314" y="3728502"/>
            <a:ext cx="259437" cy="324326"/>
          </a:xfrm>
          <a:prstGeom prst="rect">
            <a:avLst/>
          </a:prstGeom>
        </p:spPr>
      </p:pic>
      <p:sp>
        <p:nvSpPr>
          <p:cNvPr id="8" name="Text 4"/>
          <p:cNvSpPr/>
          <p:nvPr/>
        </p:nvSpPr>
        <p:spPr>
          <a:xfrm>
            <a:off x="9617154" y="2318147"/>
            <a:ext cx="2306836" cy="288369"/>
          </a:xfrm>
          <a:prstGeom prst="rect">
            <a:avLst/>
          </a:prstGeom>
          <a:noFill/>
          <a:ln/>
        </p:spPr>
        <p:txBody>
          <a:bodyPr wrap="none" lIns="0" tIns="0" rIns="0" bIns="0" rtlCol="0" anchor="t"/>
          <a:lstStyle/>
          <a:p>
            <a:pPr marL="0" indent="0" algn="l">
              <a:lnSpc>
                <a:spcPts val="2250"/>
              </a:lnSpc>
              <a:buNone/>
            </a:pPr>
            <a:r>
              <a:rPr lang="en-US" sz="1800" dirty="0">
                <a:solidFill>
                  <a:srgbClr val="464646"/>
                </a:solidFill>
                <a:latin typeface="DM Sans Semi Bold" pitchFamily="34" charset="0"/>
                <a:ea typeface="DM Sans Semi Bold" pitchFamily="34" charset="-122"/>
                <a:cs typeface="DM Sans Semi Bold" pitchFamily="34" charset="-120"/>
              </a:rPr>
              <a:t>Sind (Gul)</a:t>
            </a:r>
            <a:endParaRPr lang="en-US" sz="1800" dirty="0"/>
          </a:p>
        </p:txBody>
      </p:sp>
      <p:sp>
        <p:nvSpPr>
          <p:cNvPr id="9" name="Text 5"/>
          <p:cNvSpPr/>
          <p:nvPr/>
        </p:nvSpPr>
        <p:spPr>
          <a:xfrm>
            <a:off x="9617154" y="2717244"/>
            <a:ext cx="4275058" cy="885825"/>
          </a:xfrm>
          <a:prstGeom prst="rect">
            <a:avLst/>
          </a:prstGeom>
          <a:noFill/>
          <a:ln/>
        </p:spPr>
        <p:txBody>
          <a:bodyPr wrap="square" lIns="0" tIns="0" rIns="0" bIns="0" rtlCol="0" anchor="t"/>
          <a:lstStyle/>
          <a:p>
            <a:pPr marL="0" indent="0" algn="l">
              <a:lnSpc>
                <a:spcPts val="2300"/>
              </a:lnSpc>
              <a:buNone/>
            </a:pPr>
            <a:r>
              <a:rPr lang="en-US" sz="1450" dirty="0">
                <a:solidFill>
                  <a:srgbClr val="464646"/>
                </a:solidFill>
                <a:latin typeface="Inter Medium" pitchFamily="34" charset="0"/>
                <a:ea typeface="Inter Medium" pitchFamily="34" charset="-122"/>
                <a:cs typeface="Inter Medium" pitchFamily="34" charset="-120"/>
              </a:rPr>
              <a:t>At Tænke: Din erkendelse af din selvfølelse, dine holdninger og overbevisninger om dig selv, succes og fiasko.</a:t>
            </a:r>
            <a:endParaRPr lang="en-US" sz="1450" dirty="0"/>
          </a:p>
        </p:txBody>
      </p:sp>
      <p:pic>
        <p:nvPicPr>
          <p:cNvPr id="10" name="Image 2" descr="preencoded.png"/>
          <p:cNvPicPr>
            <a:picLocks noChangeAspect="1"/>
          </p:cNvPicPr>
          <p:nvPr/>
        </p:nvPicPr>
        <p:blipFill>
          <a:blip r:embed="rId5"/>
          <a:stretch>
            <a:fillRect/>
          </a:stretch>
        </p:blipFill>
        <p:spPr>
          <a:xfrm>
            <a:off x="5013246" y="2285643"/>
            <a:ext cx="4603909" cy="4603909"/>
          </a:xfrm>
          <a:prstGeom prst="rect">
            <a:avLst/>
          </a:prstGeom>
        </p:spPr>
      </p:pic>
      <p:pic>
        <p:nvPicPr>
          <p:cNvPr id="11" name="Image 3" descr="preencoded.png"/>
          <p:cNvPicPr>
            <a:picLocks noChangeAspect="1"/>
          </p:cNvPicPr>
          <p:nvPr/>
        </p:nvPicPr>
        <p:blipFill>
          <a:blip r:embed="rId6"/>
          <a:stretch>
            <a:fillRect/>
          </a:stretch>
        </p:blipFill>
        <p:spPr>
          <a:xfrm>
            <a:off x="7551718" y="3297853"/>
            <a:ext cx="259437" cy="324326"/>
          </a:xfrm>
          <a:prstGeom prst="rect">
            <a:avLst/>
          </a:prstGeom>
        </p:spPr>
      </p:pic>
      <p:sp>
        <p:nvSpPr>
          <p:cNvPr id="12" name="Text 6"/>
          <p:cNvSpPr/>
          <p:nvPr/>
        </p:nvSpPr>
        <p:spPr>
          <a:xfrm>
            <a:off x="9986248" y="3945017"/>
            <a:ext cx="2306836" cy="288369"/>
          </a:xfrm>
          <a:prstGeom prst="rect">
            <a:avLst/>
          </a:prstGeom>
          <a:noFill/>
          <a:ln/>
        </p:spPr>
        <p:txBody>
          <a:bodyPr wrap="none" lIns="0" tIns="0" rIns="0" bIns="0" rtlCol="0" anchor="t"/>
          <a:lstStyle/>
          <a:p>
            <a:pPr marL="0" indent="0" algn="l">
              <a:lnSpc>
                <a:spcPts val="2250"/>
              </a:lnSpc>
              <a:buNone/>
            </a:pPr>
            <a:r>
              <a:rPr lang="en-US" sz="1800" dirty="0">
                <a:solidFill>
                  <a:srgbClr val="464646"/>
                </a:solidFill>
                <a:latin typeface="DM Sans Semi Bold" pitchFamily="34" charset="0"/>
                <a:ea typeface="DM Sans Semi Bold" pitchFamily="34" charset="-122"/>
                <a:cs typeface="DM Sans Semi Bold" pitchFamily="34" charset="-120"/>
              </a:rPr>
              <a:t>Ånd (Blå)</a:t>
            </a:r>
            <a:endParaRPr lang="en-US" sz="1800" dirty="0"/>
          </a:p>
        </p:txBody>
      </p:sp>
      <p:sp>
        <p:nvSpPr>
          <p:cNvPr id="13" name="Text 7"/>
          <p:cNvSpPr/>
          <p:nvPr/>
        </p:nvSpPr>
        <p:spPr>
          <a:xfrm>
            <a:off x="9986248" y="4344114"/>
            <a:ext cx="3905964" cy="885825"/>
          </a:xfrm>
          <a:prstGeom prst="rect">
            <a:avLst/>
          </a:prstGeom>
          <a:noFill/>
          <a:ln/>
        </p:spPr>
        <p:txBody>
          <a:bodyPr wrap="square" lIns="0" tIns="0" rIns="0" bIns="0" rtlCol="0" anchor="t"/>
          <a:lstStyle/>
          <a:p>
            <a:pPr marL="0" indent="0" algn="l">
              <a:lnSpc>
                <a:spcPts val="2300"/>
              </a:lnSpc>
              <a:buNone/>
            </a:pPr>
            <a:r>
              <a:rPr lang="en-US" sz="1450" dirty="0">
                <a:solidFill>
                  <a:srgbClr val="464646"/>
                </a:solidFill>
                <a:latin typeface="Inter Medium" pitchFamily="34" charset="0"/>
                <a:ea typeface="Inter Medium" pitchFamily="34" charset="-122"/>
                <a:cs typeface="Inter Medium" pitchFamily="34" charset="-120"/>
              </a:rPr>
              <a:t>At Være: Oplevelsen af selvværen (en ordløs erkendelse af at eksistere som ren empatisk væren) og spirituel selvtillid.</a:t>
            </a:r>
            <a:endParaRPr lang="en-US" sz="1450" dirty="0"/>
          </a:p>
        </p:txBody>
      </p:sp>
      <p:pic>
        <p:nvPicPr>
          <p:cNvPr id="14" name="Image 4" descr="preencoded.png"/>
          <p:cNvPicPr>
            <a:picLocks noChangeAspect="1"/>
          </p:cNvPicPr>
          <p:nvPr/>
        </p:nvPicPr>
        <p:blipFill>
          <a:blip r:embed="rId7"/>
          <a:stretch>
            <a:fillRect/>
          </a:stretch>
        </p:blipFill>
        <p:spPr>
          <a:xfrm>
            <a:off x="5013246" y="2285643"/>
            <a:ext cx="4603909" cy="4603909"/>
          </a:xfrm>
          <a:prstGeom prst="rect">
            <a:avLst/>
          </a:prstGeom>
        </p:spPr>
      </p:pic>
      <p:pic>
        <p:nvPicPr>
          <p:cNvPr id="15" name="Image 5" descr="preencoded.png"/>
          <p:cNvPicPr>
            <a:picLocks noChangeAspect="1"/>
          </p:cNvPicPr>
          <p:nvPr/>
        </p:nvPicPr>
        <p:blipFill>
          <a:blip r:embed="rId8"/>
          <a:stretch>
            <a:fillRect/>
          </a:stretch>
        </p:blipFill>
        <p:spPr>
          <a:xfrm>
            <a:off x="8370987" y="4425375"/>
            <a:ext cx="259437" cy="324326"/>
          </a:xfrm>
          <a:prstGeom prst="rect">
            <a:avLst/>
          </a:prstGeom>
        </p:spPr>
      </p:pic>
      <p:sp>
        <p:nvSpPr>
          <p:cNvPr id="16" name="Text 8"/>
          <p:cNvSpPr/>
          <p:nvPr/>
        </p:nvSpPr>
        <p:spPr>
          <a:xfrm>
            <a:off x="9617154" y="5572006"/>
            <a:ext cx="2306836" cy="288369"/>
          </a:xfrm>
          <a:prstGeom prst="rect">
            <a:avLst/>
          </a:prstGeom>
          <a:noFill/>
          <a:ln/>
        </p:spPr>
        <p:txBody>
          <a:bodyPr wrap="none" lIns="0" tIns="0" rIns="0" bIns="0" rtlCol="0" anchor="t"/>
          <a:lstStyle/>
          <a:p>
            <a:pPr marL="0" indent="0" algn="l">
              <a:lnSpc>
                <a:spcPts val="2250"/>
              </a:lnSpc>
              <a:buNone/>
            </a:pPr>
            <a:r>
              <a:rPr lang="en-US" sz="1800" dirty="0">
                <a:solidFill>
                  <a:srgbClr val="464646"/>
                </a:solidFill>
                <a:latin typeface="DM Sans Semi Bold" pitchFamily="34" charset="0"/>
                <a:ea typeface="DM Sans Semi Bold" pitchFamily="34" charset="-122"/>
                <a:cs typeface="DM Sans Semi Bold" pitchFamily="34" charset="-120"/>
              </a:rPr>
              <a:t>Kultur (Violet)</a:t>
            </a:r>
            <a:endParaRPr lang="en-US" sz="1800" dirty="0"/>
          </a:p>
        </p:txBody>
      </p:sp>
      <p:sp>
        <p:nvSpPr>
          <p:cNvPr id="17" name="Text 9"/>
          <p:cNvSpPr/>
          <p:nvPr/>
        </p:nvSpPr>
        <p:spPr>
          <a:xfrm>
            <a:off x="9617154" y="5971103"/>
            <a:ext cx="4275058" cy="885825"/>
          </a:xfrm>
          <a:prstGeom prst="rect">
            <a:avLst/>
          </a:prstGeom>
          <a:noFill/>
          <a:ln/>
        </p:spPr>
        <p:txBody>
          <a:bodyPr wrap="square" lIns="0" tIns="0" rIns="0" bIns="0" rtlCol="0" anchor="t"/>
          <a:lstStyle/>
          <a:p>
            <a:pPr marL="0" indent="0" algn="l">
              <a:lnSpc>
                <a:spcPts val="2300"/>
              </a:lnSpc>
              <a:buNone/>
            </a:pPr>
            <a:r>
              <a:rPr lang="en-US" sz="1450" dirty="0">
                <a:solidFill>
                  <a:srgbClr val="464646"/>
                </a:solidFill>
                <a:latin typeface="Inter Medium" pitchFamily="34" charset="0"/>
                <a:ea typeface="Inter Medium" pitchFamily="34" charset="-122"/>
                <a:cs typeface="Inter Medium" pitchFamily="34" charset="-120"/>
              </a:rPr>
              <a:t>At Relatere: Kulturelle holdninger til selvfølelse, din skiftende selvfølelse i kontakt med andre, og hvordan din selvfølelse påvirker dine relationer.</a:t>
            </a:r>
            <a:endParaRPr lang="en-US" sz="1450" dirty="0"/>
          </a:p>
        </p:txBody>
      </p:sp>
      <p:pic>
        <p:nvPicPr>
          <p:cNvPr id="18" name="Image 6" descr="preencoded.png"/>
          <p:cNvPicPr>
            <a:picLocks noChangeAspect="1"/>
          </p:cNvPicPr>
          <p:nvPr/>
        </p:nvPicPr>
        <p:blipFill>
          <a:blip r:embed="rId9"/>
          <a:stretch>
            <a:fillRect/>
          </a:stretch>
        </p:blipFill>
        <p:spPr>
          <a:xfrm>
            <a:off x="5013246" y="2285643"/>
            <a:ext cx="4603909" cy="4603909"/>
          </a:xfrm>
          <a:prstGeom prst="rect">
            <a:avLst/>
          </a:prstGeom>
        </p:spPr>
      </p:pic>
      <p:pic>
        <p:nvPicPr>
          <p:cNvPr id="19" name="Image 7" descr="preencoded.png"/>
          <p:cNvPicPr>
            <a:picLocks noChangeAspect="1"/>
          </p:cNvPicPr>
          <p:nvPr/>
        </p:nvPicPr>
        <p:blipFill>
          <a:blip r:embed="rId10"/>
          <a:stretch>
            <a:fillRect/>
          </a:stretch>
        </p:blipFill>
        <p:spPr>
          <a:xfrm>
            <a:off x="7551718" y="5552777"/>
            <a:ext cx="259437" cy="324326"/>
          </a:xfrm>
          <a:prstGeom prst="rect">
            <a:avLst/>
          </a:prstGeom>
        </p:spPr>
      </p:pic>
      <p:sp>
        <p:nvSpPr>
          <p:cNvPr id="20" name="Text 10"/>
          <p:cNvSpPr/>
          <p:nvPr/>
        </p:nvSpPr>
        <p:spPr>
          <a:xfrm>
            <a:off x="2706410" y="5165169"/>
            <a:ext cx="2306836" cy="288369"/>
          </a:xfrm>
          <a:prstGeom prst="rect">
            <a:avLst/>
          </a:prstGeom>
          <a:noFill/>
          <a:ln/>
        </p:spPr>
        <p:txBody>
          <a:bodyPr wrap="none" lIns="0" tIns="0" rIns="0" bIns="0" rtlCol="0" anchor="t"/>
          <a:lstStyle/>
          <a:p>
            <a:pPr marL="0" indent="0" algn="r">
              <a:lnSpc>
                <a:spcPts val="2250"/>
              </a:lnSpc>
              <a:buNone/>
            </a:pPr>
            <a:r>
              <a:rPr lang="en-US" sz="1800" dirty="0">
                <a:solidFill>
                  <a:srgbClr val="464646"/>
                </a:solidFill>
                <a:latin typeface="DM Sans Semi Bold" pitchFamily="34" charset="0"/>
                <a:ea typeface="DM Sans Semi Bold" pitchFamily="34" charset="-122"/>
                <a:cs typeface="DM Sans Semi Bold" pitchFamily="34" charset="-120"/>
              </a:rPr>
              <a:t>Natur (Purpur)</a:t>
            </a:r>
            <a:endParaRPr lang="en-US" sz="1800" dirty="0"/>
          </a:p>
        </p:txBody>
      </p:sp>
      <p:sp>
        <p:nvSpPr>
          <p:cNvPr id="21" name="Text 11"/>
          <p:cNvSpPr/>
          <p:nvPr/>
        </p:nvSpPr>
        <p:spPr>
          <a:xfrm>
            <a:off x="738188" y="5564267"/>
            <a:ext cx="4275058" cy="885825"/>
          </a:xfrm>
          <a:prstGeom prst="rect">
            <a:avLst/>
          </a:prstGeom>
          <a:noFill/>
          <a:ln/>
        </p:spPr>
        <p:txBody>
          <a:bodyPr wrap="square" lIns="0" tIns="0" rIns="0" bIns="0" rtlCol="0" anchor="t"/>
          <a:lstStyle/>
          <a:p>
            <a:pPr marL="0" indent="0" algn="r">
              <a:lnSpc>
                <a:spcPts val="2300"/>
              </a:lnSpc>
              <a:buNone/>
            </a:pPr>
            <a:r>
              <a:rPr lang="en-US" sz="1450" dirty="0">
                <a:solidFill>
                  <a:srgbClr val="464646"/>
                </a:solidFill>
                <a:latin typeface="Inter Medium" pitchFamily="34" charset="0"/>
                <a:ea typeface="Inter Medium" pitchFamily="34" charset="-122"/>
                <a:cs typeface="Inter Medium" pitchFamily="34" charset="-120"/>
              </a:rPr>
              <a:t>At Gøre: Adfærdsmønstre forbundet med selvfølelse, din handlekraft og hvordan ydre miljø og naturen påvirker dig.</a:t>
            </a:r>
            <a:endParaRPr lang="en-US" sz="1450" dirty="0"/>
          </a:p>
        </p:txBody>
      </p:sp>
      <p:pic>
        <p:nvPicPr>
          <p:cNvPr id="22" name="Image 8" descr="preencoded.png"/>
          <p:cNvPicPr>
            <a:picLocks noChangeAspect="1"/>
          </p:cNvPicPr>
          <p:nvPr/>
        </p:nvPicPr>
        <p:blipFill>
          <a:blip r:embed="rId11"/>
          <a:stretch>
            <a:fillRect/>
          </a:stretch>
        </p:blipFill>
        <p:spPr>
          <a:xfrm>
            <a:off x="5013246" y="2285643"/>
            <a:ext cx="4603909" cy="4603909"/>
          </a:xfrm>
          <a:prstGeom prst="rect">
            <a:avLst/>
          </a:prstGeom>
        </p:spPr>
      </p:pic>
      <p:pic>
        <p:nvPicPr>
          <p:cNvPr id="23" name="Image 9" descr="preencoded.png"/>
          <p:cNvPicPr>
            <a:picLocks noChangeAspect="1"/>
          </p:cNvPicPr>
          <p:nvPr/>
        </p:nvPicPr>
        <p:blipFill>
          <a:blip r:embed="rId12"/>
          <a:stretch>
            <a:fillRect/>
          </a:stretch>
        </p:blipFill>
        <p:spPr>
          <a:xfrm>
            <a:off x="6226314" y="5122128"/>
            <a:ext cx="259437" cy="324326"/>
          </a:xfrm>
          <a:prstGeom prst="rect">
            <a:avLst/>
          </a:prstGeom>
        </p:spPr>
      </p:pic>
      <p:sp>
        <p:nvSpPr>
          <p:cNvPr id="24" name="Text 12"/>
          <p:cNvSpPr/>
          <p:nvPr/>
        </p:nvSpPr>
        <p:spPr>
          <a:xfrm>
            <a:off x="738188" y="7097078"/>
            <a:ext cx="13154025" cy="590550"/>
          </a:xfrm>
          <a:prstGeom prst="rect">
            <a:avLst/>
          </a:prstGeom>
          <a:noFill/>
          <a:ln/>
        </p:spPr>
        <p:txBody>
          <a:bodyPr wrap="square" lIns="0" tIns="0" rIns="0" bIns="0" rtlCol="0" anchor="t"/>
          <a:lstStyle/>
          <a:p>
            <a:pPr marL="0" indent="0" algn="l">
              <a:lnSpc>
                <a:spcPts val="2300"/>
              </a:lnSpc>
              <a:buNone/>
            </a:pPr>
            <a:r>
              <a:rPr lang="en-US" sz="1450" dirty="0">
                <a:solidFill>
                  <a:srgbClr val="464646"/>
                </a:solidFill>
                <a:latin typeface="Inter Medium" pitchFamily="34" charset="0"/>
                <a:ea typeface="Inter Medium" pitchFamily="34" charset="-122"/>
                <a:cs typeface="Inter Medium" pitchFamily="34" charset="-120"/>
              </a:rPr>
              <a:t>Inde i pentagonen danner stregerne et pentagram (en femtakket stjerne), der symboliserer mennesket med dets arme, ben, hoved og sanser. I centrum er en omvendt pentagon, der symboliserer hjertet og essensen af, hvem vi er på det dybeste plan.</a:t>
            </a:r>
            <a:endParaRPr lang="en-US" sz="14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36627" y="437674"/>
            <a:ext cx="8738473" cy="497324"/>
          </a:xfrm>
          <a:prstGeom prst="rect">
            <a:avLst/>
          </a:prstGeom>
          <a:noFill/>
          <a:ln/>
        </p:spPr>
        <p:txBody>
          <a:bodyPr wrap="none" lIns="0" tIns="0" rIns="0" bIns="0" rtlCol="0" anchor="t"/>
          <a:lstStyle/>
          <a:p>
            <a:pPr marL="0" indent="0" algn="l">
              <a:lnSpc>
                <a:spcPts val="3900"/>
              </a:lnSpc>
              <a:buNone/>
            </a:pPr>
            <a:r>
              <a:rPr lang="en-US" sz="3100" dirty="0">
                <a:solidFill>
                  <a:srgbClr val="030303"/>
                </a:solidFill>
                <a:latin typeface="DM Sans Semi Bold" pitchFamily="34" charset="0"/>
                <a:ea typeface="DM Sans Semi Bold" pitchFamily="34" charset="-122"/>
                <a:cs typeface="DM Sans Semi Bold" pitchFamily="34" charset="-120"/>
              </a:rPr>
              <a:t>Tidsrejse i Terapien: Selvfølelsens 5 Domæner</a:t>
            </a:r>
            <a:endParaRPr lang="en-US" sz="3100" dirty="0"/>
          </a:p>
        </p:txBody>
      </p:sp>
      <p:sp>
        <p:nvSpPr>
          <p:cNvPr id="3" name="Text 1"/>
          <p:cNvSpPr/>
          <p:nvPr/>
        </p:nvSpPr>
        <p:spPr>
          <a:xfrm>
            <a:off x="636627" y="1253252"/>
            <a:ext cx="13357146" cy="509349"/>
          </a:xfrm>
          <a:prstGeom prst="rect">
            <a:avLst/>
          </a:prstGeom>
          <a:noFill/>
          <a:ln/>
        </p:spPr>
        <p:txBody>
          <a:bodyPr wrap="square" lIns="0" tIns="0" rIns="0" bIns="0" rtlCol="0" anchor="t"/>
          <a:lstStyle/>
          <a:p>
            <a:pPr marL="0" indent="0" algn="l">
              <a:lnSpc>
                <a:spcPts val="2000"/>
              </a:lnSpc>
              <a:buNone/>
            </a:pPr>
            <a:r>
              <a:rPr lang="en-US" sz="1250" dirty="0">
                <a:solidFill>
                  <a:srgbClr val="464646"/>
                </a:solidFill>
                <a:latin typeface="Inter Medium" pitchFamily="34" charset="0"/>
                <a:ea typeface="Inter Medium" pitchFamily="34" charset="-122"/>
                <a:cs typeface="Inter Medium" pitchFamily="34" charset="-120"/>
              </a:rPr>
              <a:t>De fem domæner i ID-terapi opstår der, hvor de fem dimensioners trekanter overlapper hinanden i 5D-pentagonen. Disse domæner repræsenterer forskellige tidsperspektiver og er afgørende for terapeutisk arbejde.</a:t>
            </a:r>
            <a:endParaRPr lang="en-US" sz="1250" dirty="0"/>
          </a:p>
        </p:txBody>
      </p:sp>
      <p:sp>
        <p:nvSpPr>
          <p:cNvPr id="4" name="Shape 2"/>
          <p:cNvSpPr/>
          <p:nvPr/>
        </p:nvSpPr>
        <p:spPr>
          <a:xfrm>
            <a:off x="7303770" y="1941552"/>
            <a:ext cx="22860" cy="5851327"/>
          </a:xfrm>
          <a:prstGeom prst="roundRect">
            <a:avLst>
              <a:gd name="adj" fmla="val 104442"/>
            </a:avLst>
          </a:prstGeom>
          <a:solidFill>
            <a:srgbClr val="D8D4D4"/>
          </a:solidFill>
          <a:ln/>
        </p:spPr>
        <p:txBody>
          <a:bodyPr/>
          <a:lstStyle/>
          <a:p>
            <a:endParaRPr lang="da-DK"/>
          </a:p>
        </p:txBody>
      </p:sp>
      <p:sp>
        <p:nvSpPr>
          <p:cNvPr id="5" name="Shape 3"/>
          <p:cNvSpPr/>
          <p:nvPr/>
        </p:nvSpPr>
        <p:spPr>
          <a:xfrm>
            <a:off x="6681609" y="2109073"/>
            <a:ext cx="477441" cy="22860"/>
          </a:xfrm>
          <a:prstGeom prst="roundRect">
            <a:avLst>
              <a:gd name="adj" fmla="val 104442"/>
            </a:avLst>
          </a:prstGeom>
          <a:solidFill>
            <a:srgbClr val="D8D4D4"/>
          </a:solidFill>
          <a:ln/>
        </p:spPr>
        <p:txBody>
          <a:bodyPr/>
          <a:lstStyle/>
          <a:p>
            <a:endParaRPr lang="da-DK"/>
          </a:p>
        </p:txBody>
      </p:sp>
      <p:sp>
        <p:nvSpPr>
          <p:cNvPr id="6" name="Shape 4"/>
          <p:cNvSpPr/>
          <p:nvPr/>
        </p:nvSpPr>
        <p:spPr>
          <a:xfrm>
            <a:off x="7136190" y="1941552"/>
            <a:ext cx="358021" cy="358021"/>
          </a:xfrm>
          <a:prstGeom prst="roundRect">
            <a:avLst>
              <a:gd name="adj" fmla="val 6669"/>
            </a:avLst>
          </a:prstGeom>
          <a:solidFill>
            <a:srgbClr val="F2EEEE"/>
          </a:solidFill>
          <a:ln/>
        </p:spPr>
        <p:txBody>
          <a:bodyPr/>
          <a:lstStyle/>
          <a:p>
            <a:endParaRPr lang="da-DK"/>
          </a:p>
        </p:txBody>
      </p:sp>
      <p:sp>
        <p:nvSpPr>
          <p:cNvPr id="7" name="Text 5"/>
          <p:cNvSpPr/>
          <p:nvPr/>
        </p:nvSpPr>
        <p:spPr>
          <a:xfrm>
            <a:off x="7195780" y="1971318"/>
            <a:ext cx="238720" cy="298371"/>
          </a:xfrm>
          <a:prstGeom prst="rect">
            <a:avLst/>
          </a:prstGeom>
          <a:noFill/>
          <a:ln/>
        </p:spPr>
        <p:txBody>
          <a:bodyPr wrap="none" lIns="0" tIns="0" rIns="0" bIns="0" rtlCol="0" anchor="t"/>
          <a:lstStyle/>
          <a:p>
            <a:pPr marL="0" indent="0" algn="ctr">
              <a:lnSpc>
                <a:spcPts val="1850"/>
              </a:lnSpc>
              <a:buNone/>
            </a:pPr>
            <a:r>
              <a:rPr lang="en-US" sz="1850" dirty="0">
                <a:solidFill>
                  <a:srgbClr val="464646"/>
                </a:solidFill>
                <a:latin typeface="DM Sans Semi Bold" pitchFamily="34" charset="0"/>
                <a:ea typeface="DM Sans Semi Bold" pitchFamily="34" charset="-122"/>
                <a:cs typeface="DM Sans Semi Bold" pitchFamily="34" charset="-120"/>
              </a:rPr>
              <a:t>1</a:t>
            </a:r>
            <a:endParaRPr lang="en-US" sz="1850" dirty="0"/>
          </a:p>
        </p:txBody>
      </p:sp>
      <p:sp>
        <p:nvSpPr>
          <p:cNvPr id="8" name="Text 6"/>
          <p:cNvSpPr/>
          <p:nvPr/>
        </p:nvSpPr>
        <p:spPr>
          <a:xfrm>
            <a:off x="4529852" y="1996202"/>
            <a:ext cx="1989534" cy="248603"/>
          </a:xfrm>
          <a:prstGeom prst="rect">
            <a:avLst/>
          </a:prstGeom>
          <a:noFill/>
          <a:ln/>
        </p:spPr>
        <p:txBody>
          <a:bodyPr wrap="none" lIns="0" tIns="0" rIns="0" bIns="0" rtlCol="0" anchor="t"/>
          <a:lstStyle/>
          <a:p>
            <a:pPr marL="0" indent="0" algn="r">
              <a:lnSpc>
                <a:spcPts val="1950"/>
              </a:lnSpc>
              <a:buNone/>
            </a:pPr>
            <a:r>
              <a:rPr lang="en-US" sz="1550" dirty="0">
                <a:solidFill>
                  <a:srgbClr val="464646"/>
                </a:solidFill>
                <a:latin typeface="DM Sans Semi Bold" pitchFamily="34" charset="0"/>
                <a:ea typeface="DM Sans Semi Bold" pitchFamily="34" charset="-122"/>
                <a:cs typeface="DM Sans Semi Bold" pitchFamily="34" charset="-120"/>
              </a:rPr>
              <a:t>0. Domæne: Nutid</a:t>
            </a:r>
            <a:endParaRPr lang="en-US" sz="1550" dirty="0"/>
          </a:p>
        </p:txBody>
      </p:sp>
      <p:sp>
        <p:nvSpPr>
          <p:cNvPr id="9" name="Text 7"/>
          <p:cNvSpPr/>
          <p:nvPr/>
        </p:nvSpPr>
        <p:spPr>
          <a:xfrm>
            <a:off x="636627" y="2340293"/>
            <a:ext cx="5882759" cy="509349"/>
          </a:xfrm>
          <a:prstGeom prst="rect">
            <a:avLst/>
          </a:prstGeom>
          <a:noFill/>
          <a:ln/>
        </p:spPr>
        <p:txBody>
          <a:bodyPr wrap="square" lIns="0" tIns="0" rIns="0" bIns="0" rtlCol="0" anchor="t"/>
          <a:lstStyle/>
          <a:p>
            <a:pPr marL="0" indent="0" algn="r">
              <a:lnSpc>
                <a:spcPts val="2000"/>
              </a:lnSpc>
              <a:buNone/>
            </a:pPr>
            <a:r>
              <a:rPr lang="en-US" sz="1250" dirty="0">
                <a:solidFill>
                  <a:srgbClr val="464646"/>
                </a:solidFill>
                <a:latin typeface="Inter Medium" pitchFamily="34" charset="0"/>
                <a:ea typeface="Inter Medium" pitchFamily="34" charset="-122"/>
                <a:cs typeface="Inter Medium" pitchFamily="34" charset="-120"/>
              </a:rPr>
              <a:t>Fokus på din aktuelle psykofysiske tilstand, biologi, genetik, hormoner og sundhed. Vi tager udgangspunkt i klientens her-og-nu virkelighed.</a:t>
            </a:r>
            <a:endParaRPr lang="en-US" sz="1250" dirty="0"/>
          </a:p>
        </p:txBody>
      </p:sp>
      <p:sp>
        <p:nvSpPr>
          <p:cNvPr id="10" name="Text 8"/>
          <p:cNvSpPr/>
          <p:nvPr/>
        </p:nvSpPr>
        <p:spPr>
          <a:xfrm>
            <a:off x="636627" y="2945130"/>
            <a:ext cx="5882759" cy="509349"/>
          </a:xfrm>
          <a:prstGeom prst="rect">
            <a:avLst/>
          </a:prstGeom>
          <a:noFill/>
          <a:ln/>
        </p:spPr>
        <p:txBody>
          <a:bodyPr wrap="square" lIns="0" tIns="0" rIns="0" bIns="0" rtlCol="0" anchor="t"/>
          <a:lstStyle/>
          <a:p>
            <a:pPr marL="0" indent="0" algn="r">
              <a:lnSpc>
                <a:spcPts val="2000"/>
              </a:lnSpc>
              <a:buNone/>
            </a:pPr>
            <a:r>
              <a:rPr lang="en-US" sz="1250" b="1" dirty="0">
                <a:solidFill>
                  <a:srgbClr val="464646"/>
                </a:solidFill>
                <a:latin typeface="Inter Medium" pitchFamily="34" charset="0"/>
                <a:ea typeface="Inter Medium" pitchFamily="34" charset="-122"/>
                <a:cs typeface="Inter Medium" pitchFamily="34" charset="-120"/>
              </a:rPr>
              <a:t>Vigtig Metode:</a:t>
            </a:r>
            <a:r>
              <a:rPr lang="en-US" sz="1250" dirty="0">
                <a:solidFill>
                  <a:srgbClr val="464646"/>
                </a:solidFill>
                <a:latin typeface="Inter Medium" pitchFamily="34" charset="0"/>
                <a:ea typeface="Inter Medium" pitchFamily="34" charset="-122"/>
                <a:cs typeface="Inter Medium" pitchFamily="34" charset="-120"/>
              </a:rPr>
              <a:t> Aktiv Lytning – at møde klienten her og nu i sin virkelighed og sikre gensidig forståelse.</a:t>
            </a:r>
            <a:endParaRPr lang="en-US" sz="1250" dirty="0"/>
          </a:p>
        </p:txBody>
      </p:sp>
      <p:sp>
        <p:nvSpPr>
          <p:cNvPr id="11" name="Shape 9"/>
          <p:cNvSpPr/>
          <p:nvPr/>
        </p:nvSpPr>
        <p:spPr>
          <a:xfrm>
            <a:off x="7471350" y="3063954"/>
            <a:ext cx="477441" cy="22860"/>
          </a:xfrm>
          <a:prstGeom prst="roundRect">
            <a:avLst>
              <a:gd name="adj" fmla="val 104442"/>
            </a:avLst>
          </a:prstGeom>
          <a:solidFill>
            <a:srgbClr val="D8D4D4"/>
          </a:solidFill>
          <a:ln/>
        </p:spPr>
        <p:txBody>
          <a:bodyPr/>
          <a:lstStyle/>
          <a:p>
            <a:endParaRPr lang="da-DK"/>
          </a:p>
        </p:txBody>
      </p:sp>
      <p:sp>
        <p:nvSpPr>
          <p:cNvPr id="12" name="Shape 10"/>
          <p:cNvSpPr/>
          <p:nvPr/>
        </p:nvSpPr>
        <p:spPr>
          <a:xfrm>
            <a:off x="7136190" y="2896433"/>
            <a:ext cx="358021" cy="358021"/>
          </a:xfrm>
          <a:prstGeom prst="roundRect">
            <a:avLst>
              <a:gd name="adj" fmla="val 6669"/>
            </a:avLst>
          </a:prstGeom>
          <a:solidFill>
            <a:srgbClr val="F2EEEE"/>
          </a:solidFill>
          <a:ln/>
        </p:spPr>
        <p:txBody>
          <a:bodyPr/>
          <a:lstStyle/>
          <a:p>
            <a:endParaRPr lang="da-DK"/>
          </a:p>
        </p:txBody>
      </p:sp>
      <p:sp>
        <p:nvSpPr>
          <p:cNvPr id="13" name="Text 11"/>
          <p:cNvSpPr/>
          <p:nvPr/>
        </p:nvSpPr>
        <p:spPr>
          <a:xfrm>
            <a:off x="7195780" y="2926199"/>
            <a:ext cx="238720" cy="298371"/>
          </a:xfrm>
          <a:prstGeom prst="rect">
            <a:avLst/>
          </a:prstGeom>
          <a:noFill/>
          <a:ln/>
        </p:spPr>
        <p:txBody>
          <a:bodyPr wrap="none" lIns="0" tIns="0" rIns="0" bIns="0" rtlCol="0" anchor="t"/>
          <a:lstStyle/>
          <a:p>
            <a:pPr marL="0" indent="0" algn="ctr">
              <a:lnSpc>
                <a:spcPts val="1850"/>
              </a:lnSpc>
              <a:buNone/>
            </a:pPr>
            <a:r>
              <a:rPr lang="en-US" sz="1850" dirty="0">
                <a:solidFill>
                  <a:srgbClr val="464646"/>
                </a:solidFill>
                <a:latin typeface="DM Sans Semi Bold" pitchFamily="34" charset="0"/>
                <a:ea typeface="DM Sans Semi Bold" pitchFamily="34" charset="-122"/>
                <a:cs typeface="DM Sans Semi Bold" pitchFamily="34" charset="-120"/>
              </a:rPr>
              <a:t>2</a:t>
            </a:r>
            <a:endParaRPr lang="en-US" sz="1850" dirty="0"/>
          </a:p>
        </p:txBody>
      </p:sp>
      <p:sp>
        <p:nvSpPr>
          <p:cNvPr id="14" name="Text 12"/>
          <p:cNvSpPr/>
          <p:nvPr/>
        </p:nvSpPr>
        <p:spPr>
          <a:xfrm>
            <a:off x="8111014" y="2951083"/>
            <a:ext cx="1989534" cy="248603"/>
          </a:xfrm>
          <a:prstGeom prst="rect">
            <a:avLst/>
          </a:prstGeom>
          <a:noFill/>
          <a:ln/>
        </p:spPr>
        <p:txBody>
          <a:bodyPr wrap="none" lIns="0" tIns="0" rIns="0" bIns="0" rtlCol="0" anchor="t"/>
          <a:lstStyle/>
          <a:p>
            <a:pPr marL="0" indent="0" algn="l">
              <a:lnSpc>
                <a:spcPts val="1950"/>
              </a:lnSpc>
              <a:buNone/>
            </a:pPr>
            <a:r>
              <a:rPr lang="en-US" sz="1550" dirty="0">
                <a:solidFill>
                  <a:srgbClr val="464646"/>
                </a:solidFill>
                <a:latin typeface="DM Sans Semi Bold" pitchFamily="34" charset="0"/>
                <a:ea typeface="DM Sans Semi Bold" pitchFamily="34" charset="-122"/>
                <a:cs typeface="DM Sans Semi Bold" pitchFamily="34" charset="-120"/>
              </a:rPr>
              <a:t>1. Domæne: Fremtid</a:t>
            </a:r>
            <a:endParaRPr lang="en-US" sz="1550" dirty="0"/>
          </a:p>
        </p:txBody>
      </p:sp>
      <p:sp>
        <p:nvSpPr>
          <p:cNvPr id="15" name="Text 13"/>
          <p:cNvSpPr/>
          <p:nvPr/>
        </p:nvSpPr>
        <p:spPr>
          <a:xfrm>
            <a:off x="8111014" y="3295174"/>
            <a:ext cx="5882759" cy="764024"/>
          </a:xfrm>
          <a:prstGeom prst="rect">
            <a:avLst/>
          </a:prstGeom>
          <a:noFill/>
          <a:ln/>
        </p:spPr>
        <p:txBody>
          <a:bodyPr wrap="square" lIns="0" tIns="0" rIns="0" bIns="0" rtlCol="0" anchor="t"/>
          <a:lstStyle/>
          <a:p>
            <a:pPr marL="0" indent="0" algn="l">
              <a:lnSpc>
                <a:spcPts val="2000"/>
              </a:lnSpc>
              <a:buNone/>
            </a:pPr>
            <a:r>
              <a:rPr lang="en-US" sz="1250" dirty="0">
                <a:solidFill>
                  <a:srgbClr val="464646"/>
                </a:solidFill>
                <a:latin typeface="Inter Medium" pitchFamily="34" charset="0"/>
                <a:ea typeface="Inter Medium" pitchFamily="34" charset="-122"/>
                <a:cs typeface="Inter Medium" pitchFamily="34" charset="-120"/>
              </a:rPr>
              <a:t>Adgang til dit dybere potentiale, inspiration, kreativitet, mål, mening og positiv intention. Vi arbejder med at opstille meningsfulde mål og finde en klar retning i livet.</a:t>
            </a:r>
            <a:endParaRPr lang="en-US" sz="1250" dirty="0"/>
          </a:p>
        </p:txBody>
      </p:sp>
      <p:sp>
        <p:nvSpPr>
          <p:cNvPr id="16" name="Text 14"/>
          <p:cNvSpPr/>
          <p:nvPr/>
        </p:nvSpPr>
        <p:spPr>
          <a:xfrm>
            <a:off x="8111014" y="4154686"/>
            <a:ext cx="5882759" cy="509349"/>
          </a:xfrm>
          <a:prstGeom prst="rect">
            <a:avLst/>
          </a:prstGeom>
          <a:noFill/>
          <a:ln/>
        </p:spPr>
        <p:txBody>
          <a:bodyPr wrap="square" lIns="0" tIns="0" rIns="0" bIns="0" rtlCol="0" anchor="t"/>
          <a:lstStyle/>
          <a:p>
            <a:pPr marL="0" indent="0" algn="l">
              <a:lnSpc>
                <a:spcPts val="2000"/>
              </a:lnSpc>
              <a:buNone/>
            </a:pPr>
            <a:r>
              <a:rPr lang="en-US" sz="1250" b="1" dirty="0">
                <a:solidFill>
                  <a:srgbClr val="464646"/>
                </a:solidFill>
                <a:latin typeface="Inter Medium" pitchFamily="34" charset="0"/>
                <a:ea typeface="Inter Medium" pitchFamily="34" charset="-122"/>
                <a:cs typeface="Inter Medium" pitchFamily="34" charset="-120"/>
              </a:rPr>
              <a:t>Vigtig Model:</a:t>
            </a:r>
            <a:r>
              <a:rPr lang="en-US" sz="1250" dirty="0">
                <a:solidFill>
                  <a:srgbClr val="464646"/>
                </a:solidFill>
                <a:latin typeface="Inter Medium" pitchFamily="34" charset="0"/>
                <a:ea typeface="Inter Medium" pitchFamily="34" charset="-122"/>
                <a:cs typeface="Inter Medium" pitchFamily="34" charset="-120"/>
              </a:rPr>
              <a:t> MARS-Modellen (Mål, Mening, Aktivitet, Alternativer, Resultat, Rolle, Succeskriterier, Status)</a:t>
            </a:r>
            <a:endParaRPr lang="en-US" sz="1250" dirty="0"/>
          </a:p>
        </p:txBody>
      </p:sp>
      <p:sp>
        <p:nvSpPr>
          <p:cNvPr id="17" name="Shape 15"/>
          <p:cNvSpPr/>
          <p:nvPr/>
        </p:nvSpPr>
        <p:spPr>
          <a:xfrm>
            <a:off x="6681609" y="4106823"/>
            <a:ext cx="477441" cy="22860"/>
          </a:xfrm>
          <a:prstGeom prst="roundRect">
            <a:avLst>
              <a:gd name="adj" fmla="val 104442"/>
            </a:avLst>
          </a:prstGeom>
          <a:solidFill>
            <a:srgbClr val="D8D4D4"/>
          </a:solidFill>
          <a:ln/>
        </p:spPr>
        <p:txBody>
          <a:bodyPr/>
          <a:lstStyle/>
          <a:p>
            <a:endParaRPr lang="da-DK"/>
          </a:p>
        </p:txBody>
      </p:sp>
      <p:sp>
        <p:nvSpPr>
          <p:cNvPr id="18" name="Shape 16"/>
          <p:cNvSpPr/>
          <p:nvPr/>
        </p:nvSpPr>
        <p:spPr>
          <a:xfrm>
            <a:off x="7136190" y="3939302"/>
            <a:ext cx="358021" cy="358021"/>
          </a:xfrm>
          <a:prstGeom prst="roundRect">
            <a:avLst>
              <a:gd name="adj" fmla="val 6669"/>
            </a:avLst>
          </a:prstGeom>
          <a:solidFill>
            <a:srgbClr val="F2EEEE"/>
          </a:solidFill>
          <a:ln/>
        </p:spPr>
        <p:txBody>
          <a:bodyPr/>
          <a:lstStyle/>
          <a:p>
            <a:endParaRPr lang="da-DK"/>
          </a:p>
        </p:txBody>
      </p:sp>
      <p:sp>
        <p:nvSpPr>
          <p:cNvPr id="19" name="Text 17"/>
          <p:cNvSpPr/>
          <p:nvPr/>
        </p:nvSpPr>
        <p:spPr>
          <a:xfrm>
            <a:off x="7195780" y="3969067"/>
            <a:ext cx="238720" cy="298371"/>
          </a:xfrm>
          <a:prstGeom prst="rect">
            <a:avLst/>
          </a:prstGeom>
          <a:noFill/>
          <a:ln/>
        </p:spPr>
        <p:txBody>
          <a:bodyPr wrap="none" lIns="0" tIns="0" rIns="0" bIns="0" rtlCol="0" anchor="t"/>
          <a:lstStyle/>
          <a:p>
            <a:pPr marL="0" indent="0" algn="ctr">
              <a:lnSpc>
                <a:spcPts val="1850"/>
              </a:lnSpc>
              <a:buNone/>
            </a:pPr>
            <a:r>
              <a:rPr lang="en-US" sz="1850" dirty="0">
                <a:solidFill>
                  <a:srgbClr val="464646"/>
                </a:solidFill>
                <a:latin typeface="DM Sans Semi Bold" pitchFamily="34" charset="0"/>
                <a:ea typeface="DM Sans Semi Bold" pitchFamily="34" charset="-122"/>
                <a:cs typeface="DM Sans Semi Bold" pitchFamily="34" charset="-120"/>
              </a:rPr>
              <a:t>3</a:t>
            </a:r>
            <a:endParaRPr lang="en-US" sz="1850" dirty="0"/>
          </a:p>
        </p:txBody>
      </p:sp>
      <p:sp>
        <p:nvSpPr>
          <p:cNvPr id="20" name="Text 18"/>
          <p:cNvSpPr/>
          <p:nvPr/>
        </p:nvSpPr>
        <p:spPr>
          <a:xfrm>
            <a:off x="4529852" y="3993952"/>
            <a:ext cx="1989534" cy="248603"/>
          </a:xfrm>
          <a:prstGeom prst="rect">
            <a:avLst/>
          </a:prstGeom>
          <a:noFill/>
          <a:ln/>
        </p:spPr>
        <p:txBody>
          <a:bodyPr wrap="none" lIns="0" tIns="0" rIns="0" bIns="0" rtlCol="0" anchor="t"/>
          <a:lstStyle/>
          <a:p>
            <a:pPr marL="0" indent="0" algn="r">
              <a:lnSpc>
                <a:spcPts val="1950"/>
              </a:lnSpc>
              <a:buNone/>
            </a:pPr>
            <a:r>
              <a:rPr lang="en-US" sz="1550" dirty="0">
                <a:solidFill>
                  <a:srgbClr val="464646"/>
                </a:solidFill>
                <a:latin typeface="DM Sans Semi Bold" pitchFamily="34" charset="0"/>
                <a:ea typeface="DM Sans Semi Bold" pitchFamily="34" charset="-122"/>
                <a:cs typeface="DM Sans Semi Bold" pitchFamily="34" charset="-120"/>
              </a:rPr>
              <a:t>2. Domæne: Samtid</a:t>
            </a:r>
            <a:endParaRPr lang="en-US" sz="1550" dirty="0"/>
          </a:p>
        </p:txBody>
      </p:sp>
      <p:sp>
        <p:nvSpPr>
          <p:cNvPr id="21" name="Text 19"/>
          <p:cNvSpPr/>
          <p:nvPr/>
        </p:nvSpPr>
        <p:spPr>
          <a:xfrm>
            <a:off x="636627" y="4338042"/>
            <a:ext cx="5882759" cy="509349"/>
          </a:xfrm>
          <a:prstGeom prst="rect">
            <a:avLst/>
          </a:prstGeom>
          <a:noFill/>
          <a:ln/>
        </p:spPr>
        <p:txBody>
          <a:bodyPr wrap="square" lIns="0" tIns="0" rIns="0" bIns="0" rtlCol="0" anchor="t"/>
          <a:lstStyle/>
          <a:p>
            <a:pPr marL="0" indent="0" algn="r">
              <a:lnSpc>
                <a:spcPts val="2000"/>
              </a:lnSpc>
              <a:buNone/>
            </a:pPr>
            <a:r>
              <a:rPr lang="en-US" sz="1250" dirty="0">
                <a:solidFill>
                  <a:srgbClr val="464646"/>
                </a:solidFill>
                <a:latin typeface="Inter Medium" pitchFamily="34" charset="0"/>
                <a:ea typeface="Inter Medium" pitchFamily="34" charset="-122"/>
                <a:cs typeface="Inter Medium" pitchFamily="34" charset="-120"/>
              </a:rPr>
              <a:t>Relationer, kommunikation, fællesskab, støtte og gensidighed – det fælles nu. I terapi handler det om terapeutisk alliance og nærværende kontakt.</a:t>
            </a:r>
            <a:endParaRPr lang="en-US" sz="1250" dirty="0"/>
          </a:p>
        </p:txBody>
      </p:sp>
      <p:sp>
        <p:nvSpPr>
          <p:cNvPr id="22" name="Text 20"/>
          <p:cNvSpPr/>
          <p:nvPr/>
        </p:nvSpPr>
        <p:spPr>
          <a:xfrm>
            <a:off x="636627" y="4942880"/>
            <a:ext cx="5882759" cy="254675"/>
          </a:xfrm>
          <a:prstGeom prst="rect">
            <a:avLst/>
          </a:prstGeom>
          <a:noFill/>
          <a:ln/>
        </p:spPr>
        <p:txBody>
          <a:bodyPr wrap="none" lIns="0" tIns="0" rIns="0" bIns="0" rtlCol="0" anchor="t"/>
          <a:lstStyle/>
          <a:p>
            <a:pPr marL="0" indent="0" algn="r">
              <a:lnSpc>
                <a:spcPts val="2000"/>
              </a:lnSpc>
              <a:buNone/>
            </a:pPr>
            <a:r>
              <a:rPr lang="en-US" sz="1250" b="1" dirty="0">
                <a:solidFill>
                  <a:srgbClr val="464646"/>
                </a:solidFill>
                <a:latin typeface="Inter Medium" pitchFamily="34" charset="0"/>
                <a:ea typeface="Inter Medium" pitchFamily="34" charset="-122"/>
                <a:cs typeface="Inter Medium" pitchFamily="34" charset="-120"/>
              </a:rPr>
              <a:t>Vigtig Proces:</a:t>
            </a:r>
            <a:r>
              <a:rPr lang="en-US" sz="1250" dirty="0">
                <a:solidFill>
                  <a:srgbClr val="464646"/>
                </a:solidFill>
                <a:latin typeface="Inter Medium" pitchFamily="34" charset="0"/>
                <a:ea typeface="Inter Medium" pitchFamily="34" charset="-122"/>
                <a:cs typeface="Inter Medium" pitchFamily="34" charset="-120"/>
              </a:rPr>
              <a:t> Feedbackprocessen – Kommunikation der giver selvtillid</a:t>
            </a:r>
            <a:endParaRPr lang="en-US" sz="1250" dirty="0"/>
          </a:p>
        </p:txBody>
      </p:sp>
      <p:sp>
        <p:nvSpPr>
          <p:cNvPr id="23" name="Shape 21"/>
          <p:cNvSpPr/>
          <p:nvPr/>
        </p:nvSpPr>
        <p:spPr>
          <a:xfrm>
            <a:off x="7471350" y="5149810"/>
            <a:ext cx="477441" cy="22860"/>
          </a:xfrm>
          <a:prstGeom prst="roundRect">
            <a:avLst>
              <a:gd name="adj" fmla="val 104442"/>
            </a:avLst>
          </a:prstGeom>
          <a:solidFill>
            <a:srgbClr val="D8D4D4"/>
          </a:solidFill>
          <a:ln/>
        </p:spPr>
        <p:txBody>
          <a:bodyPr/>
          <a:lstStyle/>
          <a:p>
            <a:endParaRPr lang="da-DK"/>
          </a:p>
        </p:txBody>
      </p:sp>
      <p:sp>
        <p:nvSpPr>
          <p:cNvPr id="24" name="Shape 22"/>
          <p:cNvSpPr/>
          <p:nvPr/>
        </p:nvSpPr>
        <p:spPr>
          <a:xfrm>
            <a:off x="7136190" y="4982289"/>
            <a:ext cx="358021" cy="358021"/>
          </a:xfrm>
          <a:prstGeom prst="roundRect">
            <a:avLst>
              <a:gd name="adj" fmla="val 6669"/>
            </a:avLst>
          </a:prstGeom>
          <a:solidFill>
            <a:srgbClr val="F2EEEE"/>
          </a:solidFill>
          <a:ln/>
        </p:spPr>
        <p:txBody>
          <a:bodyPr/>
          <a:lstStyle/>
          <a:p>
            <a:endParaRPr lang="da-DK"/>
          </a:p>
        </p:txBody>
      </p:sp>
      <p:sp>
        <p:nvSpPr>
          <p:cNvPr id="25" name="Text 23"/>
          <p:cNvSpPr/>
          <p:nvPr/>
        </p:nvSpPr>
        <p:spPr>
          <a:xfrm>
            <a:off x="7195780" y="5012055"/>
            <a:ext cx="238720" cy="298371"/>
          </a:xfrm>
          <a:prstGeom prst="rect">
            <a:avLst/>
          </a:prstGeom>
          <a:noFill/>
          <a:ln/>
        </p:spPr>
        <p:txBody>
          <a:bodyPr wrap="none" lIns="0" tIns="0" rIns="0" bIns="0" rtlCol="0" anchor="t"/>
          <a:lstStyle/>
          <a:p>
            <a:pPr marL="0" indent="0" algn="ctr">
              <a:lnSpc>
                <a:spcPts val="1850"/>
              </a:lnSpc>
              <a:buNone/>
            </a:pPr>
            <a:r>
              <a:rPr lang="en-US" sz="1850" dirty="0">
                <a:solidFill>
                  <a:srgbClr val="464646"/>
                </a:solidFill>
                <a:latin typeface="DM Sans Semi Bold" pitchFamily="34" charset="0"/>
                <a:ea typeface="DM Sans Semi Bold" pitchFamily="34" charset="-122"/>
                <a:cs typeface="DM Sans Semi Bold" pitchFamily="34" charset="-120"/>
              </a:rPr>
              <a:t>4</a:t>
            </a:r>
            <a:endParaRPr lang="en-US" sz="1850" dirty="0"/>
          </a:p>
        </p:txBody>
      </p:sp>
      <p:sp>
        <p:nvSpPr>
          <p:cNvPr id="26" name="Text 24"/>
          <p:cNvSpPr/>
          <p:nvPr/>
        </p:nvSpPr>
        <p:spPr>
          <a:xfrm>
            <a:off x="8111014" y="5036939"/>
            <a:ext cx="1989534" cy="248603"/>
          </a:xfrm>
          <a:prstGeom prst="rect">
            <a:avLst/>
          </a:prstGeom>
          <a:noFill/>
          <a:ln/>
        </p:spPr>
        <p:txBody>
          <a:bodyPr wrap="none" lIns="0" tIns="0" rIns="0" bIns="0" rtlCol="0" anchor="t"/>
          <a:lstStyle/>
          <a:p>
            <a:pPr marL="0" indent="0" algn="l">
              <a:lnSpc>
                <a:spcPts val="1950"/>
              </a:lnSpc>
              <a:buNone/>
            </a:pPr>
            <a:r>
              <a:rPr lang="en-US" sz="1550" dirty="0">
                <a:solidFill>
                  <a:srgbClr val="464646"/>
                </a:solidFill>
                <a:latin typeface="DM Sans Semi Bold" pitchFamily="34" charset="0"/>
                <a:ea typeface="DM Sans Semi Bold" pitchFamily="34" charset="-122"/>
                <a:cs typeface="DM Sans Semi Bold" pitchFamily="34" charset="-120"/>
              </a:rPr>
              <a:t>3. Domæne: Fortid</a:t>
            </a:r>
            <a:endParaRPr lang="en-US" sz="1550" dirty="0"/>
          </a:p>
        </p:txBody>
      </p:sp>
      <p:sp>
        <p:nvSpPr>
          <p:cNvPr id="27" name="Text 25"/>
          <p:cNvSpPr/>
          <p:nvPr/>
        </p:nvSpPr>
        <p:spPr>
          <a:xfrm>
            <a:off x="8111014" y="5381030"/>
            <a:ext cx="5882759" cy="764024"/>
          </a:xfrm>
          <a:prstGeom prst="rect">
            <a:avLst/>
          </a:prstGeom>
          <a:noFill/>
          <a:ln/>
        </p:spPr>
        <p:txBody>
          <a:bodyPr wrap="square" lIns="0" tIns="0" rIns="0" bIns="0" rtlCol="0" anchor="t"/>
          <a:lstStyle/>
          <a:p>
            <a:pPr marL="0" indent="0" algn="l">
              <a:lnSpc>
                <a:spcPts val="2000"/>
              </a:lnSpc>
              <a:buNone/>
            </a:pPr>
            <a:r>
              <a:rPr lang="en-US" sz="1250" dirty="0">
                <a:solidFill>
                  <a:srgbClr val="464646"/>
                </a:solidFill>
                <a:latin typeface="Inter Medium" pitchFamily="34" charset="0"/>
                <a:ea typeface="Inter Medium" pitchFamily="34" charset="-122"/>
                <a:cs typeface="Inter Medium" pitchFamily="34" charset="-120"/>
              </a:rPr>
              <a:t>Personlige erfaringer, erindringer, traumer, akkumuleret viden og kompetencer. Selvtillid er ofte baseret på identifikation med fortidens positive og negative erfaringer.</a:t>
            </a:r>
            <a:endParaRPr lang="en-US" sz="1250" dirty="0"/>
          </a:p>
        </p:txBody>
      </p:sp>
      <p:sp>
        <p:nvSpPr>
          <p:cNvPr id="28" name="Text 26"/>
          <p:cNvSpPr/>
          <p:nvPr/>
        </p:nvSpPr>
        <p:spPr>
          <a:xfrm>
            <a:off x="8111014" y="6240542"/>
            <a:ext cx="5882759" cy="509349"/>
          </a:xfrm>
          <a:prstGeom prst="rect">
            <a:avLst/>
          </a:prstGeom>
          <a:noFill/>
          <a:ln/>
        </p:spPr>
        <p:txBody>
          <a:bodyPr wrap="square" lIns="0" tIns="0" rIns="0" bIns="0" rtlCol="0" anchor="t"/>
          <a:lstStyle/>
          <a:p>
            <a:pPr marL="0" indent="0" algn="l">
              <a:lnSpc>
                <a:spcPts val="2000"/>
              </a:lnSpc>
              <a:buNone/>
            </a:pPr>
            <a:r>
              <a:rPr lang="en-US" sz="1250" b="1" dirty="0">
                <a:solidFill>
                  <a:srgbClr val="464646"/>
                </a:solidFill>
                <a:latin typeface="Inter Medium" pitchFamily="34" charset="0"/>
                <a:ea typeface="Inter Medium" pitchFamily="34" charset="-122"/>
                <a:cs typeface="Inter Medium" pitchFamily="34" charset="-120"/>
              </a:rPr>
              <a:t>Vigtig Øvelse:</a:t>
            </a:r>
            <a:r>
              <a:rPr lang="en-US" sz="1250" dirty="0">
                <a:solidFill>
                  <a:srgbClr val="464646"/>
                </a:solidFill>
                <a:latin typeface="Inter Medium" pitchFamily="34" charset="0"/>
                <a:ea typeface="Inter Medium" pitchFamily="34" charset="-122"/>
                <a:cs typeface="Inter Medium" pitchFamily="34" charset="-120"/>
              </a:rPr>
              <a:t> Selvtillids-tidslinjeøvelsen – at genfortolke fortiden konstruktivt</a:t>
            </a:r>
            <a:endParaRPr lang="en-US" sz="1250" dirty="0"/>
          </a:p>
        </p:txBody>
      </p:sp>
      <p:sp>
        <p:nvSpPr>
          <p:cNvPr id="29" name="Shape 27"/>
          <p:cNvSpPr/>
          <p:nvPr/>
        </p:nvSpPr>
        <p:spPr>
          <a:xfrm>
            <a:off x="6681609" y="6192679"/>
            <a:ext cx="477441" cy="22860"/>
          </a:xfrm>
          <a:prstGeom prst="roundRect">
            <a:avLst>
              <a:gd name="adj" fmla="val 104442"/>
            </a:avLst>
          </a:prstGeom>
          <a:solidFill>
            <a:srgbClr val="D8D4D4"/>
          </a:solidFill>
          <a:ln/>
        </p:spPr>
        <p:txBody>
          <a:bodyPr/>
          <a:lstStyle/>
          <a:p>
            <a:endParaRPr lang="da-DK"/>
          </a:p>
        </p:txBody>
      </p:sp>
      <p:sp>
        <p:nvSpPr>
          <p:cNvPr id="30" name="Shape 28"/>
          <p:cNvSpPr/>
          <p:nvPr/>
        </p:nvSpPr>
        <p:spPr>
          <a:xfrm>
            <a:off x="7136190" y="6025158"/>
            <a:ext cx="358021" cy="358021"/>
          </a:xfrm>
          <a:prstGeom prst="roundRect">
            <a:avLst>
              <a:gd name="adj" fmla="val 6669"/>
            </a:avLst>
          </a:prstGeom>
          <a:solidFill>
            <a:srgbClr val="F2EEEE"/>
          </a:solidFill>
          <a:ln/>
        </p:spPr>
        <p:txBody>
          <a:bodyPr/>
          <a:lstStyle/>
          <a:p>
            <a:endParaRPr lang="da-DK"/>
          </a:p>
        </p:txBody>
      </p:sp>
      <p:sp>
        <p:nvSpPr>
          <p:cNvPr id="31" name="Text 29"/>
          <p:cNvSpPr/>
          <p:nvPr/>
        </p:nvSpPr>
        <p:spPr>
          <a:xfrm>
            <a:off x="7195780" y="6054923"/>
            <a:ext cx="238720" cy="298371"/>
          </a:xfrm>
          <a:prstGeom prst="rect">
            <a:avLst/>
          </a:prstGeom>
          <a:noFill/>
          <a:ln/>
        </p:spPr>
        <p:txBody>
          <a:bodyPr wrap="none" lIns="0" tIns="0" rIns="0" bIns="0" rtlCol="0" anchor="t"/>
          <a:lstStyle/>
          <a:p>
            <a:pPr marL="0" indent="0" algn="ctr">
              <a:lnSpc>
                <a:spcPts val="1850"/>
              </a:lnSpc>
              <a:buNone/>
            </a:pPr>
            <a:r>
              <a:rPr lang="en-US" sz="1850" dirty="0">
                <a:solidFill>
                  <a:srgbClr val="464646"/>
                </a:solidFill>
                <a:latin typeface="DM Sans Semi Bold" pitchFamily="34" charset="0"/>
                <a:ea typeface="DM Sans Semi Bold" pitchFamily="34" charset="-122"/>
                <a:cs typeface="DM Sans Semi Bold" pitchFamily="34" charset="-120"/>
              </a:rPr>
              <a:t>5</a:t>
            </a:r>
            <a:endParaRPr lang="en-US" sz="1850" dirty="0"/>
          </a:p>
        </p:txBody>
      </p:sp>
      <p:sp>
        <p:nvSpPr>
          <p:cNvPr id="32" name="Text 30"/>
          <p:cNvSpPr/>
          <p:nvPr/>
        </p:nvSpPr>
        <p:spPr>
          <a:xfrm>
            <a:off x="4295061" y="6079808"/>
            <a:ext cx="2224326" cy="248603"/>
          </a:xfrm>
          <a:prstGeom prst="rect">
            <a:avLst/>
          </a:prstGeom>
          <a:noFill/>
          <a:ln/>
        </p:spPr>
        <p:txBody>
          <a:bodyPr wrap="none" lIns="0" tIns="0" rIns="0" bIns="0" rtlCol="0" anchor="t"/>
          <a:lstStyle/>
          <a:p>
            <a:pPr marL="0" indent="0" algn="r">
              <a:lnSpc>
                <a:spcPts val="1950"/>
              </a:lnSpc>
              <a:buNone/>
            </a:pPr>
            <a:r>
              <a:rPr lang="en-US" sz="1550" dirty="0">
                <a:solidFill>
                  <a:srgbClr val="464646"/>
                </a:solidFill>
                <a:latin typeface="DM Sans Semi Bold" pitchFamily="34" charset="0"/>
                <a:ea typeface="DM Sans Semi Bold" pitchFamily="34" charset="-122"/>
                <a:cs typeface="DM Sans Semi Bold" pitchFamily="34" charset="-120"/>
              </a:rPr>
              <a:t>4. Domæne: Cyklisk Tid</a:t>
            </a:r>
            <a:endParaRPr lang="en-US" sz="1550" dirty="0"/>
          </a:p>
        </p:txBody>
      </p:sp>
      <p:sp>
        <p:nvSpPr>
          <p:cNvPr id="33" name="Text 31"/>
          <p:cNvSpPr/>
          <p:nvPr/>
        </p:nvSpPr>
        <p:spPr>
          <a:xfrm>
            <a:off x="636627" y="6423898"/>
            <a:ext cx="5882759" cy="764024"/>
          </a:xfrm>
          <a:prstGeom prst="rect">
            <a:avLst/>
          </a:prstGeom>
          <a:noFill/>
          <a:ln/>
        </p:spPr>
        <p:txBody>
          <a:bodyPr wrap="square" lIns="0" tIns="0" rIns="0" bIns="0" rtlCol="0" anchor="t"/>
          <a:lstStyle/>
          <a:p>
            <a:pPr marL="0" indent="0" algn="r">
              <a:lnSpc>
                <a:spcPts val="2000"/>
              </a:lnSpc>
              <a:buNone/>
            </a:pPr>
            <a:r>
              <a:rPr lang="en-US" sz="1250" dirty="0">
                <a:solidFill>
                  <a:srgbClr val="464646"/>
                </a:solidFill>
                <a:latin typeface="Inter Medium" pitchFamily="34" charset="0"/>
                <a:ea typeface="Inter Medium" pitchFamily="34" charset="-122"/>
                <a:cs typeface="Inter Medium" pitchFamily="34" charset="-120"/>
              </a:rPr>
              <a:t>Ydre rammer og vilkår, upersonlige samspilsmønstre, spilleregler og interaktioner. Dette domæne handler om det nu, der gentager sig igen og igen.</a:t>
            </a:r>
            <a:endParaRPr lang="en-US" sz="1250" dirty="0"/>
          </a:p>
        </p:txBody>
      </p:sp>
      <p:sp>
        <p:nvSpPr>
          <p:cNvPr id="34" name="Text 32"/>
          <p:cNvSpPr/>
          <p:nvPr/>
        </p:nvSpPr>
        <p:spPr>
          <a:xfrm>
            <a:off x="636627" y="7283410"/>
            <a:ext cx="5882759" cy="509349"/>
          </a:xfrm>
          <a:prstGeom prst="rect">
            <a:avLst/>
          </a:prstGeom>
          <a:noFill/>
          <a:ln/>
        </p:spPr>
        <p:txBody>
          <a:bodyPr wrap="square" lIns="0" tIns="0" rIns="0" bIns="0" rtlCol="0" anchor="t"/>
          <a:lstStyle/>
          <a:p>
            <a:pPr marL="0" indent="0" algn="r">
              <a:lnSpc>
                <a:spcPts val="2000"/>
              </a:lnSpc>
              <a:buNone/>
            </a:pPr>
            <a:r>
              <a:rPr lang="en-US" sz="1250" dirty="0">
                <a:solidFill>
                  <a:srgbClr val="464646"/>
                </a:solidFill>
                <a:latin typeface="Inter Medium" pitchFamily="34" charset="0"/>
                <a:ea typeface="Inter Medium" pitchFamily="34" charset="-122"/>
                <a:cs typeface="Inter Medium" pitchFamily="34" charset="-120"/>
              </a:rPr>
              <a:t>At bryde negative, selvbegrænsende mønstre og starte på frisk forbedrer selvtilliden markant.</a:t>
            </a:r>
            <a:endParaRPr lang="en-US" sz="12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15422" y="354330"/>
            <a:ext cx="7863602" cy="402669"/>
          </a:xfrm>
          <a:prstGeom prst="rect">
            <a:avLst/>
          </a:prstGeom>
          <a:noFill/>
          <a:ln/>
        </p:spPr>
        <p:txBody>
          <a:bodyPr wrap="none" lIns="0" tIns="0" rIns="0" bIns="0" rtlCol="0" anchor="t"/>
          <a:lstStyle/>
          <a:p>
            <a:pPr marL="0" indent="0" algn="l">
              <a:lnSpc>
                <a:spcPts val="3150"/>
              </a:lnSpc>
              <a:buNone/>
            </a:pPr>
            <a:r>
              <a:rPr lang="en-US" sz="2500" dirty="0">
                <a:solidFill>
                  <a:srgbClr val="030303"/>
                </a:solidFill>
                <a:latin typeface="DM Sans Semi Bold" pitchFamily="34" charset="0"/>
                <a:ea typeface="DM Sans Semi Bold" pitchFamily="34" charset="-122"/>
                <a:cs typeface="DM Sans Semi Bold" pitchFamily="34" charset="-120"/>
              </a:rPr>
              <a:t>Følelser, Behov og Udvikling: Vejen til Rummelighed</a:t>
            </a:r>
            <a:endParaRPr lang="en-US" sz="2500" dirty="0"/>
          </a:p>
        </p:txBody>
      </p:sp>
      <p:sp>
        <p:nvSpPr>
          <p:cNvPr id="3" name="Text 1"/>
          <p:cNvSpPr/>
          <p:nvPr/>
        </p:nvSpPr>
        <p:spPr>
          <a:xfrm>
            <a:off x="515422" y="1079063"/>
            <a:ext cx="2899053" cy="201335"/>
          </a:xfrm>
          <a:prstGeom prst="rect">
            <a:avLst/>
          </a:prstGeom>
          <a:noFill/>
          <a:ln/>
        </p:spPr>
        <p:txBody>
          <a:bodyPr wrap="none" lIns="0" tIns="0" rIns="0" bIns="0" rtlCol="0" anchor="t"/>
          <a:lstStyle/>
          <a:p>
            <a:pPr marL="0" indent="0" algn="l">
              <a:lnSpc>
                <a:spcPts val="1550"/>
              </a:lnSpc>
              <a:buNone/>
            </a:pPr>
            <a:r>
              <a:rPr lang="en-US" sz="1250" dirty="0">
                <a:solidFill>
                  <a:srgbClr val="030303"/>
                </a:solidFill>
                <a:latin typeface="DM Sans Semi Bold" pitchFamily="34" charset="0"/>
                <a:ea typeface="DM Sans Semi Bold" pitchFamily="34" charset="-122"/>
                <a:cs typeface="DM Sans Semi Bold" pitchFamily="34" charset="-120"/>
              </a:rPr>
              <a:t>Hvad er Følelser – og hvad er de ikke?</a:t>
            </a:r>
            <a:endParaRPr lang="en-US" sz="1250" dirty="0"/>
          </a:p>
        </p:txBody>
      </p:sp>
      <p:sp>
        <p:nvSpPr>
          <p:cNvPr id="4" name="Text 2"/>
          <p:cNvSpPr/>
          <p:nvPr/>
        </p:nvSpPr>
        <p:spPr>
          <a:xfrm>
            <a:off x="515422" y="1409224"/>
            <a:ext cx="6642616" cy="412194"/>
          </a:xfrm>
          <a:prstGeom prst="rect">
            <a:avLst/>
          </a:prstGeom>
          <a:noFill/>
          <a:ln/>
        </p:spPr>
        <p:txBody>
          <a:bodyPr wrap="square" lIns="0" tIns="0" rIns="0" bIns="0" rtlCol="0" anchor="t"/>
          <a:lstStyle/>
          <a:p>
            <a:pPr marL="0" indent="0" algn="l">
              <a:lnSpc>
                <a:spcPts val="1600"/>
              </a:lnSpc>
              <a:buNone/>
            </a:pPr>
            <a:r>
              <a:rPr lang="en-US" sz="1000" b="1" dirty="0">
                <a:solidFill>
                  <a:srgbClr val="464646"/>
                </a:solidFill>
                <a:latin typeface="Inter Medium" pitchFamily="34" charset="0"/>
                <a:ea typeface="Inter Medium" pitchFamily="34" charset="-122"/>
                <a:cs typeface="Inter Medium" pitchFamily="34" charset="-120"/>
              </a:rPr>
              <a:t>Ikke følelser:</a:t>
            </a:r>
            <a:r>
              <a:rPr lang="en-US" sz="1000" dirty="0">
                <a:solidFill>
                  <a:srgbClr val="464646"/>
                </a:solidFill>
                <a:latin typeface="Inter Medium" pitchFamily="34" charset="0"/>
                <a:ea typeface="Inter Medium" pitchFamily="34" charset="-122"/>
                <a:cs typeface="Inter Medium" pitchFamily="34" charset="-120"/>
              </a:rPr>
              <a:t> "Jeg føler mig afvist" eller "Jeg føler mig ydmyget" er tolkninger eller beskrivelser af andres adfærd.</a:t>
            </a:r>
            <a:endParaRPr lang="en-US" sz="1000" dirty="0"/>
          </a:p>
        </p:txBody>
      </p:sp>
      <p:sp>
        <p:nvSpPr>
          <p:cNvPr id="5" name="Text 3"/>
          <p:cNvSpPr/>
          <p:nvPr/>
        </p:nvSpPr>
        <p:spPr>
          <a:xfrm>
            <a:off x="515422" y="1937385"/>
            <a:ext cx="6642616" cy="206097"/>
          </a:xfrm>
          <a:prstGeom prst="rect">
            <a:avLst/>
          </a:prstGeom>
          <a:noFill/>
          <a:ln/>
        </p:spPr>
        <p:txBody>
          <a:bodyPr wrap="none" lIns="0" tIns="0" rIns="0" bIns="0" rtlCol="0" anchor="t"/>
          <a:lstStyle/>
          <a:p>
            <a:pPr marL="0" indent="0" algn="l">
              <a:lnSpc>
                <a:spcPts val="1600"/>
              </a:lnSpc>
              <a:buNone/>
            </a:pPr>
            <a:r>
              <a:rPr lang="en-US" sz="1000" b="1" dirty="0">
                <a:solidFill>
                  <a:srgbClr val="464646"/>
                </a:solidFill>
                <a:latin typeface="Inter Medium" pitchFamily="34" charset="0"/>
                <a:ea typeface="Inter Medium" pitchFamily="34" charset="-122"/>
                <a:cs typeface="Inter Medium" pitchFamily="34" charset="-120"/>
              </a:rPr>
              <a:t>Ægte følelser:</a:t>
            </a:r>
            <a:endParaRPr lang="en-US" sz="1000" dirty="0"/>
          </a:p>
        </p:txBody>
      </p:sp>
      <p:sp>
        <p:nvSpPr>
          <p:cNvPr id="6" name="Text 4"/>
          <p:cNvSpPr/>
          <p:nvPr/>
        </p:nvSpPr>
        <p:spPr>
          <a:xfrm>
            <a:off x="515422" y="2259449"/>
            <a:ext cx="6642616" cy="206097"/>
          </a:xfrm>
          <a:prstGeom prst="rect">
            <a:avLst/>
          </a:prstGeom>
          <a:noFill/>
          <a:ln/>
        </p:spPr>
        <p:txBody>
          <a:bodyPr wrap="none" lIns="0" tIns="0" rIns="0" bIns="0" rtlCol="0" anchor="t"/>
          <a:lstStyle/>
          <a:p>
            <a:pPr marL="342900" indent="-342900" algn="l">
              <a:lnSpc>
                <a:spcPts val="1600"/>
              </a:lnSpc>
              <a:buSzPct val="100000"/>
              <a:buChar char="•"/>
            </a:pPr>
            <a:r>
              <a:rPr lang="en-US" sz="1000" dirty="0">
                <a:solidFill>
                  <a:srgbClr val="464646"/>
                </a:solidFill>
                <a:latin typeface="Inter Medium" pitchFamily="34" charset="0"/>
                <a:ea typeface="Inter Medium" pitchFamily="34" charset="-122"/>
                <a:cs typeface="Inter Medium" pitchFamily="34" charset="-120"/>
              </a:rPr>
              <a:t>Sorg/Tristhed: Ked-af-det-hed, vemod, depression</a:t>
            </a:r>
            <a:endParaRPr lang="en-US" sz="1000" dirty="0"/>
          </a:p>
        </p:txBody>
      </p:sp>
      <p:sp>
        <p:nvSpPr>
          <p:cNvPr id="7" name="Text 5"/>
          <p:cNvSpPr/>
          <p:nvPr/>
        </p:nvSpPr>
        <p:spPr>
          <a:xfrm>
            <a:off x="515422" y="2510552"/>
            <a:ext cx="6642616" cy="206097"/>
          </a:xfrm>
          <a:prstGeom prst="rect">
            <a:avLst/>
          </a:prstGeom>
          <a:noFill/>
          <a:ln/>
        </p:spPr>
        <p:txBody>
          <a:bodyPr wrap="none" lIns="0" tIns="0" rIns="0" bIns="0" rtlCol="0" anchor="t"/>
          <a:lstStyle/>
          <a:p>
            <a:pPr marL="342900" indent="-342900" algn="l">
              <a:lnSpc>
                <a:spcPts val="1600"/>
              </a:lnSpc>
              <a:buSzPct val="100000"/>
              <a:buChar char="•"/>
            </a:pPr>
            <a:r>
              <a:rPr lang="en-US" sz="1000" dirty="0">
                <a:solidFill>
                  <a:srgbClr val="464646"/>
                </a:solidFill>
                <a:latin typeface="Inter Medium" pitchFamily="34" charset="0"/>
                <a:ea typeface="Inter Medium" pitchFamily="34" charset="-122"/>
                <a:cs typeface="Inter Medium" pitchFamily="34" charset="-120"/>
              </a:rPr>
              <a:t>Skyld/Skam: Pinlighed, flovhed, forlegenhed</a:t>
            </a:r>
            <a:endParaRPr lang="en-US" sz="1000" dirty="0"/>
          </a:p>
        </p:txBody>
      </p:sp>
      <p:sp>
        <p:nvSpPr>
          <p:cNvPr id="8" name="Text 6"/>
          <p:cNvSpPr/>
          <p:nvPr/>
        </p:nvSpPr>
        <p:spPr>
          <a:xfrm>
            <a:off x="515422" y="2761655"/>
            <a:ext cx="6642616" cy="206097"/>
          </a:xfrm>
          <a:prstGeom prst="rect">
            <a:avLst/>
          </a:prstGeom>
          <a:noFill/>
          <a:ln/>
        </p:spPr>
        <p:txBody>
          <a:bodyPr wrap="none" lIns="0" tIns="0" rIns="0" bIns="0" rtlCol="0" anchor="t"/>
          <a:lstStyle/>
          <a:p>
            <a:pPr marL="342900" indent="-342900" algn="l">
              <a:lnSpc>
                <a:spcPts val="1600"/>
              </a:lnSpc>
              <a:buSzPct val="100000"/>
              <a:buChar char="•"/>
            </a:pPr>
            <a:r>
              <a:rPr lang="en-US" sz="1000" dirty="0">
                <a:solidFill>
                  <a:srgbClr val="464646"/>
                </a:solidFill>
                <a:latin typeface="Inter Medium" pitchFamily="34" charset="0"/>
                <a:ea typeface="Inter Medium" pitchFamily="34" charset="-122"/>
                <a:cs typeface="Inter Medium" pitchFamily="34" charset="-120"/>
              </a:rPr>
              <a:t>Angst/Frygt: Ængstelse, usikkerhed, bekymring</a:t>
            </a:r>
            <a:endParaRPr lang="en-US" sz="1000" dirty="0"/>
          </a:p>
        </p:txBody>
      </p:sp>
      <p:sp>
        <p:nvSpPr>
          <p:cNvPr id="9" name="Text 7"/>
          <p:cNvSpPr/>
          <p:nvPr/>
        </p:nvSpPr>
        <p:spPr>
          <a:xfrm>
            <a:off x="515422" y="3012758"/>
            <a:ext cx="6642616" cy="206097"/>
          </a:xfrm>
          <a:prstGeom prst="rect">
            <a:avLst/>
          </a:prstGeom>
          <a:noFill/>
          <a:ln/>
        </p:spPr>
        <p:txBody>
          <a:bodyPr wrap="none" lIns="0" tIns="0" rIns="0" bIns="0" rtlCol="0" anchor="t"/>
          <a:lstStyle/>
          <a:p>
            <a:pPr marL="342900" indent="-342900" algn="l">
              <a:lnSpc>
                <a:spcPts val="1600"/>
              </a:lnSpc>
              <a:buSzPct val="100000"/>
              <a:buChar char="•"/>
            </a:pPr>
            <a:r>
              <a:rPr lang="en-US" sz="1000" dirty="0">
                <a:solidFill>
                  <a:srgbClr val="464646"/>
                </a:solidFill>
                <a:latin typeface="Inter Medium" pitchFamily="34" charset="0"/>
                <a:ea typeface="Inter Medium" pitchFamily="34" charset="-122"/>
                <a:cs typeface="Inter Medium" pitchFamily="34" charset="-120"/>
              </a:rPr>
              <a:t>Vrede: Bitterhed, irritation, raseri</a:t>
            </a:r>
            <a:endParaRPr lang="en-US" sz="1000" dirty="0"/>
          </a:p>
        </p:txBody>
      </p:sp>
      <p:sp>
        <p:nvSpPr>
          <p:cNvPr id="10" name="Text 8"/>
          <p:cNvSpPr/>
          <p:nvPr/>
        </p:nvSpPr>
        <p:spPr>
          <a:xfrm>
            <a:off x="515422" y="3263860"/>
            <a:ext cx="6642616" cy="206097"/>
          </a:xfrm>
          <a:prstGeom prst="rect">
            <a:avLst/>
          </a:prstGeom>
          <a:noFill/>
          <a:ln/>
        </p:spPr>
        <p:txBody>
          <a:bodyPr wrap="none" lIns="0" tIns="0" rIns="0" bIns="0" rtlCol="0" anchor="t"/>
          <a:lstStyle/>
          <a:p>
            <a:pPr marL="342900" indent="-342900" algn="l">
              <a:lnSpc>
                <a:spcPts val="1600"/>
              </a:lnSpc>
              <a:buSzPct val="100000"/>
              <a:buChar char="•"/>
            </a:pPr>
            <a:r>
              <a:rPr lang="en-US" sz="1000" dirty="0">
                <a:solidFill>
                  <a:srgbClr val="464646"/>
                </a:solidFill>
                <a:latin typeface="Inter Medium" pitchFamily="34" charset="0"/>
                <a:ea typeface="Inter Medium" pitchFamily="34" charset="-122"/>
                <a:cs typeface="Inter Medium" pitchFamily="34" charset="-120"/>
              </a:rPr>
              <a:t>Glæde: Begejstring, lykke, ekstase, tilfredshed</a:t>
            </a:r>
            <a:endParaRPr lang="en-US" sz="1000" dirty="0"/>
          </a:p>
        </p:txBody>
      </p:sp>
      <p:sp>
        <p:nvSpPr>
          <p:cNvPr id="11" name="Text 9"/>
          <p:cNvSpPr/>
          <p:nvPr/>
        </p:nvSpPr>
        <p:spPr>
          <a:xfrm>
            <a:off x="7479983" y="1079063"/>
            <a:ext cx="1610797" cy="201335"/>
          </a:xfrm>
          <a:prstGeom prst="rect">
            <a:avLst/>
          </a:prstGeom>
          <a:noFill/>
          <a:ln/>
        </p:spPr>
        <p:txBody>
          <a:bodyPr wrap="none" lIns="0" tIns="0" rIns="0" bIns="0" rtlCol="0" anchor="t"/>
          <a:lstStyle/>
          <a:p>
            <a:pPr marL="0" indent="0" algn="l">
              <a:lnSpc>
                <a:spcPts val="1550"/>
              </a:lnSpc>
              <a:buNone/>
            </a:pPr>
            <a:r>
              <a:rPr lang="en-US" sz="1250" dirty="0">
                <a:solidFill>
                  <a:srgbClr val="030303"/>
                </a:solidFill>
                <a:latin typeface="DM Sans Semi Bold" pitchFamily="34" charset="0"/>
                <a:ea typeface="DM Sans Semi Bold" pitchFamily="34" charset="-122"/>
                <a:cs typeface="DM Sans Semi Bold" pitchFamily="34" charset="-120"/>
              </a:rPr>
              <a:t>De Fire Ego-Behov</a:t>
            </a:r>
            <a:endParaRPr lang="en-US" sz="1250" dirty="0"/>
          </a:p>
        </p:txBody>
      </p:sp>
      <p:sp>
        <p:nvSpPr>
          <p:cNvPr id="12" name="Text 10"/>
          <p:cNvSpPr/>
          <p:nvPr/>
        </p:nvSpPr>
        <p:spPr>
          <a:xfrm>
            <a:off x="7479983" y="1409224"/>
            <a:ext cx="6642616" cy="206097"/>
          </a:xfrm>
          <a:prstGeom prst="rect">
            <a:avLst/>
          </a:prstGeom>
          <a:noFill/>
          <a:ln/>
        </p:spPr>
        <p:txBody>
          <a:bodyPr wrap="none" lIns="0" tIns="0" rIns="0" bIns="0" rtlCol="0" anchor="t"/>
          <a:lstStyle/>
          <a:p>
            <a:pPr marL="0" indent="0" algn="l">
              <a:lnSpc>
                <a:spcPts val="1600"/>
              </a:lnSpc>
              <a:buNone/>
            </a:pPr>
            <a:r>
              <a:rPr lang="en-US" sz="1000" dirty="0">
                <a:solidFill>
                  <a:srgbClr val="464646"/>
                </a:solidFill>
                <a:latin typeface="Inter Medium" pitchFamily="34" charset="0"/>
                <a:ea typeface="Inter Medium" pitchFamily="34" charset="-122"/>
                <a:cs typeface="Inter Medium" pitchFamily="34" charset="-120"/>
              </a:rPr>
              <a:t>Følelser er tæt forbundet med vores behov. Disse fire ego-behov driver ofte vores adfærd og reaktioner:</a:t>
            </a:r>
            <a:endParaRPr lang="en-US" sz="1000" dirty="0"/>
          </a:p>
        </p:txBody>
      </p:sp>
      <p:sp>
        <p:nvSpPr>
          <p:cNvPr id="13" name="Text 11"/>
          <p:cNvSpPr/>
          <p:nvPr/>
        </p:nvSpPr>
        <p:spPr>
          <a:xfrm>
            <a:off x="7479983" y="1731288"/>
            <a:ext cx="6642616" cy="206097"/>
          </a:xfrm>
          <a:prstGeom prst="rect">
            <a:avLst/>
          </a:prstGeom>
          <a:noFill/>
          <a:ln/>
        </p:spPr>
        <p:txBody>
          <a:bodyPr wrap="none" lIns="0" tIns="0" rIns="0" bIns="0" rtlCol="0" anchor="t"/>
          <a:lstStyle/>
          <a:p>
            <a:pPr marL="342900" indent="-342900" algn="l">
              <a:lnSpc>
                <a:spcPts val="1600"/>
              </a:lnSpc>
              <a:buSzPct val="100000"/>
              <a:buFont typeface="+mj-lt"/>
              <a:buAutoNum type="arabicPeriod"/>
            </a:pPr>
            <a:r>
              <a:rPr lang="en-US" sz="1000" dirty="0">
                <a:solidFill>
                  <a:srgbClr val="464646"/>
                </a:solidFill>
                <a:latin typeface="Inter Medium" pitchFamily="34" charset="0"/>
                <a:ea typeface="Inter Medium" pitchFamily="34" charset="-122"/>
                <a:cs typeface="Inter Medium" pitchFamily="34" charset="-120"/>
              </a:rPr>
              <a:t>Behovet for Kontrol: Trangen til at have styr på tingene</a:t>
            </a:r>
            <a:endParaRPr lang="en-US" sz="1000" dirty="0"/>
          </a:p>
        </p:txBody>
      </p:sp>
      <p:sp>
        <p:nvSpPr>
          <p:cNvPr id="14" name="Text 12"/>
          <p:cNvSpPr/>
          <p:nvPr/>
        </p:nvSpPr>
        <p:spPr>
          <a:xfrm>
            <a:off x="7479983" y="1982391"/>
            <a:ext cx="6642616" cy="206097"/>
          </a:xfrm>
          <a:prstGeom prst="rect">
            <a:avLst/>
          </a:prstGeom>
          <a:noFill/>
          <a:ln/>
        </p:spPr>
        <p:txBody>
          <a:bodyPr wrap="none" lIns="0" tIns="0" rIns="0" bIns="0" rtlCol="0" anchor="t"/>
          <a:lstStyle/>
          <a:p>
            <a:pPr marL="342900" indent="-342900" algn="l">
              <a:lnSpc>
                <a:spcPts val="1600"/>
              </a:lnSpc>
              <a:buSzPct val="100000"/>
              <a:buFont typeface="+mj-lt"/>
              <a:buAutoNum type="arabicPeriod" startAt="2"/>
            </a:pPr>
            <a:r>
              <a:rPr lang="en-US" sz="1000" dirty="0">
                <a:solidFill>
                  <a:srgbClr val="464646"/>
                </a:solidFill>
                <a:latin typeface="Inter Medium" pitchFamily="34" charset="0"/>
                <a:ea typeface="Inter Medium" pitchFamily="34" charset="-122"/>
                <a:cs typeface="Inter Medium" pitchFamily="34" charset="-120"/>
              </a:rPr>
              <a:t>Behovet for Anerkendelse: Trangen til at blive accepteret</a:t>
            </a:r>
            <a:endParaRPr lang="en-US" sz="1000" dirty="0"/>
          </a:p>
        </p:txBody>
      </p:sp>
      <p:sp>
        <p:nvSpPr>
          <p:cNvPr id="15" name="Text 13"/>
          <p:cNvSpPr/>
          <p:nvPr/>
        </p:nvSpPr>
        <p:spPr>
          <a:xfrm>
            <a:off x="7479983" y="2233493"/>
            <a:ext cx="6642616" cy="206097"/>
          </a:xfrm>
          <a:prstGeom prst="rect">
            <a:avLst/>
          </a:prstGeom>
          <a:noFill/>
          <a:ln/>
        </p:spPr>
        <p:txBody>
          <a:bodyPr wrap="none" lIns="0" tIns="0" rIns="0" bIns="0" rtlCol="0" anchor="t"/>
          <a:lstStyle/>
          <a:p>
            <a:pPr marL="342900" indent="-342900" algn="l">
              <a:lnSpc>
                <a:spcPts val="1600"/>
              </a:lnSpc>
              <a:buSzPct val="100000"/>
              <a:buFont typeface="+mj-lt"/>
              <a:buAutoNum type="arabicPeriod" startAt="3"/>
            </a:pPr>
            <a:r>
              <a:rPr lang="en-US" sz="1000" dirty="0">
                <a:solidFill>
                  <a:srgbClr val="464646"/>
                </a:solidFill>
                <a:latin typeface="Inter Medium" pitchFamily="34" charset="0"/>
                <a:ea typeface="Inter Medium" pitchFamily="34" charset="-122"/>
                <a:cs typeface="Inter Medium" pitchFamily="34" charset="-120"/>
              </a:rPr>
              <a:t>Behovet for Sikkerhed/Tryghed: Trangen til at føle sig sikker</a:t>
            </a:r>
            <a:endParaRPr lang="en-US" sz="1000" dirty="0"/>
          </a:p>
        </p:txBody>
      </p:sp>
      <p:sp>
        <p:nvSpPr>
          <p:cNvPr id="16" name="Text 14"/>
          <p:cNvSpPr/>
          <p:nvPr/>
        </p:nvSpPr>
        <p:spPr>
          <a:xfrm>
            <a:off x="7479983" y="2484596"/>
            <a:ext cx="6642616" cy="206097"/>
          </a:xfrm>
          <a:prstGeom prst="rect">
            <a:avLst/>
          </a:prstGeom>
          <a:noFill/>
          <a:ln/>
        </p:spPr>
        <p:txBody>
          <a:bodyPr wrap="none" lIns="0" tIns="0" rIns="0" bIns="0" rtlCol="0" anchor="t"/>
          <a:lstStyle/>
          <a:p>
            <a:pPr marL="342900" indent="-342900" algn="l">
              <a:lnSpc>
                <a:spcPts val="1600"/>
              </a:lnSpc>
              <a:buSzPct val="100000"/>
              <a:buFont typeface="+mj-lt"/>
              <a:buAutoNum type="arabicPeriod" startAt="4"/>
            </a:pPr>
            <a:r>
              <a:rPr lang="en-US" sz="1000" dirty="0">
                <a:solidFill>
                  <a:srgbClr val="464646"/>
                </a:solidFill>
                <a:latin typeface="Inter Medium" pitchFamily="34" charset="0"/>
                <a:ea typeface="Inter Medium" pitchFamily="34" charset="-122"/>
                <a:cs typeface="Inter Medium" pitchFamily="34" charset="-120"/>
              </a:rPr>
              <a:t>Behovet for Adskillelse: Trangen til at holde afstand</a:t>
            </a:r>
            <a:endParaRPr lang="en-US" sz="1000" dirty="0"/>
          </a:p>
        </p:txBody>
      </p:sp>
      <p:pic>
        <p:nvPicPr>
          <p:cNvPr id="17" name="Image 0" descr="preencoded.png"/>
          <p:cNvPicPr>
            <a:picLocks noChangeAspect="1"/>
          </p:cNvPicPr>
          <p:nvPr/>
        </p:nvPicPr>
        <p:blipFill>
          <a:blip r:embed="rId3"/>
          <a:stretch>
            <a:fillRect/>
          </a:stretch>
        </p:blipFill>
        <p:spPr>
          <a:xfrm>
            <a:off x="515422" y="3659862"/>
            <a:ext cx="644247" cy="773073"/>
          </a:xfrm>
          <a:prstGeom prst="rect">
            <a:avLst/>
          </a:prstGeom>
        </p:spPr>
      </p:pic>
      <p:sp>
        <p:nvSpPr>
          <p:cNvPr id="18" name="Text 15"/>
          <p:cNvSpPr/>
          <p:nvPr/>
        </p:nvSpPr>
        <p:spPr>
          <a:xfrm>
            <a:off x="1288494" y="3788688"/>
            <a:ext cx="1610797" cy="201335"/>
          </a:xfrm>
          <a:prstGeom prst="rect">
            <a:avLst/>
          </a:prstGeom>
          <a:noFill/>
          <a:ln/>
        </p:spPr>
        <p:txBody>
          <a:bodyPr wrap="none" lIns="0" tIns="0" rIns="0" bIns="0" rtlCol="0" anchor="t"/>
          <a:lstStyle/>
          <a:p>
            <a:pPr marL="0" indent="0" algn="l">
              <a:lnSpc>
                <a:spcPts val="1550"/>
              </a:lnSpc>
              <a:buNone/>
            </a:pPr>
            <a:r>
              <a:rPr lang="en-US" sz="1250" dirty="0">
                <a:solidFill>
                  <a:srgbClr val="464646"/>
                </a:solidFill>
                <a:latin typeface="DM Sans Semi Bold" pitchFamily="34" charset="0"/>
                <a:ea typeface="DM Sans Semi Bold" pitchFamily="34" charset="-122"/>
                <a:cs typeface="DM Sans Semi Bold" pitchFamily="34" charset="-120"/>
              </a:rPr>
              <a:t>At Vokse Op</a:t>
            </a:r>
            <a:endParaRPr lang="en-US" sz="1250" dirty="0"/>
          </a:p>
        </p:txBody>
      </p:sp>
      <p:sp>
        <p:nvSpPr>
          <p:cNvPr id="19" name="Text 16"/>
          <p:cNvSpPr/>
          <p:nvPr/>
        </p:nvSpPr>
        <p:spPr>
          <a:xfrm>
            <a:off x="1288494" y="4067294"/>
            <a:ext cx="12826484" cy="206097"/>
          </a:xfrm>
          <a:prstGeom prst="rect">
            <a:avLst/>
          </a:prstGeom>
          <a:noFill/>
          <a:ln/>
        </p:spPr>
        <p:txBody>
          <a:bodyPr wrap="none" lIns="0" tIns="0" rIns="0" bIns="0" rtlCol="0" anchor="t"/>
          <a:lstStyle/>
          <a:p>
            <a:pPr marL="0" indent="0" algn="l">
              <a:lnSpc>
                <a:spcPts val="1600"/>
              </a:lnSpc>
              <a:buNone/>
            </a:pPr>
            <a:r>
              <a:rPr lang="en-US" sz="1000" dirty="0">
                <a:solidFill>
                  <a:srgbClr val="464646"/>
                </a:solidFill>
                <a:latin typeface="Inter Medium" pitchFamily="34" charset="0"/>
                <a:ea typeface="Inter Medium" pitchFamily="34" charset="-122"/>
                <a:cs typeface="Inter Medium" pitchFamily="34" charset="-120"/>
              </a:rPr>
              <a:t>At vokse i moral, social begavelse, tillid, og evnen til at reflektere ærligt over sig selv. At tage ansvaret for dine egne følelser i stedet for at pege fingre af andre.</a:t>
            </a:r>
            <a:endParaRPr lang="en-US" sz="1000" dirty="0"/>
          </a:p>
        </p:txBody>
      </p:sp>
      <p:pic>
        <p:nvPicPr>
          <p:cNvPr id="20" name="Image 1" descr="preencoded.png"/>
          <p:cNvPicPr>
            <a:picLocks noChangeAspect="1"/>
          </p:cNvPicPr>
          <p:nvPr/>
        </p:nvPicPr>
        <p:blipFill>
          <a:blip r:embed="rId4"/>
          <a:stretch>
            <a:fillRect/>
          </a:stretch>
        </p:blipFill>
        <p:spPr>
          <a:xfrm>
            <a:off x="515422" y="4432935"/>
            <a:ext cx="644247" cy="773073"/>
          </a:xfrm>
          <a:prstGeom prst="rect">
            <a:avLst/>
          </a:prstGeom>
        </p:spPr>
      </p:pic>
      <p:sp>
        <p:nvSpPr>
          <p:cNvPr id="21" name="Text 17"/>
          <p:cNvSpPr/>
          <p:nvPr/>
        </p:nvSpPr>
        <p:spPr>
          <a:xfrm>
            <a:off x="1288494" y="4561761"/>
            <a:ext cx="1610797" cy="201335"/>
          </a:xfrm>
          <a:prstGeom prst="rect">
            <a:avLst/>
          </a:prstGeom>
          <a:noFill/>
          <a:ln/>
        </p:spPr>
        <p:txBody>
          <a:bodyPr wrap="none" lIns="0" tIns="0" rIns="0" bIns="0" rtlCol="0" anchor="t"/>
          <a:lstStyle/>
          <a:p>
            <a:pPr marL="0" indent="0" algn="l">
              <a:lnSpc>
                <a:spcPts val="1550"/>
              </a:lnSpc>
              <a:buNone/>
            </a:pPr>
            <a:r>
              <a:rPr lang="en-US" sz="1250" dirty="0">
                <a:solidFill>
                  <a:srgbClr val="464646"/>
                </a:solidFill>
                <a:latin typeface="DM Sans Semi Bold" pitchFamily="34" charset="0"/>
                <a:ea typeface="DM Sans Semi Bold" pitchFamily="34" charset="-122"/>
                <a:cs typeface="DM Sans Semi Bold" pitchFamily="34" charset="-120"/>
              </a:rPr>
              <a:t>At Åbne Op</a:t>
            </a:r>
            <a:endParaRPr lang="en-US" sz="1250" dirty="0"/>
          </a:p>
        </p:txBody>
      </p:sp>
      <p:sp>
        <p:nvSpPr>
          <p:cNvPr id="22" name="Text 18"/>
          <p:cNvSpPr/>
          <p:nvPr/>
        </p:nvSpPr>
        <p:spPr>
          <a:xfrm>
            <a:off x="1288494" y="4840367"/>
            <a:ext cx="12826484" cy="206097"/>
          </a:xfrm>
          <a:prstGeom prst="rect">
            <a:avLst/>
          </a:prstGeom>
          <a:noFill/>
          <a:ln/>
        </p:spPr>
        <p:txBody>
          <a:bodyPr wrap="none" lIns="0" tIns="0" rIns="0" bIns="0" rtlCol="0" anchor="t"/>
          <a:lstStyle/>
          <a:p>
            <a:pPr marL="0" indent="0" algn="l">
              <a:lnSpc>
                <a:spcPts val="1600"/>
              </a:lnSpc>
              <a:buNone/>
            </a:pPr>
            <a:r>
              <a:rPr lang="en-US" sz="1000" dirty="0">
                <a:solidFill>
                  <a:srgbClr val="464646"/>
                </a:solidFill>
                <a:latin typeface="Inter Medium" pitchFamily="34" charset="0"/>
                <a:ea typeface="Inter Medium" pitchFamily="34" charset="-122"/>
                <a:cs typeface="Inter Medium" pitchFamily="34" charset="-120"/>
              </a:rPr>
              <a:t>At åbne hjertet og åbne op over for hinanden. At rumme dine følelser – især dem du normalt vil undgå, gennem rummeprocessen.</a:t>
            </a:r>
            <a:endParaRPr lang="en-US" sz="1000" dirty="0"/>
          </a:p>
        </p:txBody>
      </p:sp>
      <p:pic>
        <p:nvPicPr>
          <p:cNvPr id="23" name="Image 2" descr="preencoded.png"/>
          <p:cNvPicPr>
            <a:picLocks noChangeAspect="1"/>
          </p:cNvPicPr>
          <p:nvPr/>
        </p:nvPicPr>
        <p:blipFill>
          <a:blip r:embed="rId5"/>
          <a:stretch>
            <a:fillRect/>
          </a:stretch>
        </p:blipFill>
        <p:spPr>
          <a:xfrm>
            <a:off x="515422" y="5206008"/>
            <a:ext cx="644247" cy="773073"/>
          </a:xfrm>
          <a:prstGeom prst="rect">
            <a:avLst/>
          </a:prstGeom>
        </p:spPr>
      </p:pic>
      <p:sp>
        <p:nvSpPr>
          <p:cNvPr id="24" name="Text 19"/>
          <p:cNvSpPr/>
          <p:nvPr/>
        </p:nvSpPr>
        <p:spPr>
          <a:xfrm>
            <a:off x="1288494" y="5334833"/>
            <a:ext cx="1610797" cy="201335"/>
          </a:xfrm>
          <a:prstGeom prst="rect">
            <a:avLst/>
          </a:prstGeom>
          <a:noFill/>
          <a:ln/>
        </p:spPr>
        <p:txBody>
          <a:bodyPr wrap="none" lIns="0" tIns="0" rIns="0" bIns="0" rtlCol="0" anchor="t"/>
          <a:lstStyle/>
          <a:p>
            <a:pPr marL="0" indent="0" algn="l">
              <a:lnSpc>
                <a:spcPts val="1550"/>
              </a:lnSpc>
              <a:buNone/>
            </a:pPr>
            <a:r>
              <a:rPr lang="en-US" sz="1250" dirty="0">
                <a:solidFill>
                  <a:srgbClr val="464646"/>
                </a:solidFill>
                <a:latin typeface="DM Sans Semi Bold" pitchFamily="34" charset="0"/>
                <a:ea typeface="DM Sans Semi Bold" pitchFamily="34" charset="-122"/>
                <a:cs typeface="DM Sans Semi Bold" pitchFamily="34" charset="-120"/>
              </a:rPr>
              <a:t>At Rydde Op</a:t>
            </a:r>
            <a:endParaRPr lang="en-US" sz="1250" dirty="0"/>
          </a:p>
        </p:txBody>
      </p:sp>
      <p:sp>
        <p:nvSpPr>
          <p:cNvPr id="25" name="Text 20"/>
          <p:cNvSpPr/>
          <p:nvPr/>
        </p:nvSpPr>
        <p:spPr>
          <a:xfrm>
            <a:off x="1288494" y="5613440"/>
            <a:ext cx="12826484" cy="206097"/>
          </a:xfrm>
          <a:prstGeom prst="rect">
            <a:avLst/>
          </a:prstGeom>
          <a:noFill/>
          <a:ln/>
        </p:spPr>
        <p:txBody>
          <a:bodyPr wrap="none" lIns="0" tIns="0" rIns="0" bIns="0" rtlCol="0" anchor="t"/>
          <a:lstStyle/>
          <a:p>
            <a:pPr marL="0" indent="0" algn="l">
              <a:lnSpc>
                <a:spcPts val="1600"/>
              </a:lnSpc>
              <a:buNone/>
            </a:pPr>
            <a:r>
              <a:rPr lang="en-US" sz="1000" dirty="0">
                <a:solidFill>
                  <a:srgbClr val="464646"/>
                </a:solidFill>
                <a:latin typeface="Inter Medium" pitchFamily="34" charset="0"/>
                <a:ea typeface="Inter Medium" pitchFamily="34" charset="-122"/>
                <a:cs typeface="Inter Medium" pitchFamily="34" charset="-120"/>
              </a:rPr>
              <a:t>At rydde op i den psykiske bagage og arbejde med projektioner og skygger. At finde de underliggende behov under følelserne.</a:t>
            </a:r>
            <a:endParaRPr lang="en-US" sz="1000" dirty="0"/>
          </a:p>
        </p:txBody>
      </p:sp>
      <p:pic>
        <p:nvPicPr>
          <p:cNvPr id="26" name="Image 3" descr="preencoded.png"/>
          <p:cNvPicPr>
            <a:picLocks noChangeAspect="1"/>
          </p:cNvPicPr>
          <p:nvPr/>
        </p:nvPicPr>
        <p:blipFill>
          <a:blip r:embed="rId6"/>
          <a:stretch>
            <a:fillRect/>
          </a:stretch>
        </p:blipFill>
        <p:spPr>
          <a:xfrm>
            <a:off x="515422" y="5979081"/>
            <a:ext cx="644247" cy="773073"/>
          </a:xfrm>
          <a:prstGeom prst="rect">
            <a:avLst/>
          </a:prstGeom>
        </p:spPr>
      </p:pic>
      <p:sp>
        <p:nvSpPr>
          <p:cNvPr id="27" name="Text 21"/>
          <p:cNvSpPr/>
          <p:nvPr/>
        </p:nvSpPr>
        <p:spPr>
          <a:xfrm>
            <a:off x="1288494" y="6107906"/>
            <a:ext cx="1610797" cy="201335"/>
          </a:xfrm>
          <a:prstGeom prst="rect">
            <a:avLst/>
          </a:prstGeom>
          <a:noFill/>
          <a:ln/>
        </p:spPr>
        <p:txBody>
          <a:bodyPr wrap="none" lIns="0" tIns="0" rIns="0" bIns="0" rtlCol="0" anchor="t"/>
          <a:lstStyle/>
          <a:p>
            <a:pPr marL="0" indent="0" algn="l">
              <a:lnSpc>
                <a:spcPts val="1550"/>
              </a:lnSpc>
              <a:buNone/>
            </a:pPr>
            <a:r>
              <a:rPr lang="en-US" sz="1250" dirty="0">
                <a:solidFill>
                  <a:srgbClr val="464646"/>
                </a:solidFill>
                <a:latin typeface="DM Sans Semi Bold" pitchFamily="34" charset="0"/>
                <a:ea typeface="DM Sans Semi Bold" pitchFamily="34" charset="-122"/>
                <a:cs typeface="DM Sans Semi Bold" pitchFamily="34" charset="-120"/>
              </a:rPr>
              <a:t>At Vågne Op</a:t>
            </a:r>
            <a:endParaRPr lang="en-US" sz="1250" dirty="0"/>
          </a:p>
        </p:txBody>
      </p:sp>
      <p:sp>
        <p:nvSpPr>
          <p:cNvPr id="28" name="Text 22"/>
          <p:cNvSpPr/>
          <p:nvPr/>
        </p:nvSpPr>
        <p:spPr>
          <a:xfrm>
            <a:off x="1288494" y="6386513"/>
            <a:ext cx="12826484" cy="206097"/>
          </a:xfrm>
          <a:prstGeom prst="rect">
            <a:avLst/>
          </a:prstGeom>
          <a:noFill/>
          <a:ln/>
        </p:spPr>
        <p:txBody>
          <a:bodyPr wrap="none" lIns="0" tIns="0" rIns="0" bIns="0" rtlCol="0" anchor="t"/>
          <a:lstStyle/>
          <a:p>
            <a:pPr marL="0" indent="0" algn="l">
              <a:lnSpc>
                <a:spcPts val="1600"/>
              </a:lnSpc>
              <a:buNone/>
            </a:pPr>
            <a:r>
              <a:rPr lang="en-US" sz="1000" dirty="0">
                <a:solidFill>
                  <a:srgbClr val="464646"/>
                </a:solidFill>
                <a:latin typeface="Inter Medium" pitchFamily="34" charset="0"/>
                <a:ea typeface="Inter Medium" pitchFamily="34" charset="-122"/>
                <a:cs typeface="Inter Medium" pitchFamily="34" charset="-120"/>
              </a:rPr>
              <a:t>At vågne op fra trancelignende sindstilstande og vågne op til vores egentlige, sande identitet – essensen. At bryde identifikationen med følelser og behov.</a:t>
            </a:r>
            <a:endParaRPr lang="en-US" sz="1000" dirty="0"/>
          </a:p>
        </p:txBody>
      </p:sp>
      <p:pic>
        <p:nvPicPr>
          <p:cNvPr id="29" name="Image 4" descr="preencoded.png"/>
          <p:cNvPicPr>
            <a:picLocks noChangeAspect="1"/>
          </p:cNvPicPr>
          <p:nvPr/>
        </p:nvPicPr>
        <p:blipFill>
          <a:blip r:embed="rId7"/>
          <a:stretch>
            <a:fillRect/>
          </a:stretch>
        </p:blipFill>
        <p:spPr>
          <a:xfrm>
            <a:off x="515422" y="6752153"/>
            <a:ext cx="644247" cy="773073"/>
          </a:xfrm>
          <a:prstGeom prst="rect">
            <a:avLst/>
          </a:prstGeom>
        </p:spPr>
      </p:pic>
      <p:sp>
        <p:nvSpPr>
          <p:cNvPr id="30" name="Text 23"/>
          <p:cNvSpPr/>
          <p:nvPr/>
        </p:nvSpPr>
        <p:spPr>
          <a:xfrm>
            <a:off x="1288494" y="6880979"/>
            <a:ext cx="1610797" cy="201335"/>
          </a:xfrm>
          <a:prstGeom prst="rect">
            <a:avLst/>
          </a:prstGeom>
          <a:noFill/>
          <a:ln/>
        </p:spPr>
        <p:txBody>
          <a:bodyPr wrap="none" lIns="0" tIns="0" rIns="0" bIns="0" rtlCol="0" anchor="t"/>
          <a:lstStyle/>
          <a:p>
            <a:pPr marL="0" indent="0" algn="l">
              <a:lnSpc>
                <a:spcPts val="1550"/>
              </a:lnSpc>
              <a:buNone/>
            </a:pPr>
            <a:r>
              <a:rPr lang="en-US" sz="1250" dirty="0">
                <a:solidFill>
                  <a:srgbClr val="464646"/>
                </a:solidFill>
                <a:latin typeface="DM Sans Semi Bold" pitchFamily="34" charset="0"/>
                <a:ea typeface="DM Sans Semi Bold" pitchFamily="34" charset="-122"/>
                <a:cs typeface="DM Sans Semi Bold" pitchFamily="34" charset="-120"/>
              </a:rPr>
              <a:t>At Lyse Op</a:t>
            </a:r>
            <a:endParaRPr lang="en-US" sz="1250" dirty="0"/>
          </a:p>
        </p:txBody>
      </p:sp>
      <p:sp>
        <p:nvSpPr>
          <p:cNvPr id="31" name="Text 24"/>
          <p:cNvSpPr/>
          <p:nvPr/>
        </p:nvSpPr>
        <p:spPr>
          <a:xfrm>
            <a:off x="1288494" y="7159585"/>
            <a:ext cx="12826484" cy="206097"/>
          </a:xfrm>
          <a:prstGeom prst="rect">
            <a:avLst/>
          </a:prstGeom>
          <a:noFill/>
          <a:ln/>
        </p:spPr>
        <p:txBody>
          <a:bodyPr wrap="none" lIns="0" tIns="0" rIns="0" bIns="0" rtlCol="0" anchor="t"/>
          <a:lstStyle/>
          <a:p>
            <a:pPr marL="0" indent="0" algn="l">
              <a:lnSpc>
                <a:spcPts val="1600"/>
              </a:lnSpc>
              <a:buNone/>
            </a:pPr>
            <a:r>
              <a:rPr lang="en-US" sz="1000" dirty="0">
                <a:solidFill>
                  <a:srgbClr val="464646"/>
                </a:solidFill>
                <a:latin typeface="Inter Medium" pitchFamily="34" charset="0"/>
                <a:ea typeface="Inter Medium" pitchFamily="34" charset="-122"/>
                <a:cs typeface="Inter Medium" pitchFamily="34" charset="-120"/>
              </a:rPr>
              <a:t>At genfinde sin essens og besjæle og berige verden med sit lys. At stå ved dit lys og dele positive følelser med andre, da vores sindstilstande "smitter".</a:t>
            </a:r>
            <a:endParaRPr lang="en-US" sz="1000" dirty="0"/>
          </a:p>
        </p:txBody>
      </p:sp>
      <p:sp>
        <p:nvSpPr>
          <p:cNvPr id="32" name="Text 25"/>
          <p:cNvSpPr/>
          <p:nvPr/>
        </p:nvSpPr>
        <p:spPr>
          <a:xfrm>
            <a:off x="515422" y="7670125"/>
            <a:ext cx="13599557" cy="206097"/>
          </a:xfrm>
          <a:prstGeom prst="rect">
            <a:avLst/>
          </a:prstGeom>
          <a:noFill/>
          <a:ln/>
        </p:spPr>
        <p:txBody>
          <a:bodyPr wrap="none" lIns="0" tIns="0" rIns="0" bIns="0" rtlCol="0" anchor="t"/>
          <a:lstStyle/>
          <a:p>
            <a:pPr marL="0" indent="0" algn="l">
              <a:lnSpc>
                <a:spcPts val="1600"/>
              </a:lnSpc>
              <a:buNone/>
            </a:pPr>
            <a:r>
              <a:rPr lang="en-US" sz="1000" dirty="0">
                <a:solidFill>
                  <a:srgbClr val="464646"/>
                </a:solidFill>
                <a:latin typeface="Inter Medium" pitchFamily="34" charset="0"/>
                <a:ea typeface="Inter Medium" pitchFamily="34" charset="-122"/>
                <a:cs typeface="Inter Medium" pitchFamily="34" charset="-120"/>
              </a:rPr>
              <a:t>Disse fem udviklingsveje er kernen i din terapeutiske praksis – de veje, der fører til ægte og bæredygtig udvikling.</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28901" y="501134"/>
            <a:ext cx="9938028" cy="569357"/>
          </a:xfrm>
          <a:prstGeom prst="rect">
            <a:avLst/>
          </a:prstGeom>
          <a:noFill/>
          <a:ln/>
        </p:spPr>
        <p:txBody>
          <a:bodyPr wrap="none" lIns="0" tIns="0" rIns="0" bIns="0" rtlCol="0" anchor="t"/>
          <a:lstStyle/>
          <a:p>
            <a:pPr marL="0" indent="0" algn="l">
              <a:lnSpc>
                <a:spcPts val="4450"/>
              </a:lnSpc>
              <a:buNone/>
            </a:pPr>
            <a:r>
              <a:rPr lang="en-US" sz="3550" dirty="0">
                <a:solidFill>
                  <a:srgbClr val="030303"/>
                </a:solidFill>
                <a:latin typeface="DM Sans Semi Bold" pitchFamily="34" charset="0"/>
                <a:ea typeface="DM Sans Semi Bold" pitchFamily="34" charset="-122"/>
                <a:cs typeface="DM Sans Semi Bold" pitchFamily="34" charset="-120"/>
              </a:rPr>
              <a:t>Værktøjskassen: Metoder til Emotionel Frihed</a:t>
            </a:r>
            <a:endParaRPr lang="en-US" sz="3550" dirty="0"/>
          </a:p>
        </p:txBody>
      </p:sp>
      <p:sp>
        <p:nvSpPr>
          <p:cNvPr id="3" name="Shape 1"/>
          <p:cNvSpPr/>
          <p:nvPr/>
        </p:nvSpPr>
        <p:spPr>
          <a:xfrm>
            <a:off x="728901" y="1434941"/>
            <a:ext cx="4269343" cy="5505331"/>
          </a:xfrm>
          <a:prstGeom prst="roundRect">
            <a:avLst>
              <a:gd name="adj" fmla="val 640"/>
            </a:avLst>
          </a:prstGeom>
          <a:noFill/>
          <a:ln w="22860">
            <a:solidFill>
              <a:srgbClr val="D8D4D4"/>
            </a:solidFill>
            <a:prstDash val="solid"/>
          </a:ln>
        </p:spPr>
        <p:txBody>
          <a:bodyPr/>
          <a:lstStyle/>
          <a:p>
            <a:endParaRPr lang="da-DK"/>
          </a:p>
        </p:txBody>
      </p:sp>
      <p:sp>
        <p:nvSpPr>
          <p:cNvPr id="4" name="Shape 2"/>
          <p:cNvSpPr/>
          <p:nvPr/>
        </p:nvSpPr>
        <p:spPr>
          <a:xfrm>
            <a:off x="751761" y="1457801"/>
            <a:ext cx="4223623" cy="546616"/>
          </a:xfrm>
          <a:prstGeom prst="rect">
            <a:avLst/>
          </a:prstGeom>
          <a:solidFill>
            <a:srgbClr val="F2EEEE"/>
          </a:solidFill>
          <a:ln/>
        </p:spPr>
        <p:txBody>
          <a:bodyPr/>
          <a:lstStyle/>
          <a:p>
            <a:endParaRPr lang="da-DK"/>
          </a:p>
        </p:txBody>
      </p:sp>
      <p:pic>
        <p:nvPicPr>
          <p:cNvPr id="5" name="Image 0" descr="preencoded.png"/>
          <p:cNvPicPr>
            <a:picLocks noChangeAspect="1"/>
          </p:cNvPicPr>
          <p:nvPr/>
        </p:nvPicPr>
        <p:blipFill>
          <a:blip r:embed="rId3"/>
          <a:stretch>
            <a:fillRect/>
          </a:stretch>
        </p:blipFill>
        <p:spPr>
          <a:xfrm>
            <a:off x="2726888" y="1560314"/>
            <a:ext cx="273248" cy="341590"/>
          </a:xfrm>
          <a:prstGeom prst="rect">
            <a:avLst/>
          </a:prstGeom>
        </p:spPr>
      </p:pic>
      <p:sp>
        <p:nvSpPr>
          <p:cNvPr id="6" name="Text 3"/>
          <p:cNvSpPr/>
          <p:nvPr/>
        </p:nvSpPr>
        <p:spPr>
          <a:xfrm>
            <a:off x="933926" y="2186583"/>
            <a:ext cx="2277785" cy="284678"/>
          </a:xfrm>
          <a:prstGeom prst="rect">
            <a:avLst/>
          </a:prstGeom>
          <a:noFill/>
          <a:ln/>
        </p:spPr>
        <p:txBody>
          <a:bodyPr wrap="none" lIns="0" tIns="0" rIns="0" bIns="0" rtlCol="0" anchor="t"/>
          <a:lstStyle/>
          <a:p>
            <a:pPr marL="0" indent="0" algn="l">
              <a:lnSpc>
                <a:spcPts val="2200"/>
              </a:lnSpc>
              <a:buNone/>
            </a:pPr>
            <a:r>
              <a:rPr lang="en-US" sz="1750" dirty="0">
                <a:solidFill>
                  <a:srgbClr val="464646"/>
                </a:solidFill>
                <a:latin typeface="DM Sans Semi Bold" pitchFamily="34" charset="0"/>
                <a:ea typeface="DM Sans Semi Bold" pitchFamily="34" charset="-122"/>
                <a:cs typeface="DM Sans Semi Bold" pitchFamily="34" charset="-120"/>
              </a:rPr>
              <a:t>The Sedona Method</a:t>
            </a:r>
            <a:endParaRPr lang="en-US" sz="1750" dirty="0"/>
          </a:p>
        </p:txBody>
      </p:sp>
      <p:sp>
        <p:nvSpPr>
          <p:cNvPr id="7" name="Text 4"/>
          <p:cNvSpPr/>
          <p:nvPr/>
        </p:nvSpPr>
        <p:spPr>
          <a:xfrm>
            <a:off x="933926" y="2580561"/>
            <a:ext cx="3859292" cy="1166336"/>
          </a:xfrm>
          <a:prstGeom prst="rect">
            <a:avLst/>
          </a:prstGeom>
          <a:noFill/>
          <a:ln/>
        </p:spPr>
        <p:txBody>
          <a:bodyPr wrap="square" lIns="0" tIns="0" rIns="0" bIns="0" rtlCol="0" anchor="t"/>
          <a:lstStyle/>
          <a:p>
            <a:pPr marL="0" indent="0" algn="l">
              <a:lnSpc>
                <a:spcPts val="2250"/>
              </a:lnSpc>
              <a:buNone/>
            </a:pPr>
            <a:r>
              <a:rPr lang="en-US" sz="1400" dirty="0">
                <a:solidFill>
                  <a:srgbClr val="464646"/>
                </a:solidFill>
                <a:latin typeface="Inter Medium" pitchFamily="34" charset="0"/>
                <a:ea typeface="Inter Medium" pitchFamily="34" charset="-122"/>
                <a:cs typeface="Inter Medium" pitchFamily="34" charset="-120"/>
              </a:rPr>
              <a:t>En systematisk teknik til at frigive ubehagelige følelser og tanker øjeblikkeligt gennem bevidstgørelse og en spørgsmålsproces:</a:t>
            </a:r>
            <a:endParaRPr lang="en-US" sz="1400" dirty="0"/>
          </a:p>
        </p:txBody>
      </p:sp>
      <p:sp>
        <p:nvSpPr>
          <p:cNvPr id="8" name="Text 5"/>
          <p:cNvSpPr/>
          <p:nvPr/>
        </p:nvSpPr>
        <p:spPr>
          <a:xfrm>
            <a:off x="933926" y="3856196"/>
            <a:ext cx="3859292" cy="291584"/>
          </a:xfrm>
          <a:prstGeom prst="rect">
            <a:avLst/>
          </a:prstGeom>
          <a:noFill/>
          <a:ln/>
        </p:spPr>
        <p:txBody>
          <a:bodyPr wrap="none" lIns="0" tIns="0" rIns="0" bIns="0" rtlCol="0" anchor="t"/>
          <a:lstStyle/>
          <a:p>
            <a:pPr marL="342900" indent="-342900" algn="l">
              <a:lnSpc>
                <a:spcPts val="2250"/>
              </a:lnSpc>
              <a:buSzPct val="100000"/>
              <a:buFont typeface="+mj-lt"/>
              <a:buAutoNum type="arabicPeriod"/>
            </a:pPr>
            <a:r>
              <a:rPr lang="en-US" sz="1400" dirty="0">
                <a:solidFill>
                  <a:srgbClr val="464646"/>
                </a:solidFill>
                <a:latin typeface="Inter Medium" pitchFamily="34" charset="0"/>
                <a:ea typeface="Inter Medium" pitchFamily="34" charset="-122"/>
                <a:cs typeface="Inter Medium" pitchFamily="34" charset="-120"/>
              </a:rPr>
              <a:t>Hvad føler jeg nu?</a:t>
            </a:r>
            <a:endParaRPr lang="en-US" sz="1400" dirty="0"/>
          </a:p>
        </p:txBody>
      </p:sp>
      <p:sp>
        <p:nvSpPr>
          <p:cNvPr id="9" name="Text 6"/>
          <p:cNvSpPr/>
          <p:nvPr/>
        </p:nvSpPr>
        <p:spPr>
          <a:xfrm>
            <a:off x="933926" y="4211479"/>
            <a:ext cx="3859292" cy="291584"/>
          </a:xfrm>
          <a:prstGeom prst="rect">
            <a:avLst/>
          </a:prstGeom>
          <a:noFill/>
          <a:ln/>
        </p:spPr>
        <p:txBody>
          <a:bodyPr wrap="none" lIns="0" tIns="0" rIns="0" bIns="0" rtlCol="0" anchor="t"/>
          <a:lstStyle/>
          <a:p>
            <a:pPr marL="342900" indent="-342900" algn="l">
              <a:lnSpc>
                <a:spcPts val="2250"/>
              </a:lnSpc>
              <a:buSzPct val="100000"/>
              <a:buFont typeface="+mj-lt"/>
              <a:buAutoNum type="arabicPeriod" startAt="2"/>
            </a:pPr>
            <a:r>
              <a:rPr lang="en-US" sz="1400" dirty="0">
                <a:solidFill>
                  <a:srgbClr val="464646"/>
                </a:solidFill>
                <a:latin typeface="Inter Medium" pitchFamily="34" charset="0"/>
                <a:ea typeface="Inter Medium" pitchFamily="34" charset="-122"/>
                <a:cs typeface="Inter Medium" pitchFamily="34" charset="-120"/>
              </a:rPr>
              <a:t>Kan jeg tillade det?</a:t>
            </a:r>
            <a:endParaRPr lang="en-US" sz="1400" dirty="0"/>
          </a:p>
        </p:txBody>
      </p:sp>
      <p:sp>
        <p:nvSpPr>
          <p:cNvPr id="10" name="Text 7"/>
          <p:cNvSpPr/>
          <p:nvPr/>
        </p:nvSpPr>
        <p:spPr>
          <a:xfrm>
            <a:off x="933926" y="4566761"/>
            <a:ext cx="3859292" cy="291584"/>
          </a:xfrm>
          <a:prstGeom prst="rect">
            <a:avLst/>
          </a:prstGeom>
          <a:noFill/>
          <a:ln/>
        </p:spPr>
        <p:txBody>
          <a:bodyPr wrap="none" lIns="0" tIns="0" rIns="0" bIns="0" rtlCol="0" anchor="t"/>
          <a:lstStyle/>
          <a:p>
            <a:pPr marL="342900" indent="-342900" algn="l">
              <a:lnSpc>
                <a:spcPts val="2250"/>
              </a:lnSpc>
              <a:buSzPct val="100000"/>
              <a:buFont typeface="+mj-lt"/>
              <a:buAutoNum type="arabicPeriod" startAt="3"/>
            </a:pPr>
            <a:r>
              <a:rPr lang="en-US" sz="1400" dirty="0">
                <a:solidFill>
                  <a:srgbClr val="464646"/>
                </a:solidFill>
                <a:latin typeface="Inter Medium" pitchFamily="34" charset="0"/>
                <a:ea typeface="Inter Medium" pitchFamily="34" charset="-122"/>
                <a:cs typeface="Inter Medium" pitchFamily="34" charset="-120"/>
              </a:rPr>
              <a:t>Vil jeg give slip?</a:t>
            </a:r>
            <a:endParaRPr lang="en-US" sz="1400" dirty="0"/>
          </a:p>
        </p:txBody>
      </p:sp>
      <p:sp>
        <p:nvSpPr>
          <p:cNvPr id="11" name="Text 8"/>
          <p:cNvSpPr/>
          <p:nvPr/>
        </p:nvSpPr>
        <p:spPr>
          <a:xfrm>
            <a:off x="933926" y="4922044"/>
            <a:ext cx="3859292" cy="583168"/>
          </a:xfrm>
          <a:prstGeom prst="rect">
            <a:avLst/>
          </a:prstGeom>
          <a:noFill/>
          <a:ln/>
        </p:spPr>
        <p:txBody>
          <a:bodyPr wrap="square" lIns="0" tIns="0" rIns="0" bIns="0" rtlCol="0" anchor="t"/>
          <a:lstStyle/>
          <a:p>
            <a:pPr marL="342900" indent="-342900" algn="l">
              <a:lnSpc>
                <a:spcPts val="2250"/>
              </a:lnSpc>
              <a:buSzPct val="100000"/>
              <a:buFont typeface="+mj-lt"/>
              <a:buAutoNum type="arabicPeriod" startAt="4"/>
            </a:pPr>
            <a:r>
              <a:rPr lang="en-US" sz="1400" dirty="0">
                <a:solidFill>
                  <a:srgbClr val="464646"/>
                </a:solidFill>
                <a:latin typeface="Inter Medium" pitchFamily="34" charset="0"/>
                <a:ea typeface="Inter Medium" pitchFamily="34" charset="-122"/>
                <a:cs typeface="Inter Medium" pitchFamily="34" charset="-120"/>
              </a:rPr>
              <a:t>Hvad foretrækker jeg: denne følelse eller frihed?</a:t>
            </a:r>
            <a:endParaRPr lang="en-US" sz="1400" dirty="0"/>
          </a:p>
        </p:txBody>
      </p:sp>
      <p:sp>
        <p:nvSpPr>
          <p:cNvPr id="12" name="Text 9"/>
          <p:cNvSpPr/>
          <p:nvPr/>
        </p:nvSpPr>
        <p:spPr>
          <a:xfrm>
            <a:off x="933926" y="5568910"/>
            <a:ext cx="3859292" cy="291584"/>
          </a:xfrm>
          <a:prstGeom prst="rect">
            <a:avLst/>
          </a:prstGeom>
          <a:noFill/>
          <a:ln/>
        </p:spPr>
        <p:txBody>
          <a:bodyPr wrap="none" lIns="0" tIns="0" rIns="0" bIns="0" rtlCol="0" anchor="t"/>
          <a:lstStyle/>
          <a:p>
            <a:pPr marL="342900" indent="-342900" algn="l">
              <a:lnSpc>
                <a:spcPts val="2250"/>
              </a:lnSpc>
              <a:buSzPct val="100000"/>
              <a:buFont typeface="+mj-lt"/>
              <a:buAutoNum type="arabicPeriod" startAt="5"/>
            </a:pPr>
            <a:r>
              <a:rPr lang="en-US" sz="1400" dirty="0">
                <a:solidFill>
                  <a:srgbClr val="464646"/>
                </a:solidFill>
                <a:latin typeface="Inter Medium" pitchFamily="34" charset="0"/>
                <a:ea typeface="Inter Medium" pitchFamily="34" charset="-122"/>
                <a:cs typeface="Inter Medium" pitchFamily="34" charset="-120"/>
              </a:rPr>
              <a:t>Hvornår?</a:t>
            </a:r>
            <a:endParaRPr lang="en-US" sz="1400" dirty="0"/>
          </a:p>
        </p:txBody>
      </p:sp>
      <p:sp>
        <p:nvSpPr>
          <p:cNvPr id="13" name="Shape 10"/>
          <p:cNvSpPr/>
          <p:nvPr/>
        </p:nvSpPr>
        <p:spPr>
          <a:xfrm>
            <a:off x="5180409" y="1434941"/>
            <a:ext cx="4269462" cy="5505331"/>
          </a:xfrm>
          <a:prstGeom prst="roundRect">
            <a:avLst>
              <a:gd name="adj" fmla="val 640"/>
            </a:avLst>
          </a:prstGeom>
          <a:noFill/>
          <a:ln w="22860">
            <a:solidFill>
              <a:srgbClr val="D8D4D4"/>
            </a:solidFill>
            <a:prstDash val="solid"/>
          </a:ln>
        </p:spPr>
        <p:txBody>
          <a:bodyPr/>
          <a:lstStyle/>
          <a:p>
            <a:endParaRPr lang="da-DK"/>
          </a:p>
        </p:txBody>
      </p:sp>
      <p:sp>
        <p:nvSpPr>
          <p:cNvPr id="14" name="Shape 11"/>
          <p:cNvSpPr/>
          <p:nvPr/>
        </p:nvSpPr>
        <p:spPr>
          <a:xfrm>
            <a:off x="5203269" y="1457801"/>
            <a:ext cx="4223742" cy="546616"/>
          </a:xfrm>
          <a:prstGeom prst="rect">
            <a:avLst/>
          </a:prstGeom>
          <a:solidFill>
            <a:srgbClr val="F2EEEE"/>
          </a:solidFill>
          <a:ln/>
        </p:spPr>
        <p:txBody>
          <a:bodyPr/>
          <a:lstStyle/>
          <a:p>
            <a:endParaRPr lang="da-DK"/>
          </a:p>
        </p:txBody>
      </p:sp>
      <p:pic>
        <p:nvPicPr>
          <p:cNvPr id="15" name="Image 1" descr="preencoded.png"/>
          <p:cNvPicPr>
            <a:picLocks noChangeAspect="1"/>
          </p:cNvPicPr>
          <p:nvPr/>
        </p:nvPicPr>
        <p:blipFill>
          <a:blip r:embed="rId4"/>
          <a:stretch>
            <a:fillRect/>
          </a:stretch>
        </p:blipFill>
        <p:spPr>
          <a:xfrm>
            <a:off x="7178516" y="1560314"/>
            <a:ext cx="273248" cy="341590"/>
          </a:xfrm>
          <a:prstGeom prst="rect">
            <a:avLst/>
          </a:prstGeom>
        </p:spPr>
      </p:pic>
      <p:sp>
        <p:nvSpPr>
          <p:cNvPr id="16" name="Text 12"/>
          <p:cNvSpPr/>
          <p:nvPr/>
        </p:nvSpPr>
        <p:spPr>
          <a:xfrm>
            <a:off x="5385435" y="2186583"/>
            <a:ext cx="2983349" cy="284678"/>
          </a:xfrm>
          <a:prstGeom prst="rect">
            <a:avLst/>
          </a:prstGeom>
          <a:noFill/>
          <a:ln/>
        </p:spPr>
        <p:txBody>
          <a:bodyPr wrap="none" lIns="0" tIns="0" rIns="0" bIns="0" rtlCol="0" anchor="t"/>
          <a:lstStyle/>
          <a:p>
            <a:pPr marL="0" indent="0" algn="l">
              <a:lnSpc>
                <a:spcPts val="2200"/>
              </a:lnSpc>
              <a:buNone/>
            </a:pPr>
            <a:r>
              <a:rPr lang="en-US" sz="1750" dirty="0">
                <a:solidFill>
                  <a:srgbClr val="464646"/>
                </a:solidFill>
                <a:latin typeface="DM Sans Semi Bold" pitchFamily="34" charset="0"/>
                <a:ea typeface="DM Sans Semi Bold" pitchFamily="34" charset="-122"/>
                <a:cs typeface="DM Sans Semi Bold" pitchFamily="34" charset="-120"/>
              </a:rPr>
              <a:t>Coaching – Kunsten at leve</a:t>
            </a:r>
            <a:endParaRPr lang="en-US" sz="1750" dirty="0"/>
          </a:p>
        </p:txBody>
      </p:sp>
      <p:sp>
        <p:nvSpPr>
          <p:cNvPr id="17" name="Text 13"/>
          <p:cNvSpPr/>
          <p:nvPr/>
        </p:nvSpPr>
        <p:spPr>
          <a:xfrm>
            <a:off x="5385435" y="2580561"/>
            <a:ext cx="3859411" cy="874752"/>
          </a:xfrm>
          <a:prstGeom prst="rect">
            <a:avLst/>
          </a:prstGeom>
          <a:noFill/>
          <a:ln/>
        </p:spPr>
        <p:txBody>
          <a:bodyPr wrap="square" lIns="0" tIns="0" rIns="0" bIns="0" rtlCol="0" anchor="t"/>
          <a:lstStyle/>
          <a:p>
            <a:pPr marL="0" indent="0" algn="l">
              <a:lnSpc>
                <a:spcPts val="2250"/>
              </a:lnSpc>
              <a:buNone/>
            </a:pPr>
            <a:r>
              <a:rPr lang="en-US" sz="1400" dirty="0">
                <a:solidFill>
                  <a:srgbClr val="464646"/>
                </a:solidFill>
                <a:latin typeface="Inter Medium" pitchFamily="34" charset="0"/>
                <a:ea typeface="Inter Medium" pitchFamily="34" charset="-122"/>
                <a:cs typeface="Inter Medium" pitchFamily="34" charset="-120"/>
              </a:rPr>
              <a:t>Fokuserer på at udfolde potentiale gennem selvindsigt, ansvar og vilje til forandring. Viljens udviklingsstadier:</a:t>
            </a:r>
            <a:endParaRPr lang="en-US" sz="1400" dirty="0"/>
          </a:p>
        </p:txBody>
      </p:sp>
      <p:sp>
        <p:nvSpPr>
          <p:cNvPr id="18" name="Text 14"/>
          <p:cNvSpPr/>
          <p:nvPr/>
        </p:nvSpPr>
        <p:spPr>
          <a:xfrm>
            <a:off x="5385435" y="3564612"/>
            <a:ext cx="3859411" cy="583168"/>
          </a:xfrm>
          <a:prstGeom prst="rect">
            <a:avLst/>
          </a:prstGeom>
          <a:noFill/>
          <a:ln/>
        </p:spPr>
        <p:txBody>
          <a:bodyPr wrap="square" lIns="0" tIns="0" rIns="0" bIns="0" rtlCol="0" anchor="t"/>
          <a:lstStyle/>
          <a:p>
            <a:pPr marL="342900" indent="-342900" algn="l">
              <a:lnSpc>
                <a:spcPts val="2250"/>
              </a:lnSpc>
              <a:buSzPct val="100000"/>
              <a:buFont typeface="+mj-lt"/>
              <a:buAutoNum type="arabicPeriod"/>
            </a:pPr>
            <a:r>
              <a:rPr lang="en-US" sz="1400" dirty="0">
                <a:solidFill>
                  <a:srgbClr val="464646"/>
                </a:solidFill>
                <a:latin typeface="Inter Medium" pitchFamily="34" charset="0"/>
                <a:ea typeface="Inter Medium" pitchFamily="34" charset="-122"/>
                <a:cs typeface="Inter Medium" pitchFamily="34" charset="-120"/>
              </a:rPr>
              <a:t>Bevidsthed: Bliv opmærksom på egne mønstre</a:t>
            </a:r>
            <a:endParaRPr lang="en-US" sz="1400" dirty="0"/>
          </a:p>
        </p:txBody>
      </p:sp>
      <p:sp>
        <p:nvSpPr>
          <p:cNvPr id="19" name="Text 15"/>
          <p:cNvSpPr/>
          <p:nvPr/>
        </p:nvSpPr>
        <p:spPr>
          <a:xfrm>
            <a:off x="5385435" y="4211479"/>
            <a:ext cx="3859411" cy="291584"/>
          </a:xfrm>
          <a:prstGeom prst="rect">
            <a:avLst/>
          </a:prstGeom>
          <a:noFill/>
          <a:ln/>
        </p:spPr>
        <p:txBody>
          <a:bodyPr wrap="none" lIns="0" tIns="0" rIns="0" bIns="0" rtlCol="0" anchor="t"/>
          <a:lstStyle/>
          <a:p>
            <a:pPr marL="342900" indent="-342900" algn="l">
              <a:lnSpc>
                <a:spcPts val="2250"/>
              </a:lnSpc>
              <a:buSzPct val="100000"/>
              <a:buFont typeface="+mj-lt"/>
              <a:buAutoNum type="arabicPeriod" startAt="2"/>
            </a:pPr>
            <a:r>
              <a:rPr lang="en-US" sz="1400" dirty="0">
                <a:solidFill>
                  <a:srgbClr val="464646"/>
                </a:solidFill>
                <a:latin typeface="Inter Medium" pitchFamily="34" charset="0"/>
                <a:ea typeface="Inter Medium" pitchFamily="34" charset="-122"/>
                <a:cs typeface="Inter Medium" pitchFamily="34" charset="-120"/>
              </a:rPr>
              <a:t>Ansvar: Erkend, at du har et valg</a:t>
            </a:r>
            <a:endParaRPr lang="en-US" sz="1400" dirty="0"/>
          </a:p>
        </p:txBody>
      </p:sp>
      <p:sp>
        <p:nvSpPr>
          <p:cNvPr id="20" name="Text 16"/>
          <p:cNvSpPr/>
          <p:nvPr/>
        </p:nvSpPr>
        <p:spPr>
          <a:xfrm>
            <a:off x="5385435" y="4566761"/>
            <a:ext cx="3859411" cy="291584"/>
          </a:xfrm>
          <a:prstGeom prst="rect">
            <a:avLst/>
          </a:prstGeom>
          <a:noFill/>
          <a:ln/>
        </p:spPr>
        <p:txBody>
          <a:bodyPr wrap="none" lIns="0" tIns="0" rIns="0" bIns="0" rtlCol="0" anchor="t"/>
          <a:lstStyle/>
          <a:p>
            <a:pPr marL="342900" indent="-342900" algn="l">
              <a:lnSpc>
                <a:spcPts val="2250"/>
              </a:lnSpc>
              <a:buSzPct val="100000"/>
              <a:buFont typeface="+mj-lt"/>
              <a:buAutoNum type="arabicPeriod" startAt="3"/>
            </a:pPr>
            <a:r>
              <a:rPr lang="en-US" sz="1400" dirty="0">
                <a:solidFill>
                  <a:srgbClr val="464646"/>
                </a:solidFill>
                <a:latin typeface="Inter Medium" pitchFamily="34" charset="0"/>
                <a:ea typeface="Inter Medium" pitchFamily="34" charset="-122"/>
                <a:cs typeface="Inter Medium" pitchFamily="34" charset="-120"/>
              </a:rPr>
              <a:t>Valg: Tag en aktiv beslutning om retning</a:t>
            </a:r>
            <a:endParaRPr lang="en-US" sz="1400" dirty="0"/>
          </a:p>
        </p:txBody>
      </p:sp>
      <p:sp>
        <p:nvSpPr>
          <p:cNvPr id="21" name="Text 17"/>
          <p:cNvSpPr/>
          <p:nvPr/>
        </p:nvSpPr>
        <p:spPr>
          <a:xfrm>
            <a:off x="5385435" y="4922044"/>
            <a:ext cx="3859411" cy="583168"/>
          </a:xfrm>
          <a:prstGeom prst="rect">
            <a:avLst/>
          </a:prstGeom>
          <a:noFill/>
          <a:ln/>
        </p:spPr>
        <p:txBody>
          <a:bodyPr wrap="square" lIns="0" tIns="0" rIns="0" bIns="0" rtlCol="0" anchor="t"/>
          <a:lstStyle/>
          <a:p>
            <a:pPr marL="342900" indent="-342900" algn="l">
              <a:lnSpc>
                <a:spcPts val="2250"/>
              </a:lnSpc>
              <a:buSzPct val="100000"/>
              <a:buFont typeface="+mj-lt"/>
              <a:buAutoNum type="arabicPeriod" startAt="4"/>
            </a:pPr>
            <a:r>
              <a:rPr lang="en-US" sz="1400" dirty="0">
                <a:solidFill>
                  <a:srgbClr val="464646"/>
                </a:solidFill>
                <a:latin typeface="Inter Medium" pitchFamily="34" charset="0"/>
                <a:ea typeface="Inter Medium" pitchFamily="34" charset="-122"/>
                <a:cs typeface="Inter Medium" pitchFamily="34" charset="-120"/>
              </a:rPr>
              <a:t>Handling: Før valget ud i livet med integritet</a:t>
            </a:r>
            <a:endParaRPr lang="en-US" sz="1400" dirty="0"/>
          </a:p>
        </p:txBody>
      </p:sp>
      <p:sp>
        <p:nvSpPr>
          <p:cNvPr id="22" name="Text 18"/>
          <p:cNvSpPr/>
          <p:nvPr/>
        </p:nvSpPr>
        <p:spPr>
          <a:xfrm>
            <a:off x="5385435" y="5568910"/>
            <a:ext cx="3859411" cy="583168"/>
          </a:xfrm>
          <a:prstGeom prst="rect">
            <a:avLst/>
          </a:prstGeom>
          <a:noFill/>
          <a:ln/>
        </p:spPr>
        <p:txBody>
          <a:bodyPr wrap="square" lIns="0" tIns="0" rIns="0" bIns="0" rtlCol="0" anchor="t"/>
          <a:lstStyle/>
          <a:p>
            <a:pPr marL="342900" indent="-342900" algn="l">
              <a:lnSpc>
                <a:spcPts val="2250"/>
              </a:lnSpc>
              <a:buSzPct val="100000"/>
              <a:buFont typeface="+mj-lt"/>
              <a:buAutoNum type="arabicPeriod" startAt="5"/>
            </a:pPr>
            <a:r>
              <a:rPr lang="en-US" sz="1400" dirty="0">
                <a:solidFill>
                  <a:srgbClr val="464646"/>
                </a:solidFill>
                <a:latin typeface="Inter Medium" pitchFamily="34" charset="0"/>
                <a:ea typeface="Inter Medium" pitchFamily="34" charset="-122"/>
                <a:cs typeface="Inter Medium" pitchFamily="34" charset="-120"/>
              </a:rPr>
              <a:t>Autenticitet: Langsigtet integritet mellem værdier og handling</a:t>
            </a:r>
            <a:endParaRPr lang="en-US" sz="1400" dirty="0"/>
          </a:p>
        </p:txBody>
      </p:sp>
      <p:sp>
        <p:nvSpPr>
          <p:cNvPr id="23" name="Shape 19"/>
          <p:cNvSpPr/>
          <p:nvPr/>
        </p:nvSpPr>
        <p:spPr>
          <a:xfrm>
            <a:off x="9632037" y="1434941"/>
            <a:ext cx="4269343" cy="5505331"/>
          </a:xfrm>
          <a:prstGeom prst="roundRect">
            <a:avLst>
              <a:gd name="adj" fmla="val 640"/>
            </a:avLst>
          </a:prstGeom>
          <a:noFill/>
          <a:ln w="22860">
            <a:solidFill>
              <a:srgbClr val="D8D4D4"/>
            </a:solidFill>
            <a:prstDash val="solid"/>
          </a:ln>
        </p:spPr>
        <p:txBody>
          <a:bodyPr/>
          <a:lstStyle/>
          <a:p>
            <a:endParaRPr lang="da-DK"/>
          </a:p>
        </p:txBody>
      </p:sp>
      <p:sp>
        <p:nvSpPr>
          <p:cNvPr id="24" name="Shape 20"/>
          <p:cNvSpPr/>
          <p:nvPr/>
        </p:nvSpPr>
        <p:spPr>
          <a:xfrm>
            <a:off x="9654897" y="1457801"/>
            <a:ext cx="4223623" cy="546616"/>
          </a:xfrm>
          <a:prstGeom prst="rect">
            <a:avLst/>
          </a:prstGeom>
          <a:solidFill>
            <a:srgbClr val="F2EEEE"/>
          </a:solidFill>
          <a:ln/>
        </p:spPr>
        <p:txBody>
          <a:bodyPr/>
          <a:lstStyle/>
          <a:p>
            <a:endParaRPr lang="da-DK"/>
          </a:p>
        </p:txBody>
      </p:sp>
      <p:pic>
        <p:nvPicPr>
          <p:cNvPr id="25" name="Image 2" descr="preencoded.png"/>
          <p:cNvPicPr>
            <a:picLocks noChangeAspect="1"/>
          </p:cNvPicPr>
          <p:nvPr/>
        </p:nvPicPr>
        <p:blipFill>
          <a:blip r:embed="rId5"/>
          <a:stretch>
            <a:fillRect/>
          </a:stretch>
        </p:blipFill>
        <p:spPr>
          <a:xfrm>
            <a:off x="11630025" y="1560314"/>
            <a:ext cx="273248" cy="341590"/>
          </a:xfrm>
          <a:prstGeom prst="rect">
            <a:avLst/>
          </a:prstGeom>
        </p:spPr>
      </p:pic>
      <p:sp>
        <p:nvSpPr>
          <p:cNvPr id="26" name="Text 21"/>
          <p:cNvSpPr/>
          <p:nvPr/>
        </p:nvSpPr>
        <p:spPr>
          <a:xfrm>
            <a:off x="9837063" y="2186583"/>
            <a:ext cx="2914888" cy="284678"/>
          </a:xfrm>
          <a:prstGeom prst="rect">
            <a:avLst/>
          </a:prstGeom>
          <a:noFill/>
          <a:ln/>
        </p:spPr>
        <p:txBody>
          <a:bodyPr wrap="none" lIns="0" tIns="0" rIns="0" bIns="0" rtlCol="0" anchor="t"/>
          <a:lstStyle/>
          <a:p>
            <a:pPr marL="0" indent="0" algn="l">
              <a:lnSpc>
                <a:spcPts val="2200"/>
              </a:lnSpc>
              <a:buNone/>
            </a:pPr>
            <a:r>
              <a:rPr lang="en-US" sz="1750" dirty="0">
                <a:solidFill>
                  <a:srgbClr val="464646"/>
                </a:solidFill>
                <a:latin typeface="DM Sans Semi Bold" pitchFamily="34" charset="0"/>
                <a:ea typeface="DM Sans Semi Bold" pitchFamily="34" charset="-122"/>
                <a:cs typeface="DM Sans Semi Bold" pitchFamily="34" charset="-120"/>
              </a:rPr>
              <a:t>Følelsesmæssig Intelligens</a:t>
            </a:r>
            <a:endParaRPr lang="en-US" sz="1750" dirty="0"/>
          </a:p>
        </p:txBody>
      </p:sp>
      <p:sp>
        <p:nvSpPr>
          <p:cNvPr id="27" name="Text 22"/>
          <p:cNvSpPr/>
          <p:nvPr/>
        </p:nvSpPr>
        <p:spPr>
          <a:xfrm>
            <a:off x="9837063" y="2580561"/>
            <a:ext cx="3859292" cy="874752"/>
          </a:xfrm>
          <a:prstGeom prst="rect">
            <a:avLst/>
          </a:prstGeom>
          <a:noFill/>
          <a:ln/>
        </p:spPr>
        <p:txBody>
          <a:bodyPr wrap="square" lIns="0" tIns="0" rIns="0" bIns="0" rtlCol="0" anchor="t"/>
          <a:lstStyle/>
          <a:p>
            <a:pPr marL="0" indent="0" algn="l">
              <a:lnSpc>
                <a:spcPts val="2250"/>
              </a:lnSpc>
              <a:buNone/>
            </a:pPr>
            <a:r>
              <a:rPr lang="en-US" sz="1400" dirty="0">
                <a:solidFill>
                  <a:srgbClr val="464646"/>
                </a:solidFill>
                <a:latin typeface="Inter Medium" pitchFamily="34" charset="0"/>
                <a:ea typeface="Inter Medium" pitchFamily="34" charset="-122"/>
                <a:cs typeface="Inter Medium" pitchFamily="34" charset="-120"/>
              </a:rPr>
              <a:t>Evnen til at genkende, forstå og styre egne følelser samt at forstå andres. De fem nøglekompetencer:</a:t>
            </a:r>
            <a:endParaRPr lang="en-US" sz="1400" dirty="0"/>
          </a:p>
        </p:txBody>
      </p:sp>
      <p:sp>
        <p:nvSpPr>
          <p:cNvPr id="28" name="Text 23"/>
          <p:cNvSpPr/>
          <p:nvPr/>
        </p:nvSpPr>
        <p:spPr>
          <a:xfrm>
            <a:off x="9837063" y="3564612"/>
            <a:ext cx="3859292" cy="583168"/>
          </a:xfrm>
          <a:prstGeom prst="rect">
            <a:avLst/>
          </a:prstGeom>
          <a:noFill/>
          <a:ln/>
        </p:spPr>
        <p:txBody>
          <a:bodyPr wrap="square" lIns="0" tIns="0" rIns="0" bIns="0" rtlCol="0" anchor="t"/>
          <a:lstStyle/>
          <a:p>
            <a:pPr marL="342900" indent="-342900" algn="l">
              <a:lnSpc>
                <a:spcPts val="2250"/>
              </a:lnSpc>
              <a:buSzPct val="100000"/>
              <a:buFont typeface="+mj-lt"/>
              <a:buAutoNum type="arabicPeriod"/>
            </a:pPr>
            <a:r>
              <a:rPr lang="en-US" sz="1400" dirty="0">
                <a:solidFill>
                  <a:srgbClr val="464646"/>
                </a:solidFill>
                <a:latin typeface="Inter Medium" pitchFamily="34" charset="0"/>
                <a:ea typeface="Inter Medium" pitchFamily="34" charset="-122"/>
                <a:cs typeface="Inter Medium" pitchFamily="34" charset="-120"/>
              </a:rPr>
              <a:t>Selvbevidsthed: Evnen til at opdage og navngive egne følelser</a:t>
            </a:r>
            <a:endParaRPr lang="en-US" sz="1400" dirty="0"/>
          </a:p>
        </p:txBody>
      </p:sp>
      <p:sp>
        <p:nvSpPr>
          <p:cNvPr id="29" name="Text 24"/>
          <p:cNvSpPr/>
          <p:nvPr/>
        </p:nvSpPr>
        <p:spPr>
          <a:xfrm>
            <a:off x="9837063" y="4211479"/>
            <a:ext cx="3859292" cy="583168"/>
          </a:xfrm>
          <a:prstGeom prst="rect">
            <a:avLst/>
          </a:prstGeom>
          <a:noFill/>
          <a:ln/>
        </p:spPr>
        <p:txBody>
          <a:bodyPr wrap="square" lIns="0" tIns="0" rIns="0" bIns="0" rtlCol="0" anchor="t"/>
          <a:lstStyle/>
          <a:p>
            <a:pPr marL="342900" indent="-342900" algn="l">
              <a:lnSpc>
                <a:spcPts val="2250"/>
              </a:lnSpc>
              <a:buSzPct val="100000"/>
              <a:buFont typeface="+mj-lt"/>
              <a:buAutoNum type="arabicPeriod" startAt="2"/>
            </a:pPr>
            <a:r>
              <a:rPr lang="en-US" sz="1400" dirty="0">
                <a:solidFill>
                  <a:srgbClr val="464646"/>
                </a:solidFill>
                <a:latin typeface="Inter Medium" pitchFamily="34" charset="0"/>
                <a:ea typeface="Inter Medium" pitchFamily="34" charset="-122"/>
                <a:cs typeface="Inter Medium" pitchFamily="34" charset="-120"/>
              </a:rPr>
              <a:t>Selvregulering: Håndtering af følelser, impulser og stress</a:t>
            </a:r>
            <a:endParaRPr lang="en-US" sz="1400" dirty="0"/>
          </a:p>
        </p:txBody>
      </p:sp>
      <p:sp>
        <p:nvSpPr>
          <p:cNvPr id="30" name="Text 25"/>
          <p:cNvSpPr/>
          <p:nvPr/>
        </p:nvSpPr>
        <p:spPr>
          <a:xfrm>
            <a:off x="9837063" y="4858345"/>
            <a:ext cx="3859292" cy="583168"/>
          </a:xfrm>
          <a:prstGeom prst="rect">
            <a:avLst/>
          </a:prstGeom>
          <a:noFill/>
          <a:ln/>
        </p:spPr>
        <p:txBody>
          <a:bodyPr wrap="square" lIns="0" tIns="0" rIns="0" bIns="0" rtlCol="0" anchor="t"/>
          <a:lstStyle/>
          <a:p>
            <a:pPr marL="342900" indent="-342900" algn="l">
              <a:lnSpc>
                <a:spcPts val="2250"/>
              </a:lnSpc>
              <a:buSzPct val="100000"/>
              <a:buFont typeface="+mj-lt"/>
              <a:buAutoNum type="arabicPeriod" startAt="3"/>
            </a:pPr>
            <a:r>
              <a:rPr lang="en-US" sz="1400" dirty="0">
                <a:solidFill>
                  <a:srgbClr val="464646"/>
                </a:solidFill>
                <a:latin typeface="Inter Medium" pitchFamily="34" charset="0"/>
                <a:ea typeface="Inter Medium" pitchFamily="34" charset="-122"/>
                <a:cs typeface="Inter Medium" pitchFamily="34" charset="-120"/>
              </a:rPr>
              <a:t>Motivation: Indre drivkraft og vedholdenhed</a:t>
            </a:r>
            <a:endParaRPr lang="en-US" sz="1400" dirty="0"/>
          </a:p>
        </p:txBody>
      </p:sp>
      <p:sp>
        <p:nvSpPr>
          <p:cNvPr id="31" name="Text 26"/>
          <p:cNvSpPr/>
          <p:nvPr/>
        </p:nvSpPr>
        <p:spPr>
          <a:xfrm>
            <a:off x="9837063" y="5505212"/>
            <a:ext cx="3859292" cy="583168"/>
          </a:xfrm>
          <a:prstGeom prst="rect">
            <a:avLst/>
          </a:prstGeom>
          <a:noFill/>
          <a:ln/>
        </p:spPr>
        <p:txBody>
          <a:bodyPr wrap="square" lIns="0" tIns="0" rIns="0" bIns="0" rtlCol="0" anchor="t"/>
          <a:lstStyle/>
          <a:p>
            <a:pPr marL="342900" indent="-342900" algn="l">
              <a:lnSpc>
                <a:spcPts val="2250"/>
              </a:lnSpc>
              <a:buSzPct val="100000"/>
              <a:buFont typeface="+mj-lt"/>
              <a:buAutoNum type="arabicPeriod" startAt="4"/>
            </a:pPr>
            <a:r>
              <a:rPr lang="en-US" sz="1400" dirty="0">
                <a:solidFill>
                  <a:srgbClr val="464646"/>
                </a:solidFill>
                <a:latin typeface="Inter Medium" pitchFamily="34" charset="0"/>
                <a:ea typeface="Inter Medium" pitchFamily="34" charset="-122"/>
                <a:cs typeface="Inter Medium" pitchFamily="34" charset="-120"/>
              </a:rPr>
              <a:t>Empati: Evnen til at fornemme andres følelser</a:t>
            </a:r>
            <a:endParaRPr lang="en-US" sz="1400" dirty="0"/>
          </a:p>
        </p:txBody>
      </p:sp>
      <p:sp>
        <p:nvSpPr>
          <p:cNvPr id="32" name="Text 27"/>
          <p:cNvSpPr/>
          <p:nvPr/>
        </p:nvSpPr>
        <p:spPr>
          <a:xfrm>
            <a:off x="9837063" y="6152078"/>
            <a:ext cx="3859292" cy="583168"/>
          </a:xfrm>
          <a:prstGeom prst="rect">
            <a:avLst/>
          </a:prstGeom>
          <a:noFill/>
          <a:ln/>
        </p:spPr>
        <p:txBody>
          <a:bodyPr wrap="square" lIns="0" tIns="0" rIns="0" bIns="0" rtlCol="0" anchor="t"/>
          <a:lstStyle/>
          <a:p>
            <a:pPr marL="342900" indent="-342900" algn="l">
              <a:lnSpc>
                <a:spcPts val="2250"/>
              </a:lnSpc>
              <a:buSzPct val="100000"/>
              <a:buFont typeface="+mj-lt"/>
              <a:buAutoNum type="arabicPeriod" startAt="5"/>
            </a:pPr>
            <a:r>
              <a:rPr lang="en-US" sz="1400" dirty="0">
                <a:solidFill>
                  <a:srgbClr val="464646"/>
                </a:solidFill>
                <a:latin typeface="Inter Medium" pitchFamily="34" charset="0"/>
                <a:ea typeface="Inter Medium" pitchFamily="34" charset="-122"/>
                <a:cs typeface="Inter Medium" pitchFamily="34" charset="-120"/>
              </a:rPr>
              <a:t>Sociale Færdigheder: Kommunikation og konfliktløsning</a:t>
            </a:r>
            <a:endParaRPr lang="en-US" sz="1400" dirty="0"/>
          </a:p>
        </p:txBody>
      </p:sp>
      <p:sp>
        <p:nvSpPr>
          <p:cNvPr id="33" name="Text 28"/>
          <p:cNvSpPr/>
          <p:nvPr/>
        </p:nvSpPr>
        <p:spPr>
          <a:xfrm>
            <a:off x="728901" y="7145179"/>
            <a:ext cx="13172599" cy="583168"/>
          </a:xfrm>
          <a:prstGeom prst="rect">
            <a:avLst/>
          </a:prstGeom>
          <a:noFill/>
          <a:ln/>
        </p:spPr>
        <p:txBody>
          <a:bodyPr wrap="square" lIns="0" tIns="0" rIns="0" bIns="0" rtlCol="0" anchor="t"/>
          <a:lstStyle/>
          <a:p>
            <a:pPr marL="0" indent="0" algn="l">
              <a:lnSpc>
                <a:spcPts val="2250"/>
              </a:lnSpc>
              <a:buNone/>
            </a:pPr>
            <a:r>
              <a:rPr lang="en-US" sz="1400" dirty="0">
                <a:solidFill>
                  <a:srgbClr val="464646"/>
                </a:solidFill>
                <a:latin typeface="Inter Medium" pitchFamily="34" charset="0"/>
                <a:ea typeface="Inter Medium" pitchFamily="34" charset="-122"/>
                <a:cs typeface="Inter Medium" pitchFamily="34" charset="-120"/>
              </a:rPr>
              <a:t>Tænk på ID Psykoterapiens metoder som at lære at stemme et instrument, så det kan spille smukke melodier – både alene og i samspil med andre. Du lærer ikke kun at identificere noderne (følelserne), men også at spille dem harmonisk og endda komponere din egen livssymfoni!</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1450</Words>
  <Application>Microsoft Office PowerPoint</Application>
  <PresentationFormat>Brugerdefineret</PresentationFormat>
  <Paragraphs>117</Paragraphs>
  <Slides>6</Slides>
  <Notes>6</Notes>
  <HiddenSlides>0</HiddenSlides>
  <MMClips>0</MMClips>
  <ScaleCrop>false</ScaleCrop>
  <HeadingPairs>
    <vt:vector size="6" baseType="variant">
      <vt:variant>
        <vt:lpstr>Benyttede skrifttyper</vt:lpstr>
      </vt:variant>
      <vt:variant>
        <vt:i4>3</vt:i4>
      </vt:variant>
      <vt:variant>
        <vt:lpstr>Tema</vt:lpstr>
      </vt:variant>
      <vt:variant>
        <vt:i4>1</vt:i4>
      </vt:variant>
      <vt:variant>
        <vt:lpstr>Slidetitler</vt:lpstr>
      </vt:variant>
      <vt:variant>
        <vt:i4>6</vt:i4>
      </vt:variant>
    </vt:vector>
  </HeadingPairs>
  <TitlesOfParts>
    <vt:vector size="10" baseType="lpstr">
      <vt:lpstr>Inter Medium</vt:lpstr>
      <vt:lpstr>DM Sans Semi Bold</vt:lpstr>
      <vt:lpstr>Arial</vt:lpstr>
      <vt:lpstr>Office Theme</vt:lpstr>
      <vt:lpstr>PowerPoint-præsentation</vt:lpstr>
      <vt:lpstr>PowerPoint-præsentation</vt:lpstr>
      <vt:lpstr>PowerPoint-præsentation</vt:lpstr>
      <vt:lpstr>PowerPoint-præsentation</vt:lpstr>
      <vt:lpstr>PowerPoint-præsentation</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Morten Johansson</dc:creator>
  <cp:lastModifiedBy>Morten Johansson</cp:lastModifiedBy>
  <cp:revision>2</cp:revision>
  <dcterms:created xsi:type="dcterms:W3CDTF">2025-07-21T12:56:08Z</dcterms:created>
  <dcterms:modified xsi:type="dcterms:W3CDTF">2025-07-21T12:57:27Z</dcterms:modified>
</cp:coreProperties>
</file>